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33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91507B-A924-4944-A1F9-9E9F13FE28B5}" type="datetimeFigureOut">
              <a:rPr lang="ru-RU" smtClean="0"/>
              <a:pPr/>
              <a:t>02.11.2016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B675E0-C5BE-45EB-91C7-A1F2587B61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708920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Тема: </a:t>
            </a:r>
            <a:r>
              <a:rPr lang="ru-RU" b="1" dirty="0" smtClean="0"/>
              <a:t>«</a:t>
            </a:r>
            <a:r>
              <a:rPr lang="uk-UA" b="1" dirty="0" smtClean="0"/>
              <a:t>Соціалізація і адаптація учнів </a:t>
            </a:r>
            <a:br>
              <a:rPr lang="uk-UA" b="1" dirty="0" smtClean="0"/>
            </a:br>
            <a:r>
              <a:rPr lang="uk-UA" b="1" dirty="0" smtClean="0"/>
              <a:t>І курсу</a:t>
            </a:r>
            <a:r>
              <a:rPr lang="ru-RU" b="1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980728"/>
            <a:ext cx="75848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Психолого-педагогічний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семінар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№1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2376264" cy="432048"/>
          </a:xfrm>
        </p:spPr>
        <p:txBody>
          <a:bodyPr>
            <a:normAutofit fontScale="92500"/>
          </a:bodyPr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Листопад,  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201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article32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2915816" y="3933056"/>
            <a:ext cx="3528392" cy="2551506"/>
          </a:xfrm>
          <a:prstGeom prst="rect">
            <a:avLst/>
          </a:prstGeom>
          <a:noFill/>
          <a:ln w="9525" algn="in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400" b="1" i="1" dirty="0" smtClean="0">
                <a:solidFill>
                  <a:schemeClr val="accent6">
                    <a:lumMod val="75000"/>
                  </a:schemeClr>
                </a:solidFill>
              </a:rPr>
              <a:t>Інформаційний блок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Вступне слово методиста. «Соціалізація і адаптація учнів І курсу»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Формування соціально-компетентної, громадянсько-активної особистості в інноваційному освітньому просторі. (Ромашко О.С.)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Виховання людини-патріота як пріоритетна складова процесу соціалізації особистості.</a:t>
            </a:r>
          </a:p>
          <a:p>
            <a:pPr algn="just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Карпенко Л.А.)</a:t>
            </a:r>
          </a:p>
          <a:p>
            <a:pPr>
              <a:buNone/>
            </a:pPr>
            <a:endParaRPr lang="uk-UA" sz="2400" dirty="0" smtClean="0"/>
          </a:p>
          <a:p>
            <a:endParaRPr lang="ru-RU" dirty="0"/>
          </a:p>
        </p:txBody>
      </p:sp>
      <p:pic>
        <p:nvPicPr>
          <p:cNvPr id="1026" name="Picture 2" descr="G:\Фото\ТВВ відкриті уроки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357298"/>
            <a:ext cx="3357586" cy="25181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G:\спорт\DSCN28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286256"/>
            <a:ext cx="3357586" cy="2259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i="1" dirty="0" err="1" smtClean="0">
                <a:solidFill>
                  <a:schemeClr val="accent6">
                    <a:lumMod val="75000"/>
                  </a:schemeClr>
                </a:solidFill>
              </a:rPr>
              <a:t>Аналітичний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</a:rPr>
              <a:t> блок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394619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1.Перегляд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відео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роликів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уроків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групах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І курсу.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Характеристика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контингенту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І курсу: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1.1. «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контингенту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№ 4»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Ховайба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А.В.)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1.2. «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Адаптація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№ 20»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Москаленко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О.В.)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1.3. «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Презентація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учнівського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колективу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№ 4а,б»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Мазур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Т.Б.)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Заповнення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діагностичних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карток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3. Робота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експертної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групки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соціальної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адаптації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І курсу.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Москаленко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О.В., Даньшин О.Л.)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4. «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Становлення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колективу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№ 22, ІІ курс» 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Халілова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Н.В)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5. «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колективу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№ 7, ІІІ курс»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Печорських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О.А.)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400" b="1" i="1" dirty="0" smtClean="0">
                <a:solidFill>
                  <a:schemeClr val="accent6">
                    <a:lumMod val="75000"/>
                  </a:schemeClr>
                </a:solidFill>
              </a:rPr>
              <a:t>Практичний блок 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38" y="1357298"/>
            <a:ext cx="4191000" cy="1685924"/>
          </a:xfrm>
        </p:spPr>
        <p:txBody>
          <a:bodyPr/>
          <a:lstStyle/>
          <a:p>
            <a:pPr marL="514350" indent="-514350"/>
            <a:r>
              <a:rPr lang="uk-UA" b="1" dirty="0" smtClean="0"/>
              <a:t>Рефлексія </a:t>
            </a:r>
            <a:endParaRPr lang="uk-UA" b="1" dirty="0" smtClean="0"/>
          </a:p>
          <a:p>
            <a:pPr marL="514350" indent="-514350"/>
            <a:r>
              <a:rPr lang="uk-UA" b="1" dirty="0" smtClean="0"/>
              <a:t>Підведення підсумків</a:t>
            </a:r>
          </a:p>
          <a:p>
            <a:pPr marL="514350" indent="-514350">
              <a:buFont typeface="+mj-lt"/>
              <a:buAutoNum type="arabicPeriod"/>
            </a:pPr>
            <a:endParaRPr lang="ru-RU" b="1" dirty="0"/>
          </a:p>
        </p:txBody>
      </p:sp>
      <p:pic>
        <p:nvPicPr>
          <p:cNvPr id="3074" name="Picture 2" descr="C:\Documents and Settings\Чайка\Рабочий стол\222.jpg"/>
          <p:cNvPicPr>
            <a:picLocks noChangeAspect="1" noChangeArrowheads="1"/>
          </p:cNvPicPr>
          <p:nvPr/>
        </p:nvPicPr>
        <p:blipFill>
          <a:blip r:embed="rId2" cstate="print"/>
          <a:srcRect b="20633"/>
          <a:stretch>
            <a:fillRect/>
          </a:stretch>
        </p:blipFill>
        <p:spPr bwMode="auto">
          <a:xfrm>
            <a:off x="214282" y="1142984"/>
            <a:ext cx="3579489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G:\Педрада 2 2016-2017\фото пед рада_2\6xy7hjdX9gM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900359"/>
            <a:ext cx="4557714" cy="3646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учні</a:t>
            </a:r>
            <a:endParaRPr lang="ru-RU" sz="40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71501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uk-UA" b="1" dirty="0" smtClean="0"/>
              <a:t>Учні визнають цінність майбутньої професії як основної власної життєвої перспективи,</a:t>
            </a:r>
            <a:endParaRPr lang="ru-RU" b="1" dirty="0" smtClean="0"/>
          </a:p>
          <a:p>
            <a:pPr lvl="0"/>
            <a:r>
              <a:rPr lang="uk-UA" b="1" dirty="0" smtClean="0"/>
              <a:t> позитивно ставляться до громадських і професійних прав і обов’язків,</a:t>
            </a:r>
            <a:endParaRPr lang="ru-RU" b="1" dirty="0" smtClean="0"/>
          </a:p>
          <a:p>
            <a:pPr lvl="0"/>
            <a:r>
              <a:rPr lang="uk-UA" b="1" dirty="0" smtClean="0"/>
              <a:t> розвивають соціальну активність, соціальну відповідальність щодо засвоєння цінності обраної професії,</a:t>
            </a:r>
            <a:endParaRPr lang="ru-RU" b="1" dirty="0" smtClean="0"/>
          </a:p>
          <a:p>
            <a:pPr lvl="0"/>
            <a:r>
              <a:rPr lang="uk-UA" b="1" dirty="0" smtClean="0"/>
              <a:t> освоюються у новому соціальному оточені, приймають норми і правила поведінки у ПТНЗ,</a:t>
            </a:r>
            <a:endParaRPr lang="ru-RU" b="1" dirty="0" smtClean="0"/>
          </a:p>
          <a:p>
            <a:pPr lvl="0"/>
            <a:r>
              <a:rPr lang="uk-UA" b="1" dirty="0" smtClean="0"/>
              <a:t> наполегливо опановують основи обраної професії,</a:t>
            </a:r>
            <a:endParaRPr lang="ru-RU" b="1" dirty="0" smtClean="0"/>
          </a:p>
          <a:p>
            <a:pPr lvl="0"/>
            <a:r>
              <a:rPr lang="uk-UA" b="1" dirty="0" smtClean="0"/>
              <a:t> адекватні взаємовідносини із соціальним оточенням,</a:t>
            </a:r>
            <a:endParaRPr lang="ru-RU" b="1" dirty="0" smtClean="0"/>
          </a:p>
          <a:p>
            <a:pPr lvl="0"/>
            <a:r>
              <a:rPr lang="uk-UA" b="1" dirty="0" smtClean="0"/>
              <a:t> дотримуються та вдосконалюють правила поведінки у ПТНЗ,</a:t>
            </a:r>
            <a:endParaRPr lang="ru-RU" b="1" dirty="0" smtClean="0"/>
          </a:p>
          <a:p>
            <a:pPr lvl="0"/>
            <a:r>
              <a:rPr lang="uk-UA" b="1" dirty="0" smtClean="0"/>
              <a:t> дотримуються здорового способу життя, </a:t>
            </a:r>
            <a:endParaRPr lang="ru-RU" b="1" dirty="0" smtClean="0"/>
          </a:p>
          <a:p>
            <a:pPr lvl="0"/>
            <a:r>
              <a:rPr lang="uk-UA" b="1" dirty="0" smtClean="0"/>
              <a:t> беруть активну участь у поза навчальних заходах, у діяльності учнівського самоврядування,</a:t>
            </a:r>
            <a:endParaRPr lang="ru-RU" b="1" dirty="0" smtClean="0"/>
          </a:p>
          <a:p>
            <a:pPr lvl="0"/>
            <a:r>
              <a:rPr lang="uk-UA" b="1" dirty="0" smtClean="0"/>
              <a:t> проводять соціально-культурне дозвілля,</a:t>
            </a:r>
            <a:endParaRPr lang="ru-RU" b="1" dirty="0" smtClean="0"/>
          </a:p>
          <a:p>
            <a:pPr lvl="0"/>
            <a:r>
              <a:rPr lang="uk-UA" b="1" dirty="0" smtClean="0"/>
              <a:t> наявні позитивні форми прояву само актуалізації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педагоги</a:t>
            </a:r>
            <a:endParaRPr lang="ru-RU" sz="40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5286412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uk-UA" b="1" dirty="0" smtClean="0"/>
              <a:t>тримають на контролі відвідування учнями навчального закладу;</a:t>
            </a:r>
            <a:endParaRPr lang="ru-RU" b="1" dirty="0" smtClean="0"/>
          </a:p>
          <a:p>
            <a:pPr lvl="0"/>
            <a:r>
              <a:rPr lang="uk-UA" b="1" dirty="0" smtClean="0"/>
              <a:t>реалізують </a:t>
            </a:r>
            <a:r>
              <a:rPr lang="uk-UA" b="1" dirty="0" err="1" smtClean="0"/>
              <a:t>особистісно</a:t>
            </a:r>
            <a:r>
              <a:rPr lang="uk-UA" b="1" dirty="0" smtClean="0"/>
              <a:t> - орієнтовані, </a:t>
            </a:r>
            <a:r>
              <a:rPr lang="uk-UA" b="1" dirty="0" err="1" smtClean="0"/>
              <a:t>діяльнісні</a:t>
            </a:r>
            <a:r>
              <a:rPr lang="uk-UA" b="1" dirty="0" smtClean="0"/>
              <a:t>, проектні технології навчання з урахуванням особливостей навчального процесу в ПТУ;</a:t>
            </a:r>
            <a:endParaRPr lang="ru-RU" b="1" dirty="0" smtClean="0"/>
          </a:p>
          <a:p>
            <a:pPr lvl="0"/>
            <a:r>
              <a:rPr lang="uk-UA" b="1" dirty="0" smtClean="0"/>
              <a:t>забезпечують виробничо-технічну спрямованість спеціальних дисциплін і виробничого навчання;</a:t>
            </a:r>
            <a:endParaRPr lang="ru-RU" b="1" dirty="0" smtClean="0"/>
          </a:p>
          <a:p>
            <a:pPr lvl="0"/>
            <a:r>
              <a:rPr lang="uk-UA" b="1" dirty="0" smtClean="0"/>
              <a:t>використовують інтерактивні форми та методи навчання, які змінюють роль інформації у навчанні учнів, спрямовують її на використання з метою створення власного творчого продукту;</a:t>
            </a:r>
            <a:endParaRPr lang="ru-RU" b="1" dirty="0" smtClean="0"/>
          </a:p>
          <a:p>
            <a:pPr lvl="0"/>
            <a:r>
              <a:rPr lang="uk-UA" b="1" dirty="0" smtClean="0"/>
              <a:t>передбачають формування в учнів здібностей до </a:t>
            </a:r>
            <a:r>
              <a:rPr lang="uk-UA" b="1" dirty="0" err="1" smtClean="0"/>
              <a:t>діяльнісного</a:t>
            </a:r>
            <a:r>
              <a:rPr lang="uk-UA" b="1" dirty="0" smtClean="0"/>
              <a:t> оволодіння навчальним матеріалом, основами професійної майстерності;</a:t>
            </a:r>
            <a:endParaRPr lang="ru-RU" b="1" dirty="0" smtClean="0"/>
          </a:p>
          <a:p>
            <a:pPr lvl="0"/>
            <a:r>
              <a:rPr lang="uk-UA" b="1" dirty="0" smtClean="0"/>
              <a:t>практично спрямовують загальноосвітню підготовку на основі принципу предметної діяльності, який є дидактичною основою, що забезпечує формування професійно важливих якостей особистості майбутнього робітника;</a:t>
            </a:r>
            <a:endParaRPr lang="ru-RU" b="1" dirty="0" smtClean="0"/>
          </a:p>
          <a:p>
            <a:pPr lvl="0"/>
            <a:r>
              <a:rPr lang="uk-UA" b="1" dirty="0" smtClean="0"/>
              <a:t>формують професійно важливі психофізіологічні якості, особистісні, соціально-особистісні;</a:t>
            </a:r>
            <a:endParaRPr lang="ru-RU" b="1" dirty="0" smtClean="0"/>
          </a:p>
          <a:p>
            <a:pPr lvl="0"/>
            <a:r>
              <a:rPr lang="uk-UA" b="1" dirty="0" smtClean="0"/>
              <a:t>розвивають в учнів виробничу самостійність, здатність вільно орієнтуватися і приймати раціональні рішення у виробничих умовах, відповідальність за результати  своєї праці;</a:t>
            </a:r>
            <a:endParaRPr lang="ru-RU" b="1" dirty="0" smtClean="0"/>
          </a:p>
          <a:p>
            <a:pPr lvl="0"/>
            <a:r>
              <a:rPr lang="uk-UA" b="1" dirty="0" smtClean="0"/>
              <a:t>підтримують тісний зв’язок з батьками учнів, відвідують сім’ї на дому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адміністрація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5357850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uk-UA" b="1" dirty="0" smtClean="0"/>
              <a:t>комплектує навчальний заклад контингентом;</a:t>
            </a:r>
            <a:endParaRPr lang="ru-RU" b="1" dirty="0" smtClean="0"/>
          </a:p>
          <a:p>
            <a:pPr lvl="0"/>
            <a:r>
              <a:rPr lang="uk-UA" b="1" dirty="0" smtClean="0"/>
              <a:t>контролює виконання правил внутрішнього розпорядку, режиму роботи навчального закладу;</a:t>
            </a:r>
            <a:endParaRPr lang="ru-RU" b="1" dirty="0" smtClean="0"/>
          </a:p>
          <a:p>
            <a:pPr lvl="0"/>
            <a:r>
              <a:rPr lang="uk-UA" b="1" dirty="0" smtClean="0"/>
              <a:t>виявляє та тримає на обліку учнів, які потребують соціально-матеріальної підтримки;</a:t>
            </a:r>
            <a:endParaRPr lang="ru-RU" b="1" dirty="0" smtClean="0"/>
          </a:p>
          <a:p>
            <a:pPr lvl="0"/>
            <a:r>
              <a:rPr lang="uk-UA" b="1" dirty="0" smtClean="0"/>
              <a:t>організує загально училищний облік відвідування учнями занять, своєчасно вживає заходів щодо запобігання необґрунтованих пропусків занять і запізнень;</a:t>
            </a:r>
            <a:endParaRPr lang="ru-RU" b="1" dirty="0" smtClean="0"/>
          </a:p>
          <a:p>
            <a:pPr lvl="0"/>
            <a:r>
              <a:rPr lang="uk-UA" b="1" dirty="0" smtClean="0"/>
              <a:t>проводить індивідуальні бесіди з новопризначеними педагогами;</a:t>
            </a:r>
            <a:endParaRPr lang="ru-RU" b="1" dirty="0" smtClean="0"/>
          </a:p>
          <a:p>
            <a:pPr lvl="0"/>
            <a:r>
              <a:rPr lang="uk-UA" b="1" dirty="0" smtClean="0"/>
              <a:t>аналізує виконання управлінських рішень;</a:t>
            </a:r>
            <a:endParaRPr lang="ru-RU" b="1" dirty="0" smtClean="0"/>
          </a:p>
          <a:p>
            <a:pPr lvl="0"/>
            <a:r>
              <a:rPr lang="uk-UA" b="1" dirty="0" smtClean="0"/>
              <a:t>веде контроль за зарахуванням учнів нового контингенту;</a:t>
            </a:r>
            <a:endParaRPr lang="ru-RU" b="1" dirty="0" smtClean="0"/>
          </a:p>
          <a:p>
            <a:pPr lvl="0"/>
            <a:r>
              <a:rPr lang="uk-UA" b="1" dirty="0" smtClean="0"/>
              <a:t>контроль за поселенням учнів в гуртожиток;</a:t>
            </a:r>
            <a:endParaRPr lang="ru-RU" b="1" dirty="0" smtClean="0"/>
          </a:p>
          <a:p>
            <a:pPr lvl="0"/>
            <a:r>
              <a:rPr lang="uk-UA" b="1" dirty="0" smtClean="0"/>
              <a:t>контролює проведення директорських контрольних робіт;</a:t>
            </a:r>
            <a:endParaRPr lang="ru-RU" b="1" dirty="0" smtClean="0"/>
          </a:p>
          <a:p>
            <a:pPr lvl="0"/>
            <a:r>
              <a:rPr lang="uk-UA" b="1" dirty="0" smtClean="0"/>
              <a:t>перевіряє планування роботи педагогів і методичних комісій;</a:t>
            </a:r>
            <a:endParaRPr lang="ru-RU" b="1" dirty="0" smtClean="0"/>
          </a:p>
          <a:p>
            <a:pPr lvl="0"/>
            <a:r>
              <a:rPr lang="uk-UA" b="1" dirty="0" smtClean="0"/>
              <a:t>проводить внутрішній фронтальний контроль за станом викладання предметів, виробничого навчання;</a:t>
            </a:r>
            <a:endParaRPr lang="ru-RU" b="1" dirty="0" smtClean="0"/>
          </a:p>
          <a:p>
            <a:pPr lvl="0"/>
            <a:r>
              <a:rPr lang="uk-UA" b="1" dirty="0" smtClean="0"/>
              <a:t>вивчає питання психологічного стану колективу і ступінь психологічного комфорту (дискомфорту) учнів і педагогів;</a:t>
            </a:r>
            <a:endParaRPr lang="ru-RU" b="1" dirty="0" smtClean="0"/>
          </a:p>
          <a:p>
            <a:pPr lvl="0"/>
            <a:r>
              <a:rPr lang="uk-UA" b="1" dirty="0" smtClean="0"/>
              <a:t>проводить моніторинг закріплення випускників ПТНЗ на робочих місцях (оцінка якості професійної підготовки роботодавцями);</a:t>
            </a:r>
            <a:endParaRPr lang="ru-RU" b="1" dirty="0" smtClean="0"/>
          </a:p>
          <a:p>
            <a:pPr lvl="0"/>
            <a:r>
              <a:rPr lang="uk-UA" b="1" dirty="0" smtClean="0"/>
              <a:t>проводить загальні батьківські збори, ради голів батьківських комітетів;</a:t>
            </a:r>
            <a:endParaRPr lang="ru-RU" b="1" dirty="0" smtClean="0"/>
          </a:p>
          <a:p>
            <a:pPr lvl="0"/>
            <a:r>
              <a:rPr lang="uk-UA" b="1" dirty="0" smtClean="0"/>
              <a:t>аналізує участь учнів в обласних конкурсах професійної майстерності, олімпіадах;</a:t>
            </a:r>
            <a:endParaRPr lang="ru-RU" b="1" dirty="0" smtClean="0"/>
          </a:p>
          <a:p>
            <a:pPr lvl="0"/>
            <a:r>
              <a:rPr lang="uk-UA" b="1" dirty="0" smtClean="0"/>
              <a:t>підтримує роботу учнівського самоврядування;</a:t>
            </a:r>
            <a:endParaRPr lang="ru-RU" b="1" dirty="0" smtClean="0"/>
          </a:p>
          <a:p>
            <a:pPr lvl="0"/>
            <a:r>
              <a:rPr lang="uk-UA" b="1" dirty="0" smtClean="0"/>
              <a:t>аналізує виявлені недоліки у професійній підготовці педагогів при проведенні ДПА та ДКА, планує заходи щодо їх усунення в новому навчальному році;</a:t>
            </a:r>
            <a:endParaRPr lang="ru-RU" b="1" dirty="0" smtClean="0"/>
          </a:p>
          <a:p>
            <a:pPr lvl="0"/>
            <a:r>
              <a:rPr lang="uk-UA" b="1" dirty="0" smtClean="0"/>
              <a:t>організує порядок закінчення навчального року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батьки</a:t>
            </a:r>
            <a:endParaRPr lang="ru-RU" sz="40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uk-UA" b="1" dirty="0" smtClean="0"/>
              <a:t>підтримують дітей морально, матеріально;</a:t>
            </a:r>
            <a:endParaRPr lang="ru-RU" b="1" dirty="0" smtClean="0"/>
          </a:p>
          <a:p>
            <a:pPr lvl="0"/>
            <a:r>
              <a:rPr lang="uk-UA" b="1" dirty="0" smtClean="0"/>
              <a:t>формують позитивну мотивацію до обраної професії;</a:t>
            </a:r>
            <a:endParaRPr lang="ru-RU" b="1" dirty="0" smtClean="0"/>
          </a:p>
          <a:p>
            <a:pPr lvl="0"/>
            <a:r>
              <a:rPr lang="uk-UA" b="1" dirty="0" smtClean="0"/>
              <a:t>відвідують навчальний заклад, цікавляться навчанням дитини;</a:t>
            </a:r>
            <a:endParaRPr lang="ru-RU" b="1" dirty="0" smtClean="0"/>
          </a:p>
          <a:p>
            <a:pPr lvl="0"/>
            <a:r>
              <a:rPr lang="uk-UA" b="1" dirty="0" smtClean="0"/>
              <a:t>консультуються з психологічними службами з питань адаптації;</a:t>
            </a:r>
            <a:endParaRPr lang="ru-RU" b="1" dirty="0" smtClean="0"/>
          </a:p>
          <a:p>
            <a:pPr lvl="0"/>
            <a:r>
              <a:rPr lang="uk-UA" b="1" dirty="0" smtClean="0"/>
              <a:t>активні під час проведення батьківських зборів;</a:t>
            </a:r>
            <a:endParaRPr lang="ru-RU" b="1" dirty="0" smtClean="0"/>
          </a:p>
          <a:p>
            <a:pPr lvl="0"/>
            <a:r>
              <a:rPr lang="uk-UA" b="1" dirty="0" smtClean="0"/>
              <a:t>формують загальнокультурні і громадянські цінності;</a:t>
            </a:r>
            <a:endParaRPr lang="ru-RU" b="1" dirty="0" smtClean="0"/>
          </a:p>
          <a:p>
            <a:pPr lvl="0"/>
            <a:r>
              <a:rPr lang="uk-UA" b="1" dirty="0" smtClean="0"/>
              <a:t>виховують особистісні якості;</a:t>
            </a:r>
            <a:endParaRPr lang="ru-RU" b="1" dirty="0" smtClean="0"/>
          </a:p>
          <a:p>
            <a:pPr lvl="0"/>
            <a:r>
              <a:rPr lang="uk-UA" b="1" dirty="0" smtClean="0"/>
              <a:t>забезпечують права дитини на вільний творчий розвиток, уміння будувати відносини на основі людяності, щирості, відвертості;</a:t>
            </a:r>
            <a:endParaRPr lang="ru-RU" b="1" dirty="0" smtClean="0"/>
          </a:p>
          <a:p>
            <a:pPr lvl="0"/>
            <a:r>
              <a:rPr lang="uk-UA" b="1" dirty="0" smtClean="0"/>
              <a:t>залучення батьків до роботи батьківської ради, партнерська взаємодія;</a:t>
            </a:r>
            <a:endParaRPr lang="ru-RU" b="1" dirty="0" smtClean="0"/>
          </a:p>
          <a:p>
            <a:pPr lvl="0"/>
            <a:r>
              <a:rPr lang="uk-UA" b="1" dirty="0" smtClean="0"/>
              <a:t>проведення спільних виховних заходів, вирішення виховних проблем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</TotalTime>
  <Words>712</Words>
  <Application>Microsoft Office PowerPoint</Application>
  <PresentationFormat>Экран (4:3)</PresentationFormat>
  <Paragraphs>75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Тема: «Соціалізація і адаптація учнів  І курсу» </vt:lpstr>
      <vt:lpstr>Інформаційний блок </vt:lpstr>
      <vt:lpstr>Аналітичний блок </vt:lpstr>
      <vt:lpstr>Практичний блок  </vt:lpstr>
      <vt:lpstr>учні</vt:lpstr>
      <vt:lpstr>педагоги</vt:lpstr>
      <vt:lpstr>адміністрація</vt:lpstr>
      <vt:lpstr>батьки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«Особливості контингенту учнів  1 курсу. Соціальна адаптація» </dc:title>
  <dc:creator>Чайка</dc:creator>
  <cp:lastModifiedBy>Natasha</cp:lastModifiedBy>
  <cp:revision>16</cp:revision>
  <dcterms:created xsi:type="dcterms:W3CDTF">2015-11-03T11:17:15Z</dcterms:created>
  <dcterms:modified xsi:type="dcterms:W3CDTF">2016-11-02T08:04:46Z</dcterms:modified>
</cp:coreProperties>
</file>