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klubdachnikov.ru/uploads/posts/2011-03/1299840205_poleznye-svojstva-vinogradnogo-vi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28800"/>
            <a:ext cx="669674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980728"/>
            <a:ext cx="706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>
                <a:latin typeface="Times New Roman"/>
                <a:ea typeface="Times New Roman"/>
              </a:rPr>
              <a:t>Правила </a:t>
            </a:r>
            <a:r>
              <a:rPr lang="ru-RU" sz="3600" i="1" dirty="0" err="1">
                <a:latin typeface="Times New Roman"/>
                <a:ea typeface="Times New Roman"/>
              </a:rPr>
              <a:t>подавання</a:t>
            </a:r>
            <a:r>
              <a:rPr lang="ru-RU" sz="3600" i="1" dirty="0">
                <a:latin typeface="Times New Roman"/>
                <a:ea typeface="Times New Roman"/>
              </a:rPr>
              <a:t> вина у </a:t>
            </a:r>
            <a:r>
              <a:rPr lang="ru-RU" sz="3600" i="1" dirty="0" err="1">
                <a:latin typeface="Times New Roman"/>
                <a:ea typeface="Times New Roman"/>
              </a:rPr>
              <a:t>пляшках</a:t>
            </a:r>
            <a:endParaRPr lang="ru-RU" sz="3600" i="1" dirty="0"/>
          </a:p>
        </p:txBody>
      </p:sp>
    </p:spTree>
    <p:extLst>
      <p:ext uri="{BB962C8B-B14F-4D97-AF65-F5344CB8AC3E}">
        <p14:creationId xmlns:p14="http://schemas.microsoft.com/office/powerpoint/2010/main" val="81101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&amp;Kcy;&amp;acy;&amp;rcy;&amp;tcy;&amp;icy;&amp;ncy;&amp;kcy;&amp;icy; &amp;pcy;&amp;ocy; &amp;zcy;&amp;acy;&amp;pcy;&amp;rcy;&amp;ocy;&amp;scy;&amp;ucy; &amp;fcy;&amp;ocy;&amp;tcy;&amp;ocy; &amp;ncy;&amp;iukcy;&amp;zhcy; &amp;scy;&amp;ocy;&amp;mcy;&amp;iecy;&amp;lcy;&amp;softcy;&amp;juk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1678"/>
            <a:ext cx="3810000" cy="31623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94" y="2571744"/>
            <a:ext cx="3456384" cy="316835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74" y="3695699"/>
            <a:ext cx="3810000" cy="31623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7326" y="299234"/>
            <a:ext cx="8727774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Мистецтво відкривання вина полягає в </a:t>
            </a:r>
          </a:p>
          <a:p>
            <a:r>
              <a:rPr lang="uk-UA" sz="3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умінні повністю пройти пробку штопором,</a:t>
            </a:r>
          </a:p>
          <a:p>
            <a:r>
              <a:rPr lang="uk-UA" sz="3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але не до кінця, інакше в напій потраплять</a:t>
            </a:r>
          </a:p>
          <a:p>
            <a:r>
              <a:rPr lang="uk-UA" sz="3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крихти корку.</a:t>
            </a:r>
            <a:endParaRPr lang="uk-UA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7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3" y="332656"/>
            <a:ext cx="914501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/>
              <a:t>	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Після  відкривання вина, шийку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пляшки протирають серветкою.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Пробку кладуть па невелику тарілочку і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подають гостю разом з вином. 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За її зовнішнім виглядом оцінюють якість вина. Наприклад, якщо сліди червоного вина досягають верхнього краю пробки, це свідчить про те, що вона розсохлася і протікала, прицьому вино вважається зіпсованим .</a:t>
            </a:r>
            <a:endParaRPr lang="uk-UA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31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621010"/>
            <a:ext cx="50652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Техніка наливання вина</a:t>
            </a:r>
            <a:endParaRPr lang="ru-RU" sz="36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8205" y="1194544"/>
            <a:ext cx="883579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/>
              <a:t>	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Щоб налити вино, офіціант підходить до гостя з правого боку і правою рукою 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наповнює бокал на третину, після цього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піднімає шийку пляшки і обертає її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навколо осі вправо, щоб краплі не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потрапили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скатертину. </a:t>
            </a:r>
            <a:endParaRPr lang="uk-UA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778" y="4149080"/>
            <a:ext cx="4174662" cy="25922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018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476672"/>
            <a:ext cx="806489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Наповнивши бокал, слід промокнути шийку пляшки  ручником, який має бути в лівій руці. </a:t>
            </a:r>
          </a:p>
          <a:p>
            <a:r>
              <a:rPr lang="uk-UA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слід торкатися пляшкою бокала, шийку тримають на відстані від його краю. 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Наливають вино рівною 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цівкою</a:t>
            </a:r>
            <a:r>
              <a:rPr lang="ru-RU" sz="3600" i="1" dirty="0" smtClean="0"/>
              <a:t>.</a:t>
            </a:r>
            <a:endParaRPr lang="ru-RU" sz="3600" i="1" dirty="0" smtClean="0"/>
          </a:p>
          <a:p>
            <a:endParaRPr lang="ru-RU" sz="3600" dirty="0"/>
          </a:p>
        </p:txBody>
      </p:sp>
      <p:pic>
        <p:nvPicPr>
          <p:cNvPr id="8194" name="Picture 2" descr="&amp;Kcy;&amp;acy;&amp;rcy;&amp;tcy;&amp;icy;&amp;ncy;&amp;kcy;&amp;icy; &amp;pcy;&amp;ocy; &amp;zcy;&amp;acy;&amp;pcy;&amp;rcy;&amp;ocy;&amp;scy;&amp;ucy; &amp;fcy;&amp;ocy;&amp;tcy;&amp;ocy; &amp;rcy;&amp;ucy;&amp;chcy;&amp;ncy;&amp;icy;&amp;kcy;&amp;acy; &amp;ocy;&amp;fcy;&amp;iukcy;&amp;tscy;&amp;iukcy;&amp;acy;&amp;ncy;&amp;tcy;&amp;a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70825"/>
            <a:ext cx="4524375" cy="27622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675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964" y="404664"/>
            <a:ext cx="7944291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Після 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наповнення фужера </a:t>
            </a:r>
            <a:r>
              <a:rPr lang="uk-UA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ином,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офіціант ставить 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пляшкунавпроти 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відвідувача 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 правої сторони</a:t>
            </a:r>
          </a:p>
          <a:p>
            <a:r>
              <a:rPr lang="uk-UA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ід кутом 45С. Під час обслуговування,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згодою відвідувачів, 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офіціант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доливає вино.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107551"/>
            <a:ext cx="2724150" cy="37433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441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692696"/>
            <a:ext cx="39228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000" dirty="0" smtClean="0">
                <a:solidFill>
                  <a:schemeClr val="tx2">
                    <a:lumMod val="75000"/>
                  </a:schemeClr>
                </a:solidFill>
              </a:rPr>
              <a:t>Дякую за увагу!</a:t>
            </a:r>
            <a:endParaRPr lang="ru-RU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42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1" y="1628800"/>
            <a:ext cx="461962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601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864" y="419586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i="1" dirty="0" err="1"/>
              <a:t>Процес</a:t>
            </a:r>
            <a:r>
              <a:rPr lang="ru-RU" sz="4000" i="1" dirty="0"/>
              <a:t> </a:t>
            </a:r>
            <a:r>
              <a:rPr lang="ru-RU" sz="4000" i="1" dirty="0" err="1"/>
              <a:t>подавання</a:t>
            </a:r>
            <a:r>
              <a:rPr lang="ru-RU" sz="4000" i="1" dirty="0"/>
              <a:t> вина </a:t>
            </a:r>
            <a:r>
              <a:rPr lang="ru-RU" sz="4000" i="1" dirty="0" err="1"/>
              <a:t>складається</a:t>
            </a:r>
            <a:r>
              <a:rPr lang="ru-RU" sz="4000" i="1" dirty="0"/>
              <a:t> з </a:t>
            </a:r>
            <a:r>
              <a:rPr lang="ru-RU" sz="4000" i="1" dirty="0" err="1"/>
              <a:t>трьох</a:t>
            </a:r>
            <a:r>
              <a:rPr lang="ru-RU" sz="4000" i="1" dirty="0"/>
              <a:t> </a:t>
            </a:r>
            <a:r>
              <a:rPr lang="ru-RU" sz="4000" i="1" dirty="0" err="1"/>
              <a:t>стадій</a:t>
            </a:r>
            <a:r>
              <a:rPr lang="ru-RU" sz="4000" i="1" dirty="0"/>
              <a:t>: </a:t>
            </a:r>
          </a:p>
        </p:txBody>
      </p:sp>
      <p:pic>
        <p:nvPicPr>
          <p:cNvPr id="2050" name="Picture 2" descr="http://poradu.pp.ua/uploads/posts/2016-02/thumbs/yak-pisati-cover-letter-priklad-anglyskoyu_70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77576"/>
            <a:ext cx="3489618" cy="25202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dietamaggi.ru/wp-content/uploads/2010/images/image-20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049" y="3404021"/>
            <a:ext cx="4762500" cy="336232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5198" y="2214441"/>
            <a:ext cx="417293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i="1" dirty="0" smtClean="0"/>
              <a:t>1.Презентація </a:t>
            </a:r>
          </a:p>
          <a:p>
            <a:pPr algn="ctr"/>
            <a:r>
              <a:rPr lang="uk-UA" sz="4400" b="1" i="1" dirty="0"/>
              <a:t>в</a:t>
            </a:r>
            <a:r>
              <a:rPr lang="uk-UA" sz="4400" b="1" i="1" dirty="0" smtClean="0"/>
              <a:t>ина</a:t>
            </a:r>
            <a:endParaRPr lang="ru-RU" sz="44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699792" y="4653136"/>
            <a:ext cx="369203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i="1" dirty="0"/>
              <a:t>3</a:t>
            </a:r>
            <a:r>
              <a:rPr lang="uk-UA" sz="4400" b="1" i="1" dirty="0" smtClean="0"/>
              <a:t>.Наливання </a:t>
            </a:r>
          </a:p>
          <a:p>
            <a:pPr algn="ctr"/>
            <a:r>
              <a:rPr lang="uk-UA" sz="4400" b="1" i="1" dirty="0"/>
              <a:t>в</a:t>
            </a:r>
            <a:r>
              <a:rPr lang="uk-UA" sz="4400" b="1" i="1" dirty="0" smtClean="0"/>
              <a:t>ина </a:t>
            </a:r>
            <a:endParaRPr lang="ru-RU" sz="4400" b="1" i="1" dirty="0"/>
          </a:p>
        </p:txBody>
      </p:sp>
      <p:pic>
        <p:nvPicPr>
          <p:cNvPr id="2058" name="Picture 10" descr="http://prostoest.ru/wp-content/uploads/2014/11/36789423-727x5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54162"/>
            <a:ext cx="3960440" cy="264369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086586" y="2337551"/>
            <a:ext cx="411362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i="1" dirty="0" smtClean="0"/>
              <a:t>2.Відкривання </a:t>
            </a:r>
          </a:p>
          <a:p>
            <a:pPr algn="ctr"/>
            <a:r>
              <a:rPr lang="uk-UA" sz="4400" b="1" i="1" dirty="0"/>
              <a:t>в</a:t>
            </a:r>
            <a:r>
              <a:rPr lang="uk-UA" sz="4400" b="1" i="1" dirty="0" smtClean="0"/>
              <a:t>ина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68237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i="1" dirty="0" smtClean="0"/>
              <a:t>Отримання вина з винного погреба </a:t>
            </a:r>
            <a:endParaRPr lang="ru-RU" i="1" dirty="0"/>
          </a:p>
        </p:txBody>
      </p:sp>
      <p:sp>
        <p:nvSpPr>
          <p:cNvPr id="9" name="TextBox 8"/>
          <p:cNvSpPr txBox="1"/>
          <p:nvPr/>
        </p:nvSpPr>
        <p:spPr>
          <a:xfrm>
            <a:off x="395536" y="1665674"/>
            <a:ext cx="899477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indent="-742950">
              <a:buAutoNum type="arabicPeriod"/>
            </a:pP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отриманні вина з винного погреба,</a:t>
            </a:r>
          </a:p>
          <a:p>
            <a:r>
              <a:rPr lang="uk-UA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фіціант звертає увагу на температурний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режим, при цьому використовує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електронний термометр</a:t>
            </a:r>
            <a:r>
              <a:rPr lang="uk-UA" sz="3600" i="1" dirty="0" smtClean="0"/>
              <a:t>.</a:t>
            </a:r>
            <a:endParaRPr lang="ru-RU" dirty="0"/>
          </a:p>
        </p:txBody>
      </p:sp>
      <p:pic>
        <p:nvPicPr>
          <p:cNvPr id="3077" name="Picture 5" descr="http://g03.a.alicdn.com/kf/HTB1kbwcMpXXXXcTXFXXq6xXFXXXn/Digital-LCD-Display-Electric-Red-Wine-Thermometer-font-b-Watch-b-font-Bl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921" y="3423550"/>
            <a:ext cx="4032448" cy="340971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070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769339"/>
            <a:ext cx="757931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i="1" dirty="0" smtClean="0"/>
              <a:t>2. </a:t>
            </a:r>
            <a:r>
              <a:rPr lang="uk-UA" sz="3600" i="1" dirty="0" smtClean="0"/>
              <a:t>	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Вино 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виносять  в лежачому</a:t>
            </a:r>
          </a:p>
          <a:p>
            <a:r>
              <a:rPr lang="uk-UA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оложенні   (як при зберіганні).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подачі таке вино тримають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спеціальному кошику, з якого його </a:t>
            </a:r>
          </a:p>
          <a:p>
            <a:r>
              <a:rPr lang="uk-UA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озливають у келихи.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6" y="3384871"/>
            <a:ext cx="2670789" cy="311765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31768"/>
            <a:ext cx="3674688" cy="294563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210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92696"/>
            <a:ext cx="82092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i="1" dirty="0" smtClean="0"/>
              <a:t> 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Білі вина. 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Для охолоджених білих вин </a:t>
            </a:r>
            <a:b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необхідно використовувати спеціальне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відро,яке заповнюють водою і льодом, температурою 8 С.</a:t>
            </a:r>
          </a:p>
        </p:txBody>
      </p:sp>
      <p:pic>
        <p:nvPicPr>
          <p:cNvPr id="2050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571876"/>
            <a:ext cx="3429000" cy="357301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311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53832"/>
            <a:ext cx="8422498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4.Тихі вина. 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Якщо вино достатньо </a:t>
            </a:r>
          </a:p>
          <a:p>
            <a:r>
              <a:rPr lang="uk-UA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олоде ,необхідно за добу-дві до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подачі на стіл поставити пляшку</a:t>
            </a:r>
          </a:p>
          <a:p>
            <a:r>
              <a:rPr lang="uk-UA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вертикальному положенні.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Пляшку з дуже старим вином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краще встановити під кутом 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30-40градусів. Оскільки  у вині може 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бути присутній природній осад.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такому ж положенні і відкорковувати</a:t>
            </a:r>
            <a:r>
              <a:rPr lang="uk-UA" sz="3600" i="1" dirty="0" smtClean="0"/>
              <a:t>.</a:t>
            </a:r>
            <a:endParaRPr lang="ru-RU" sz="3600" i="1" dirty="0"/>
          </a:p>
        </p:txBody>
      </p:sp>
    </p:spTree>
    <p:extLst>
      <p:ext uri="{BB962C8B-B14F-4D97-AF65-F5344CB8AC3E}">
        <p14:creationId xmlns:p14="http://schemas.microsoft.com/office/powerpoint/2010/main" val="200218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271075"/>
            <a:ext cx="63434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6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Демонстрація вина відвідувачу</a:t>
            </a:r>
            <a:endParaRPr lang="ru-RU" sz="3600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&amp;Kcy;&amp;acy;&amp;rcy;&amp;tcy;&amp;icy;&amp;ncy;&amp;kcy;&amp;icy; &amp;pcy;&amp;ocy; &amp;zcy;&amp;acy;&amp;pcy;&amp;rcy;&amp;ocy;&amp;scy;&amp;ucy; &amp;fcy;&amp;ocy;&amp;tcy;&amp;ocy; &amp;dcy;&amp;iecy;&amp;mcy;&amp;ocy;&amp;ncy;&amp;scy;&amp;tcy;&amp;rcy;&amp;acy;&amp;tscy;&amp;iukcy;&amp;yacy; &amp;vcy;&amp;icy;&amp;ncy;&amp;acy; &amp;vcy;&amp;iukcy;&amp;dcy;&amp;vcy;&amp;iukcy;&amp;dcy;&amp;ucy;&amp;vcy;&amp;acy;&amp;chcy;&amp;u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157192"/>
            <a:ext cx="2438400" cy="18764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4462" y="917406"/>
            <a:ext cx="884248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i="1" dirty="0" smtClean="0"/>
              <a:t>	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Офіціант повинен уміти правильно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подати вино гостю: він тримає пляшку на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ручнику на лівій руці до ліктя, а правою притримує її шийку.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Показує етикетку і контретикету вина, при цьому він знаходиться праворуч від гостя. </a:t>
            </a:r>
          </a:p>
          <a:p>
            <a:r>
              <a:rPr lang="uk-UA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Після схвалення, офіціант  у 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присутності відвідувача, на 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підсобному столику, відкриває пляшку.</a:t>
            </a:r>
            <a:endParaRPr lang="uk-UA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00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607621"/>
            <a:ext cx="914064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	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Насамперед, слід зняти акцизну марку 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надрізати верхню частину </a:t>
            </a:r>
          </a:p>
          <a:p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термоусадковог ковпачка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&amp;Kcy;&amp;acy;&amp;rcy;&amp;tcy;&amp;icy;&amp;ncy;&amp;kcy;&amp;icy; &amp;pcy;&amp;ocy; &amp;zcy;&amp;acy;&amp;pcy;&amp;rcy;&amp;ocy;&amp;scy;&amp;ucy; &amp;fcy;&amp;ocy;&amp;tcy;&amp;ocy; &amp;acy;&amp;kcy;&amp;tscy;&amp;icy;&amp;zcy;&amp;ncy;&amp;acy; &amp;mcy;&amp;acy;&amp;rcy;&amp;kcy;&amp;acy; &amp;vcy;&amp;icy;&amp;ncy;&amp;a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71" y="2328745"/>
            <a:ext cx="4128393" cy="277197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877" y="2385219"/>
            <a:ext cx="4476750" cy="28575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&amp;Kcy;&amp;acy;&amp;rcy;&amp;tcy;&amp;icy;&amp;ncy;&amp;kcy;&amp;icy; &amp;pcy;&amp;ocy; &amp;zcy;&amp;acy;&amp;pcy;&amp;rcy;&amp;ocy;&amp;scy;&amp;ucy; &amp;fcy;&amp;ocy;&amp;tcy;&amp;ocy; &amp;tcy;&amp;iecy;&amp;rcy;&amp;mcy;&amp;ocy;&amp;ucy;&amp;scy;&amp;acy;&amp;dcy;&amp;ocy;&amp;chcy;&amp;ncy;&amp;ocy;&amp;gcy;&amp;ocy; &amp;kcy;&amp;ocy;&amp;lcy;&amp;pcy;&amp;acy;&amp;chcy;&amp;kcy;&amp;acy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1" y="4365104"/>
            <a:ext cx="3384376" cy="232209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661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5128" y="812611"/>
            <a:ext cx="785875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	</a:t>
            </a:r>
            <a:r>
              <a:rPr lang="ru-RU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шийку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пляшки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протирають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пробку </a:t>
            </a:r>
            <a:r>
              <a:rPr lang="ru-RU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угвинчують</a:t>
            </a:r>
            <a:endParaRPr lang="ru-RU" sz="3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штопор. </a:t>
            </a:r>
            <a:r>
              <a:rPr lang="ru-RU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популярним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видом </a:t>
            </a:r>
          </a:p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штопора </a:t>
            </a:r>
            <a:r>
              <a:rPr lang="ru-RU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ніж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сомельє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2" descr="&amp;Kcy;&amp;acy;&amp;rcy;&amp;tcy;&amp;icy;&amp;ncy;&amp;kcy;&amp;icy; &amp;pcy;&amp;ocy; &amp;zcy;&amp;acy;&amp;pcy;&amp;rcy;&amp;ocy;&amp;scy;&amp;ucy; &amp;fcy;&amp;ocy;&amp;tcy;&amp;ocy; &amp;ncy;&amp;iukcy;&amp;zhcy; &amp;scy;&amp;ocy;&amp;mcy;&amp;iecy;&amp;lcy;&amp;softcy;&amp;juk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&amp;Kcy;&amp;acy;&amp;rcy;&amp;tcy;&amp;icy;&amp;ncy;&amp;kcy;&amp;icy; &amp;pcy;&amp;ocy; &amp;zcy;&amp;acy;&amp;pcy;&amp;rcy;&amp;ocy;&amp;scy;&amp;ucy; &amp;fcy;&amp;ocy;&amp;tcy;&amp;ocy; &amp;ncy;&amp;iukcy;&amp;zhcy; &amp;scy;&amp;ocy;&amp;mcy;&amp;iecy;&amp;lcy;&amp;softcy;&amp;jukcy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8" name="Picture 8" descr="&amp;Kcy;&amp;acy;&amp;rcy;&amp;tcy;&amp;icy;&amp;ncy;&amp;kcy;&amp;icy; &amp;pcy;&amp;ocy; &amp;zcy;&amp;acy;&amp;pcy;&amp;rcy;&amp;ocy;&amp;scy;&amp;ucy; &amp;fcy;&amp;ocy;&amp;tcy;&amp;ocy; &amp;ncy;&amp;iukcy;&amp;zhcy; &amp;scy;&amp;ocy;&amp;mcy;&amp;iecy;&amp;lcy;&amp;softcy;&amp;juk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212976"/>
            <a:ext cx="4175601" cy="23153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387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295</TotalTime>
  <Words>65</Words>
  <Application>Microsoft Office PowerPoint</Application>
  <PresentationFormat>Екран (4:3)</PresentationFormat>
  <Paragraphs>73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15</vt:i4>
      </vt:variant>
    </vt:vector>
  </HeadingPairs>
  <TitlesOfParts>
    <vt:vector size="16" baseType="lpstr">
      <vt:lpstr>Исполнительная</vt:lpstr>
      <vt:lpstr>Презентація PowerPoint</vt:lpstr>
      <vt:lpstr>Процес подавання вина складається з трьох стадій: </vt:lpstr>
      <vt:lpstr>Отримання вина з винного погреба 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RePack by Diakov</cp:lastModifiedBy>
  <cp:revision>27</cp:revision>
  <dcterms:created xsi:type="dcterms:W3CDTF">2016-12-05T17:34:12Z</dcterms:created>
  <dcterms:modified xsi:type="dcterms:W3CDTF">2016-12-25T11:02:16Z</dcterms:modified>
</cp:coreProperties>
</file>