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95" r:id="rId4"/>
    <p:sldId id="281" r:id="rId5"/>
    <p:sldId id="257" r:id="rId6"/>
    <p:sldId id="279" r:id="rId7"/>
    <p:sldId id="258" r:id="rId8"/>
    <p:sldId id="259" r:id="rId9"/>
    <p:sldId id="282" r:id="rId10"/>
    <p:sldId id="283" r:id="rId11"/>
    <p:sldId id="287" r:id="rId12"/>
    <p:sldId id="297" r:id="rId13"/>
    <p:sldId id="284" r:id="rId14"/>
    <p:sldId id="305" r:id="rId15"/>
    <p:sldId id="301" r:id="rId16"/>
    <p:sldId id="260" r:id="rId17"/>
    <p:sldId id="261" r:id="rId18"/>
    <p:sldId id="296" r:id="rId19"/>
    <p:sldId id="288" r:id="rId20"/>
    <p:sldId id="318" r:id="rId21"/>
    <p:sldId id="317" r:id="rId22"/>
    <p:sldId id="319" r:id="rId23"/>
    <p:sldId id="315" r:id="rId24"/>
    <p:sldId id="320" r:id="rId25"/>
    <p:sldId id="316" r:id="rId26"/>
    <p:sldId id="321" r:id="rId27"/>
    <p:sldId id="290" r:id="rId28"/>
    <p:sldId id="291" r:id="rId29"/>
    <p:sldId id="292" r:id="rId30"/>
    <p:sldId id="313" r:id="rId31"/>
    <p:sldId id="312" r:id="rId32"/>
    <p:sldId id="293" r:id="rId33"/>
    <p:sldId id="294" r:id="rId34"/>
    <p:sldId id="265" r:id="rId35"/>
    <p:sldId id="306" r:id="rId36"/>
    <p:sldId id="309" r:id="rId37"/>
    <p:sldId id="308" r:id="rId38"/>
    <p:sldId id="310" r:id="rId39"/>
    <p:sldId id="266" r:id="rId40"/>
    <p:sldId id="270" r:id="rId41"/>
    <p:sldId id="275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820859"/>
    <a:srgbClr val="0000FF"/>
    <a:srgbClr val="FF33CC"/>
    <a:srgbClr val="CC0066"/>
    <a:srgbClr val="660066"/>
    <a:srgbClr val="BDE14B"/>
    <a:srgbClr val="3303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34" autoAdjust="0"/>
    <p:restoredTop sz="94615" autoAdjust="0"/>
  </p:normalViewPr>
  <p:slideViewPr>
    <p:cSldViewPr>
      <p:cViewPr varScale="1">
        <p:scale>
          <a:sx n="87" d="100"/>
          <a:sy n="87" d="100"/>
        </p:scale>
        <p:origin x="-86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66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3A31B5-BBF5-4B57-9505-44AE85480C1F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F9974F-3B59-45CB-A0C9-3112C8A6279A}">
      <dgm:prSet/>
      <dgm:spPr/>
      <dgm:t>
        <a:bodyPr/>
        <a:lstStyle/>
        <a:p>
          <a:pPr algn="ctr" rtl="0"/>
          <a:r>
            <a:rPr lang="uk-UA" dirty="0" smtClean="0">
              <a:solidFill>
                <a:srgbClr val="FFFF00"/>
              </a:solidFill>
            </a:rPr>
            <a:t>Структура уроку за темою</a:t>
          </a:r>
          <a:br>
            <a:rPr lang="uk-UA" dirty="0" smtClean="0">
              <a:solidFill>
                <a:srgbClr val="FFFF00"/>
              </a:solidFill>
            </a:rPr>
          </a:br>
          <a:r>
            <a:rPr lang="uk-UA" dirty="0" smtClean="0">
              <a:solidFill>
                <a:srgbClr val="FFFF00"/>
              </a:solidFill>
            </a:rPr>
            <a:t> </a:t>
          </a:r>
          <a:r>
            <a:rPr lang="uk-UA" b="1" dirty="0" smtClean="0">
              <a:solidFill>
                <a:srgbClr val="FFFF00"/>
              </a:solidFill>
            </a:rPr>
            <a:t>Приготування  відбивних з курки з різними наповнювачами </a:t>
          </a:r>
        </a:p>
        <a:p>
          <a:pPr algn="ctr" rtl="0"/>
          <a:r>
            <a:rPr lang="uk-UA" dirty="0" smtClean="0">
              <a:solidFill>
                <a:schemeClr val="tx1">
                  <a:lumMod val="95000"/>
                  <a:lumOff val="5000"/>
                </a:schemeClr>
              </a:solidFill>
            </a:rPr>
            <a:t>1. Ділимо групу на дві бригади</a:t>
          </a:r>
          <a:br>
            <a:rPr lang="uk-UA" dirty="0" smtClean="0">
              <a:solidFill>
                <a:schemeClr val="tx1">
                  <a:lumMod val="95000"/>
                  <a:lumOff val="5000"/>
                </a:schemeClr>
              </a:solidFill>
            </a:rPr>
          </a:br>
          <a:r>
            <a:rPr lang="uk-UA" dirty="0" smtClean="0">
              <a:solidFill>
                <a:schemeClr val="tx1">
                  <a:lumMod val="95000"/>
                  <a:lumOff val="5000"/>
                </a:schemeClr>
              </a:solidFill>
            </a:rPr>
            <a:t>2. Кожна бригада обирає бригадира</a:t>
          </a:r>
          <a:br>
            <a:rPr lang="uk-UA" dirty="0" smtClean="0">
              <a:solidFill>
                <a:schemeClr val="tx1">
                  <a:lumMod val="95000"/>
                  <a:lumOff val="5000"/>
                </a:schemeClr>
              </a:solidFill>
            </a:rPr>
          </a:br>
          <a:r>
            <a:rPr lang="uk-UA" dirty="0" smtClean="0">
              <a:solidFill>
                <a:schemeClr val="tx1">
                  <a:lumMod val="95000"/>
                  <a:lumOff val="5000"/>
                </a:schemeClr>
              </a:solidFill>
            </a:rPr>
            <a:t>3. В кінці заняття бригадир презентує страву від бригади</a:t>
          </a:r>
          <a:br>
            <a:rPr lang="uk-UA" dirty="0" smtClean="0">
              <a:solidFill>
                <a:schemeClr val="tx1">
                  <a:lumMod val="95000"/>
                  <a:lumOff val="5000"/>
                </a:schemeClr>
              </a:solidFill>
            </a:rPr>
          </a:br>
          <a:r>
            <a:rPr lang="uk-UA" dirty="0" smtClean="0">
              <a:solidFill>
                <a:schemeClr val="tx1">
                  <a:lumMod val="95000"/>
                  <a:lumOff val="5000"/>
                </a:schemeClr>
              </a:solidFill>
            </a:rPr>
            <a:t>4. Дегустація виготовленої страви між суперниками</a:t>
          </a:r>
          <a:br>
            <a:rPr lang="uk-UA" dirty="0" smtClean="0">
              <a:solidFill>
                <a:schemeClr val="tx1">
                  <a:lumMod val="95000"/>
                  <a:lumOff val="5000"/>
                </a:schemeClr>
              </a:solidFill>
            </a:rPr>
          </a:br>
          <a:r>
            <a:rPr lang="uk-UA" dirty="0" smtClean="0">
              <a:solidFill>
                <a:schemeClr val="tx1">
                  <a:lumMod val="95000"/>
                  <a:lumOff val="5000"/>
                </a:schemeClr>
              </a:solidFill>
            </a:rPr>
            <a:t>5. Підбиття та оголошення підсумків заняття.</a:t>
          </a:r>
          <a:br>
            <a:rPr lang="uk-UA" dirty="0" smtClean="0">
              <a:solidFill>
                <a:schemeClr val="tx1">
                  <a:lumMod val="95000"/>
                  <a:lumOff val="5000"/>
                </a:schemeClr>
              </a:solidFill>
            </a:rPr>
          </a:br>
          <a:endParaRPr lang="ru-RU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DF091114-8541-42CA-BB0C-9816C3D26985}" type="parTrans" cxnId="{243441F8-EB7C-418B-B2E9-84469BB7238C}">
      <dgm:prSet/>
      <dgm:spPr/>
      <dgm:t>
        <a:bodyPr/>
        <a:lstStyle/>
        <a:p>
          <a:endParaRPr lang="ru-RU"/>
        </a:p>
      </dgm:t>
    </dgm:pt>
    <dgm:pt modelId="{7A506749-92C4-42A5-B10C-48B3DF5EB74C}" type="sibTrans" cxnId="{243441F8-EB7C-418B-B2E9-84469BB7238C}">
      <dgm:prSet/>
      <dgm:spPr/>
      <dgm:t>
        <a:bodyPr/>
        <a:lstStyle/>
        <a:p>
          <a:endParaRPr lang="ru-RU"/>
        </a:p>
      </dgm:t>
    </dgm:pt>
    <dgm:pt modelId="{9A6D3BD1-1AAB-4E47-9D2A-B3706FFC5B5E}" type="pres">
      <dgm:prSet presAssocID="{293A31B5-BBF5-4B57-9505-44AE85480C1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47F9E0-A7C2-4D79-BA77-8CC840001259}" type="pres">
      <dgm:prSet presAssocID="{293A31B5-BBF5-4B57-9505-44AE85480C1F}" presName="dummyMaxCanvas" presStyleCnt="0">
        <dgm:presLayoutVars/>
      </dgm:prSet>
      <dgm:spPr/>
    </dgm:pt>
    <dgm:pt modelId="{3484664F-1FA5-4C76-8967-42685AA51068}" type="pres">
      <dgm:prSet presAssocID="{293A31B5-BBF5-4B57-9505-44AE85480C1F}" presName="OneNode_1" presStyleLbl="node1" presStyleIdx="0" presStyleCnt="1" custScaleY="175784" custLinFactNeighborX="126" custLinFactNeighborY="40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297121-97DC-4FA7-B26B-0897CADC17D4}" type="presOf" srcId="{45F9974F-3B59-45CB-A0C9-3112C8A6279A}" destId="{3484664F-1FA5-4C76-8967-42685AA51068}" srcOrd="0" destOrd="0" presId="urn:microsoft.com/office/officeart/2005/8/layout/vProcess5"/>
    <dgm:cxn modelId="{465763D8-D420-45B7-B980-99A050E529C2}" type="presOf" srcId="{293A31B5-BBF5-4B57-9505-44AE85480C1F}" destId="{9A6D3BD1-1AAB-4E47-9D2A-B3706FFC5B5E}" srcOrd="0" destOrd="0" presId="urn:microsoft.com/office/officeart/2005/8/layout/vProcess5"/>
    <dgm:cxn modelId="{243441F8-EB7C-418B-B2E9-84469BB7238C}" srcId="{293A31B5-BBF5-4B57-9505-44AE85480C1F}" destId="{45F9974F-3B59-45CB-A0C9-3112C8A6279A}" srcOrd="0" destOrd="0" parTransId="{DF091114-8541-42CA-BB0C-9816C3D26985}" sibTransId="{7A506749-92C4-42A5-B10C-48B3DF5EB74C}"/>
    <dgm:cxn modelId="{55AD5B35-20C8-42DA-B189-A11FCFEFA4AF}" type="presParOf" srcId="{9A6D3BD1-1AAB-4E47-9D2A-B3706FFC5B5E}" destId="{BD47F9E0-A7C2-4D79-BA77-8CC840001259}" srcOrd="0" destOrd="0" presId="urn:microsoft.com/office/officeart/2005/8/layout/vProcess5"/>
    <dgm:cxn modelId="{7B8A5D81-8D9A-4A8D-957D-74B99095177D}" type="presParOf" srcId="{9A6D3BD1-1AAB-4E47-9D2A-B3706FFC5B5E}" destId="{3484664F-1FA5-4C76-8967-42685AA51068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C1545D4-5CC9-4334-AA1C-223B6B15D22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6FBA53-1A43-44A7-A631-57F6A90AB1A4}">
      <dgm:prSet phldrT="[Текст]" custT="1"/>
      <dgm:spPr/>
      <dgm:t>
        <a:bodyPr/>
        <a:lstStyle/>
        <a:p>
          <a:r>
            <a:rPr lang="ru-RU" sz="2800" b="1" dirty="0" smtClean="0"/>
            <a:t>1 тур</a:t>
          </a:r>
          <a:endParaRPr lang="ru-RU" sz="2800" b="1" dirty="0"/>
        </a:p>
      </dgm:t>
    </dgm:pt>
    <dgm:pt modelId="{EFECFE55-E4AB-4E49-AD6B-56E89D39D8CA}" type="parTrans" cxnId="{938FADE5-32FB-404B-B1BA-D833F437E74E}">
      <dgm:prSet/>
      <dgm:spPr/>
      <dgm:t>
        <a:bodyPr/>
        <a:lstStyle/>
        <a:p>
          <a:endParaRPr lang="ru-RU"/>
        </a:p>
      </dgm:t>
    </dgm:pt>
    <dgm:pt modelId="{19FD8991-623E-4186-8974-10DF7E4AC4B5}" type="sibTrans" cxnId="{938FADE5-32FB-404B-B1BA-D833F437E74E}">
      <dgm:prSet/>
      <dgm:spPr/>
      <dgm:t>
        <a:bodyPr/>
        <a:lstStyle/>
        <a:p>
          <a:endParaRPr lang="ru-RU"/>
        </a:p>
      </dgm:t>
    </dgm:pt>
    <dgm:pt modelId="{8B8DDF79-1029-4955-8F2B-D6A6C795B698}">
      <dgm:prSet phldrT="[Текст]"/>
      <dgm:spPr/>
      <dgm:t>
        <a:bodyPr/>
        <a:lstStyle/>
        <a:p>
          <a:r>
            <a:rPr lang="uk-UA" b="1" dirty="0" smtClean="0"/>
            <a:t>Актуалізація опорних знань учнів – </a:t>
          </a:r>
          <a:r>
            <a:rPr lang="uk-UA" b="1" i="1" dirty="0" smtClean="0"/>
            <a:t>12 балів, термін виконання 5 хв.</a:t>
          </a:r>
          <a:endParaRPr lang="ru-RU" i="1" dirty="0"/>
        </a:p>
      </dgm:t>
    </dgm:pt>
    <dgm:pt modelId="{9D114FA3-6D6B-4B0F-BFB4-0F4D41E8D9D8}" type="parTrans" cxnId="{7F3ADDE4-400C-489B-B4CE-E84BEF6DA120}">
      <dgm:prSet/>
      <dgm:spPr/>
      <dgm:t>
        <a:bodyPr/>
        <a:lstStyle/>
        <a:p>
          <a:endParaRPr lang="ru-RU"/>
        </a:p>
      </dgm:t>
    </dgm:pt>
    <dgm:pt modelId="{78611B6B-ACDA-496F-A458-5378B0F54ECB}" type="sibTrans" cxnId="{7F3ADDE4-400C-489B-B4CE-E84BEF6DA120}">
      <dgm:prSet/>
      <dgm:spPr/>
      <dgm:t>
        <a:bodyPr/>
        <a:lstStyle/>
        <a:p>
          <a:endParaRPr lang="ru-RU"/>
        </a:p>
      </dgm:t>
    </dgm:pt>
    <dgm:pt modelId="{B18F8B2B-9494-4A16-AB41-E70431629519}">
      <dgm:prSet phldrT="[Текст]" custT="1"/>
      <dgm:spPr/>
      <dgm:t>
        <a:bodyPr/>
        <a:lstStyle/>
        <a:p>
          <a:r>
            <a:rPr lang="ru-RU" sz="2800" b="1" dirty="0" smtClean="0"/>
            <a:t>2 тур</a:t>
          </a:r>
          <a:endParaRPr lang="ru-RU" sz="2800" b="1" dirty="0"/>
        </a:p>
      </dgm:t>
    </dgm:pt>
    <dgm:pt modelId="{D43812BC-C127-459D-9457-2F33182F7D13}" type="parTrans" cxnId="{360D1C84-EF13-4C8F-978C-05AE6C73B189}">
      <dgm:prSet/>
      <dgm:spPr/>
      <dgm:t>
        <a:bodyPr/>
        <a:lstStyle/>
        <a:p>
          <a:endParaRPr lang="ru-RU"/>
        </a:p>
      </dgm:t>
    </dgm:pt>
    <dgm:pt modelId="{2AA774E5-3307-40B7-BA98-3D7EE4391536}" type="sibTrans" cxnId="{360D1C84-EF13-4C8F-978C-05AE6C73B189}">
      <dgm:prSet/>
      <dgm:spPr/>
      <dgm:t>
        <a:bodyPr/>
        <a:lstStyle/>
        <a:p>
          <a:endParaRPr lang="ru-RU"/>
        </a:p>
      </dgm:t>
    </dgm:pt>
    <dgm:pt modelId="{937A710B-2ECF-4AFE-B8EE-EFBC51A3017B}">
      <dgm:prSet/>
      <dgm:spPr/>
      <dgm:t>
        <a:bodyPr/>
        <a:lstStyle/>
        <a:p>
          <a:r>
            <a:rPr lang="uk-UA" b="1" dirty="0" smtClean="0"/>
            <a:t>Теоретичний </a:t>
          </a:r>
          <a:r>
            <a:rPr lang="uk-UA" b="1" i="1" dirty="0" smtClean="0"/>
            <a:t>4 бали </a:t>
          </a:r>
          <a:r>
            <a:rPr lang="uk-UA" b="1" dirty="0" smtClean="0"/>
            <a:t>та практичний </a:t>
          </a:r>
          <a:r>
            <a:rPr lang="uk-UA" b="1" i="1" dirty="0" smtClean="0"/>
            <a:t>10 балів (результати заносяться до оціночного лит</a:t>
          </a:r>
          <a:r>
            <a:rPr lang="uk-UA" b="1" dirty="0" smtClean="0"/>
            <a:t>а )</a:t>
          </a:r>
          <a:endParaRPr lang="ru-RU" dirty="0"/>
        </a:p>
      </dgm:t>
    </dgm:pt>
    <dgm:pt modelId="{BC006EB2-C61D-480B-A587-EA3B906D29BF}" type="parTrans" cxnId="{90F9C1FE-5699-4F9C-ADB3-5B0436333262}">
      <dgm:prSet/>
      <dgm:spPr/>
      <dgm:t>
        <a:bodyPr/>
        <a:lstStyle/>
        <a:p>
          <a:endParaRPr lang="ru-RU"/>
        </a:p>
      </dgm:t>
    </dgm:pt>
    <dgm:pt modelId="{FC98E9C9-7368-4B87-9395-E85E9F704295}" type="sibTrans" cxnId="{90F9C1FE-5699-4F9C-ADB3-5B0436333262}">
      <dgm:prSet/>
      <dgm:spPr/>
      <dgm:t>
        <a:bodyPr/>
        <a:lstStyle/>
        <a:p>
          <a:endParaRPr lang="ru-RU"/>
        </a:p>
      </dgm:t>
    </dgm:pt>
    <dgm:pt modelId="{33ACBBF7-8D54-48BF-9564-4BF1864B8386}">
      <dgm:prSet phldrT="[Текст]"/>
      <dgm:spPr/>
      <dgm:t>
        <a:bodyPr/>
        <a:lstStyle/>
        <a:p>
          <a:r>
            <a:rPr lang="uk-UA" b="1" dirty="0" smtClean="0"/>
            <a:t>Презентація готової страви – 6 балів</a:t>
          </a:r>
          <a:br>
            <a:rPr lang="uk-UA" b="1" dirty="0" smtClean="0"/>
          </a:br>
          <a:r>
            <a:rPr lang="uk-UA" b="1" dirty="0" smtClean="0"/>
            <a:t>тривалість презентації – 2 хв.</a:t>
          </a:r>
          <a:endParaRPr lang="ru-RU" dirty="0"/>
        </a:p>
      </dgm:t>
    </dgm:pt>
    <dgm:pt modelId="{5A98D5DE-C71F-4595-8748-2F818387D9A3}" type="sibTrans" cxnId="{360C90FA-F8D7-46B4-B886-7B186805EE81}">
      <dgm:prSet/>
      <dgm:spPr/>
      <dgm:t>
        <a:bodyPr/>
        <a:lstStyle/>
        <a:p>
          <a:endParaRPr lang="ru-RU"/>
        </a:p>
      </dgm:t>
    </dgm:pt>
    <dgm:pt modelId="{FBB59B2F-7D01-4E85-BA5B-64EB8455A552}" type="parTrans" cxnId="{360C90FA-F8D7-46B4-B886-7B186805EE81}">
      <dgm:prSet/>
      <dgm:spPr/>
      <dgm:t>
        <a:bodyPr/>
        <a:lstStyle/>
        <a:p>
          <a:endParaRPr lang="ru-RU"/>
        </a:p>
      </dgm:t>
    </dgm:pt>
    <dgm:pt modelId="{4D0E5A24-2F14-4F44-8C5F-957528EC6FC3}">
      <dgm:prSet phldrT="[Текст]" custT="1"/>
      <dgm:spPr/>
      <dgm:t>
        <a:bodyPr/>
        <a:lstStyle/>
        <a:p>
          <a:r>
            <a:rPr lang="ru-RU" sz="2800" b="1" dirty="0" smtClean="0"/>
            <a:t>3 тур</a:t>
          </a:r>
          <a:endParaRPr lang="ru-RU" sz="2800" b="1" dirty="0"/>
        </a:p>
      </dgm:t>
    </dgm:pt>
    <dgm:pt modelId="{F607F99A-0BEA-4359-9B83-D0E721FF4D99}" type="sibTrans" cxnId="{FFA56549-ADB4-48CD-9EC4-2ACAC7C37A2E}">
      <dgm:prSet/>
      <dgm:spPr/>
      <dgm:t>
        <a:bodyPr/>
        <a:lstStyle/>
        <a:p>
          <a:endParaRPr lang="ru-RU"/>
        </a:p>
      </dgm:t>
    </dgm:pt>
    <dgm:pt modelId="{7A91B298-FDF3-462A-BC6B-252F800C6677}" type="parTrans" cxnId="{FFA56549-ADB4-48CD-9EC4-2ACAC7C37A2E}">
      <dgm:prSet/>
      <dgm:spPr/>
      <dgm:t>
        <a:bodyPr/>
        <a:lstStyle/>
        <a:p>
          <a:endParaRPr lang="ru-RU"/>
        </a:p>
      </dgm:t>
    </dgm:pt>
    <dgm:pt modelId="{C01275AE-C099-4778-B0B3-DCE271FEB520}">
      <dgm:prSet phldrT="[Текст]"/>
      <dgm:spPr/>
      <dgm:t>
        <a:bodyPr/>
        <a:lstStyle/>
        <a:p>
          <a:r>
            <a:rPr lang="uk-UA" b="1" dirty="0" smtClean="0"/>
            <a:t>Поділяється на 2 етапи:</a:t>
          </a:r>
          <a:endParaRPr lang="ru-RU" dirty="0"/>
        </a:p>
      </dgm:t>
    </dgm:pt>
    <dgm:pt modelId="{2BF8979C-697F-4899-88F9-FE0367BA97B0}" type="parTrans" cxnId="{CEC92B0B-DD75-470B-87EE-9823D1917F7D}">
      <dgm:prSet/>
      <dgm:spPr/>
      <dgm:t>
        <a:bodyPr/>
        <a:lstStyle/>
        <a:p>
          <a:endParaRPr lang="ru-RU"/>
        </a:p>
      </dgm:t>
    </dgm:pt>
    <dgm:pt modelId="{F4F00627-6B27-44CA-A57F-98E4D5B10C98}" type="sibTrans" cxnId="{CEC92B0B-DD75-470B-87EE-9823D1917F7D}">
      <dgm:prSet/>
      <dgm:spPr/>
      <dgm:t>
        <a:bodyPr/>
        <a:lstStyle/>
        <a:p>
          <a:endParaRPr lang="ru-RU"/>
        </a:p>
      </dgm:t>
    </dgm:pt>
    <dgm:pt modelId="{8C40F605-80DC-4D12-95FD-7630149A1624}" type="pres">
      <dgm:prSet presAssocID="{8C1545D4-5CC9-4334-AA1C-223B6B15D22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BCB9B3-547E-4B25-99B2-DF776ACAD44C}" type="pres">
      <dgm:prSet presAssocID="{2F6FBA53-1A43-44A7-A631-57F6A90AB1A4}" presName="composite" presStyleCnt="0"/>
      <dgm:spPr/>
    </dgm:pt>
    <dgm:pt modelId="{AD36B64C-D118-48F8-BBB1-9EB1A57CE28A}" type="pres">
      <dgm:prSet presAssocID="{2F6FBA53-1A43-44A7-A631-57F6A90AB1A4}" presName="parTx" presStyleLbl="alignNode1" presStyleIdx="0" presStyleCnt="3" custScaleY="889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F3DE7B-82A9-4618-9004-5B69A7E2B0BF}" type="pres">
      <dgm:prSet presAssocID="{2F6FBA53-1A43-44A7-A631-57F6A90AB1A4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13FA32-1A1F-45DB-A219-847777667452}" type="pres">
      <dgm:prSet presAssocID="{19FD8991-623E-4186-8974-10DF7E4AC4B5}" presName="space" presStyleCnt="0"/>
      <dgm:spPr/>
    </dgm:pt>
    <dgm:pt modelId="{7B5A74B1-F5C0-4CDC-9CEA-620C4FAEFF17}" type="pres">
      <dgm:prSet presAssocID="{B18F8B2B-9494-4A16-AB41-E70431629519}" presName="composite" presStyleCnt="0"/>
      <dgm:spPr/>
    </dgm:pt>
    <dgm:pt modelId="{55C2D5BF-8AE2-4BB8-99CF-9B6C49841EA7}" type="pres">
      <dgm:prSet presAssocID="{B18F8B2B-9494-4A16-AB41-E70431629519}" presName="parTx" presStyleLbl="alignNode1" presStyleIdx="1" presStyleCnt="3" custLinFactNeighborX="-4131" custLinFactNeighborY="381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0D916A-BC2F-4D4A-B02E-8077F6688F32}" type="pres">
      <dgm:prSet presAssocID="{B18F8B2B-9494-4A16-AB41-E70431629519}" presName="desTx" presStyleLbl="alignAccFollowNode1" presStyleIdx="1" presStyleCnt="3" custScaleY="47428" custLinFactNeighborX="-4131" custLinFactNeighborY="-200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A62A0B-9DEE-4166-9477-AAF334463BBC}" type="pres">
      <dgm:prSet presAssocID="{2AA774E5-3307-40B7-BA98-3D7EE4391536}" presName="space" presStyleCnt="0"/>
      <dgm:spPr/>
    </dgm:pt>
    <dgm:pt modelId="{C674CE25-CE00-483D-B999-A971DE4E656E}" type="pres">
      <dgm:prSet presAssocID="{4D0E5A24-2F14-4F44-8C5F-957528EC6FC3}" presName="composite" presStyleCnt="0"/>
      <dgm:spPr/>
    </dgm:pt>
    <dgm:pt modelId="{3B489EE3-B298-4325-947B-396025A2628E}" type="pres">
      <dgm:prSet presAssocID="{4D0E5A24-2F14-4F44-8C5F-957528EC6FC3}" presName="parTx" presStyleLbl="alignNode1" presStyleIdx="2" presStyleCnt="3" custLinFactY="49712" custLinFactNeighborX="-4170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0BAB9E-8434-4F2F-B36B-EA0E625DE2FC}" type="pres">
      <dgm:prSet presAssocID="{4D0E5A24-2F14-4F44-8C5F-957528EC6FC3}" presName="desTx" presStyleLbl="alignAccFollowNode1" presStyleIdx="2" presStyleCnt="3" custScaleY="43941" custLinFactNeighborX="-4171" custLinFactNeighborY="-53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603EF0F-EE8E-43D8-84BB-210CA9B6B927}" type="presOf" srcId="{33ACBBF7-8D54-48BF-9564-4BF1864B8386}" destId="{A00BAB9E-8434-4F2F-B36B-EA0E625DE2FC}" srcOrd="0" destOrd="0" presId="urn:microsoft.com/office/officeart/2005/8/layout/hList1"/>
    <dgm:cxn modelId="{67624175-F343-4932-BD18-023D692F726D}" type="presOf" srcId="{8B8DDF79-1029-4955-8F2B-D6A6C795B698}" destId="{68F3DE7B-82A9-4618-9004-5B69A7E2B0BF}" srcOrd="0" destOrd="0" presId="urn:microsoft.com/office/officeart/2005/8/layout/hList1"/>
    <dgm:cxn modelId="{E7D1D5E9-9C07-4652-8481-BD87E0F160BA}" type="presOf" srcId="{2F6FBA53-1A43-44A7-A631-57F6A90AB1A4}" destId="{AD36B64C-D118-48F8-BBB1-9EB1A57CE28A}" srcOrd="0" destOrd="0" presId="urn:microsoft.com/office/officeart/2005/8/layout/hList1"/>
    <dgm:cxn modelId="{E2D27389-D0FD-4AF0-BA4D-B7AF9607F384}" type="presOf" srcId="{B18F8B2B-9494-4A16-AB41-E70431629519}" destId="{55C2D5BF-8AE2-4BB8-99CF-9B6C49841EA7}" srcOrd="0" destOrd="0" presId="urn:microsoft.com/office/officeart/2005/8/layout/hList1"/>
    <dgm:cxn modelId="{286CE9DE-1A15-40B4-92DF-6CA132A042A8}" type="presOf" srcId="{8C1545D4-5CC9-4334-AA1C-223B6B15D220}" destId="{8C40F605-80DC-4D12-95FD-7630149A1624}" srcOrd="0" destOrd="0" presId="urn:microsoft.com/office/officeart/2005/8/layout/hList1"/>
    <dgm:cxn modelId="{938FADE5-32FB-404B-B1BA-D833F437E74E}" srcId="{8C1545D4-5CC9-4334-AA1C-223B6B15D220}" destId="{2F6FBA53-1A43-44A7-A631-57F6A90AB1A4}" srcOrd="0" destOrd="0" parTransId="{EFECFE55-E4AB-4E49-AD6B-56E89D39D8CA}" sibTransId="{19FD8991-623E-4186-8974-10DF7E4AC4B5}"/>
    <dgm:cxn modelId="{7F3ADDE4-400C-489B-B4CE-E84BEF6DA120}" srcId="{2F6FBA53-1A43-44A7-A631-57F6A90AB1A4}" destId="{8B8DDF79-1029-4955-8F2B-D6A6C795B698}" srcOrd="0" destOrd="0" parTransId="{9D114FA3-6D6B-4B0F-BFB4-0F4D41E8D9D8}" sibTransId="{78611B6B-ACDA-496F-A458-5378B0F54ECB}"/>
    <dgm:cxn modelId="{CEC92B0B-DD75-470B-87EE-9823D1917F7D}" srcId="{2F6FBA53-1A43-44A7-A631-57F6A90AB1A4}" destId="{C01275AE-C099-4778-B0B3-DCE271FEB520}" srcOrd="1" destOrd="0" parTransId="{2BF8979C-697F-4899-88F9-FE0367BA97B0}" sibTransId="{F4F00627-6B27-44CA-A57F-98E4D5B10C98}"/>
    <dgm:cxn modelId="{637CEF17-BB63-415C-A80F-0AFEDBE68117}" type="presOf" srcId="{C01275AE-C099-4778-B0B3-DCE271FEB520}" destId="{68F3DE7B-82A9-4618-9004-5B69A7E2B0BF}" srcOrd="0" destOrd="1" presId="urn:microsoft.com/office/officeart/2005/8/layout/hList1"/>
    <dgm:cxn modelId="{BA11DA74-9C6A-4A3D-86CF-28CEBFDE192E}" type="presOf" srcId="{937A710B-2ECF-4AFE-B8EE-EFBC51A3017B}" destId="{68F3DE7B-82A9-4618-9004-5B69A7E2B0BF}" srcOrd="0" destOrd="2" presId="urn:microsoft.com/office/officeart/2005/8/layout/hList1"/>
    <dgm:cxn modelId="{360D1C84-EF13-4C8F-978C-05AE6C73B189}" srcId="{8C1545D4-5CC9-4334-AA1C-223B6B15D220}" destId="{B18F8B2B-9494-4A16-AB41-E70431629519}" srcOrd="1" destOrd="0" parTransId="{D43812BC-C127-459D-9457-2F33182F7D13}" sibTransId="{2AA774E5-3307-40B7-BA98-3D7EE4391536}"/>
    <dgm:cxn modelId="{360C90FA-F8D7-46B4-B886-7B186805EE81}" srcId="{4D0E5A24-2F14-4F44-8C5F-957528EC6FC3}" destId="{33ACBBF7-8D54-48BF-9564-4BF1864B8386}" srcOrd="0" destOrd="0" parTransId="{FBB59B2F-7D01-4E85-BA5B-64EB8455A552}" sibTransId="{5A98D5DE-C71F-4595-8748-2F818387D9A3}"/>
    <dgm:cxn modelId="{90F9C1FE-5699-4F9C-ADB3-5B0436333262}" srcId="{2F6FBA53-1A43-44A7-A631-57F6A90AB1A4}" destId="{937A710B-2ECF-4AFE-B8EE-EFBC51A3017B}" srcOrd="2" destOrd="0" parTransId="{BC006EB2-C61D-480B-A587-EA3B906D29BF}" sibTransId="{FC98E9C9-7368-4B87-9395-E85E9F704295}"/>
    <dgm:cxn modelId="{540F99E7-83E8-4AC8-B3D5-266E5F9FF574}" type="presOf" srcId="{4D0E5A24-2F14-4F44-8C5F-957528EC6FC3}" destId="{3B489EE3-B298-4325-947B-396025A2628E}" srcOrd="0" destOrd="0" presId="urn:microsoft.com/office/officeart/2005/8/layout/hList1"/>
    <dgm:cxn modelId="{FFA56549-ADB4-48CD-9EC4-2ACAC7C37A2E}" srcId="{8C1545D4-5CC9-4334-AA1C-223B6B15D220}" destId="{4D0E5A24-2F14-4F44-8C5F-957528EC6FC3}" srcOrd="2" destOrd="0" parTransId="{7A91B298-FDF3-462A-BC6B-252F800C6677}" sibTransId="{F607F99A-0BEA-4359-9B83-D0E721FF4D99}"/>
    <dgm:cxn modelId="{5DD6EE9E-E6E2-4CB5-8A96-EAFDFE0F8078}" type="presParOf" srcId="{8C40F605-80DC-4D12-95FD-7630149A1624}" destId="{66BCB9B3-547E-4B25-99B2-DF776ACAD44C}" srcOrd="0" destOrd="0" presId="urn:microsoft.com/office/officeart/2005/8/layout/hList1"/>
    <dgm:cxn modelId="{E1A4C246-046F-47C4-8D7B-5E47B4872A8D}" type="presParOf" srcId="{66BCB9B3-547E-4B25-99B2-DF776ACAD44C}" destId="{AD36B64C-D118-48F8-BBB1-9EB1A57CE28A}" srcOrd="0" destOrd="0" presId="urn:microsoft.com/office/officeart/2005/8/layout/hList1"/>
    <dgm:cxn modelId="{2E5FBEC7-CF73-49EE-A906-EB4AA95629E9}" type="presParOf" srcId="{66BCB9B3-547E-4B25-99B2-DF776ACAD44C}" destId="{68F3DE7B-82A9-4618-9004-5B69A7E2B0BF}" srcOrd="1" destOrd="0" presId="urn:microsoft.com/office/officeart/2005/8/layout/hList1"/>
    <dgm:cxn modelId="{AC2B4C11-3C00-46E7-9A6F-99A594C9873C}" type="presParOf" srcId="{8C40F605-80DC-4D12-95FD-7630149A1624}" destId="{7213FA32-1A1F-45DB-A219-847777667452}" srcOrd="1" destOrd="0" presId="urn:microsoft.com/office/officeart/2005/8/layout/hList1"/>
    <dgm:cxn modelId="{11CE9033-E5D7-4D71-8E3F-9B9AA6864ACC}" type="presParOf" srcId="{8C40F605-80DC-4D12-95FD-7630149A1624}" destId="{7B5A74B1-F5C0-4CDC-9CEA-620C4FAEFF17}" srcOrd="2" destOrd="0" presId="urn:microsoft.com/office/officeart/2005/8/layout/hList1"/>
    <dgm:cxn modelId="{5CFCA3FE-7ABC-48C2-A663-8AB2456C8D1D}" type="presParOf" srcId="{7B5A74B1-F5C0-4CDC-9CEA-620C4FAEFF17}" destId="{55C2D5BF-8AE2-4BB8-99CF-9B6C49841EA7}" srcOrd="0" destOrd="0" presId="urn:microsoft.com/office/officeart/2005/8/layout/hList1"/>
    <dgm:cxn modelId="{1CAD4C80-D98E-4835-AC4A-BA00F4622AF1}" type="presParOf" srcId="{7B5A74B1-F5C0-4CDC-9CEA-620C4FAEFF17}" destId="{400D916A-BC2F-4D4A-B02E-8077F6688F32}" srcOrd="1" destOrd="0" presId="urn:microsoft.com/office/officeart/2005/8/layout/hList1"/>
    <dgm:cxn modelId="{4755D0C1-3A1A-4F2D-A9B9-9D81271A00AD}" type="presParOf" srcId="{8C40F605-80DC-4D12-95FD-7630149A1624}" destId="{BBA62A0B-9DEE-4166-9477-AAF334463BBC}" srcOrd="3" destOrd="0" presId="urn:microsoft.com/office/officeart/2005/8/layout/hList1"/>
    <dgm:cxn modelId="{E78CBB19-B727-488F-93E6-5ACC7A990BC9}" type="presParOf" srcId="{8C40F605-80DC-4D12-95FD-7630149A1624}" destId="{C674CE25-CE00-483D-B999-A971DE4E656E}" srcOrd="4" destOrd="0" presId="urn:microsoft.com/office/officeart/2005/8/layout/hList1"/>
    <dgm:cxn modelId="{852628CE-CE80-47CD-905C-749B9BE8D8FE}" type="presParOf" srcId="{C674CE25-CE00-483D-B999-A971DE4E656E}" destId="{3B489EE3-B298-4325-947B-396025A2628E}" srcOrd="0" destOrd="0" presId="urn:microsoft.com/office/officeart/2005/8/layout/hList1"/>
    <dgm:cxn modelId="{EF14DD61-968A-409A-9F5B-76000C037F01}" type="presParOf" srcId="{C674CE25-CE00-483D-B999-A971DE4E656E}" destId="{A00BAB9E-8434-4F2F-B36B-EA0E625DE2F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A29DA55-B61E-49CE-B67C-3BEC45AD141E}" type="doc">
      <dgm:prSet loTypeId="urn:microsoft.com/office/officeart/2005/8/layout/chevron2" loCatId="list" qsTypeId="urn:microsoft.com/office/officeart/2005/8/quickstyle/3d8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2003FA9-C2D7-4C5A-8D5C-F546D7249088}">
      <dgm:prSet phldrT="[Текст]"/>
      <dgm:spPr/>
      <dgm:t>
        <a:bodyPr/>
        <a:lstStyle/>
        <a:p>
          <a:r>
            <a:rPr lang="uk-UA" dirty="0" smtClean="0"/>
            <a:t>1</a:t>
          </a:r>
          <a:endParaRPr lang="ru-RU" dirty="0"/>
        </a:p>
      </dgm:t>
    </dgm:pt>
    <dgm:pt modelId="{FA313A8E-DA5B-4648-AD8E-34E705BF32FC}" type="parTrans" cxnId="{6CBF7692-12B8-4AEB-9FAD-F1AAB2FAA336}">
      <dgm:prSet/>
      <dgm:spPr/>
      <dgm:t>
        <a:bodyPr/>
        <a:lstStyle/>
        <a:p>
          <a:endParaRPr lang="ru-RU"/>
        </a:p>
      </dgm:t>
    </dgm:pt>
    <dgm:pt modelId="{76A0E771-C4B5-438F-B1FA-F2D7DD0E332B}" type="sibTrans" cxnId="{6CBF7692-12B8-4AEB-9FAD-F1AAB2FAA336}">
      <dgm:prSet/>
      <dgm:spPr/>
      <dgm:t>
        <a:bodyPr/>
        <a:lstStyle/>
        <a:p>
          <a:endParaRPr lang="ru-RU"/>
        </a:p>
      </dgm:t>
    </dgm:pt>
    <dgm:pt modelId="{A105A7CC-989B-4092-8E92-01ABB250FC82}">
      <dgm:prSet phldrT="[Текст]"/>
      <dgm:spPr/>
      <dgm:t>
        <a:bodyPr/>
        <a:lstStyle/>
        <a:p>
          <a:r>
            <a:rPr lang="uk-UA" dirty="0" smtClean="0"/>
            <a:t>2</a:t>
          </a:r>
          <a:endParaRPr lang="ru-RU" dirty="0"/>
        </a:p>
      </dgm:t>
    </dgm:pt>
    <dgm:pt modelId="{FA0E3A4D-CC33-4FE9-8527-9B883AC7190C}" type="parTrans" cxnId="{5C72BE60-FCF7-4A7B-9DDF-922F0E2CA2E4}">
      <dgm:prSet/>
      <dgm:spPr/>
      <dgm:t>
        <a:bodyPr/>
        <a:lstStyle/>
        <a:p>
          <a:endParaRPr lang="ru-RU"/>
        </a:p>
      </dgm:t>
    </dgm:pt>
    <dgm:pt modelId="{09A7DDAB-1444-4998-92E0-85ADF0F54A02}" type="sibTrans" cxnId="{5C72BE60-FCF7-4A7B-9DDF-922F0E2CA2E4}">
      <dgm:prSet/>
      <dgm:spPr/>
      <dgm:t>
        <a:bodyPr/>
        <a:lstStyle/>
        <a:p>
          <a:endParaRPr lang="ru-RU"/>
        </a:p>
      </dgm:t>
    </dgm:pt>
    <dgm:pt modelId="{F5F9EA52-B2A4-460A-A1D8-43548DDD44FE}">
      <dgm:prSet phldrT="[Текст]"/>
      <dgm:spPr/>
      <dgm:t>
        <a:bodyPr/>
        <a:lstStyle/>
        <a:p>
          <a:r>
            <a:rPr lang="uk-UA" dirty="0" smtClean="0"/>
            <a:t>Панірування </a:t>
          </a:r>
          <a:endParaRPr lang="ru-RU" dirty="0"/>
        </a:p>
      </dgm:t>
    </dgm:pt>
    <dgm:pt modelId="{E53226A2-43B6-46D7-9F3F-0895BF3E6AE1}" type="parTrans" cxnId="{CE8499D5-DF7F-434B-AF20-D734B2D309D3}">
      <dgm:prSet/>
      <dgm:spPr/>
      <dgm:t>
        <a:bodyPr/>
        <a:lstStyle/>
        <a:p>
          <a:endParaRPr lang="ru-RU"/>
        </a:p>
      </dgm:t>
    </dgm:pt>
    <dgm:pt modelId="{47427E1C-CD78-4A82-AEC8-7E59CA4C0442}" type="sibTrans" cxnId="{CE8499D5-DF7F-434B-AF20-D734B2D309D3}">
      <dgm:prSet/>
      <dgm:spPr/>
      <dgm:t>
        <a:bodyPr/>
        <a:lstStyle/>
        <a:p>
          <a:endParaRPr lang="ru-RU"/>
        </a:p>
      </dgm:t>
    </dgm:pt>
    <dgm:pt modelId="{172E0C9E-4F02-48DF-AD5F-DE07FEE72006}">
      <dgm:prSet phldrT="[Текст]"/>
      <dgm:spPr/>
      <dgm:t>
        <a:bodyPr/>
        <a:lstStyle/>
        <a:p>
          <a:r>
            <a:rPr lang="uk-UA" dirty="0" smtClean="0"/>
            <a:t>3</a:t>
          </a:r>
          <a:endParaRPr lang="ru-RU" dirty="0"/>
        </a:p>
      </dgm:t>
    </dgm:pt>
    <dgm:pt modelId="{D2C2A544-C934-49B0-9036-5A7E08BDA5E8}" type="parTrans" cxnId="{CF2BB5E2-7997-4476-84BC-D4031DD9CAE4}">
      <dgm:prSet/>
      <dgm:spPr/>
      <dgm:t>
        <a:bodyPr/>
        <a:lstStyle/>
        <a:p>
          <a:endParaRPr lang="ru-RU"/>
        </a:p>
      </dgm:t>
    </dgm:pt>
    <dgm:pt modelId="{B9B9581C-B59D-4DCB-B003-191472D8BC73}" type="sibTrans" cxnId="{CF2BB5E2-7997-4476-84BC-D4031DD9CAE4}">
      <dgm:prSet/>
      <dgm:spPr/>
      <dgm:t>
        <a:bodyPr/>
        <a:lstStyle/>
        <a:p>
          <a:endParaRPr lang="ru-RU"/>
        </a:p>
      </dgm:t>
    </dgm:pt>
    <dgm:pt modelId="{3C42A3B8-88F8-4530-BED2-2070F028325C}">
      <dgm:prSet phldrT="[Текст]"/>
      <dgm:spPr/>
      <dgm:t>
        <a:bodyPr/>
        <a:lstStyle/>
        <a:p>
          <a:r>
            <a:rPr lang="uk-UA" dirty="0" smtClean="0"/>
            <a:t>Термічна обробка (смаження)</a:t>
          </a:r>
          <a:endParaRPr lang="ru-RU" dirty="0"/>
        </a:p>
      </dgm:t>
    </dgm:pt>
    <dgm:pt modelId="{35EF9B3E-D1EB-4CB8-82FC-E9AD4FC97DC3}" type="parTrans" cxnId="{A215EC6B-313C-4D38-9EF2-1D095F584CC2}">
      <dgm:prSet/>
      <dgm:spPr/>
      <dgm:t>
        <a:bodyPr/>
        <a:lstStyle/>
        <a:p>
          <a:endParaRPr lang="ru-RU"/>
        </a:p>
      </dgm:t>
    </dgm:pt>
    <dgm:pt modelId="{B02C2F2E-B881-4574-860F-6FB6E8FF1A8E}" type="sibTrans" cxnId="{A215EC6B-313C-4D38-9EF2-1D095F584CC2}">
      <dgm:prSet/>
      <dgm:spPr/>
      <dgm:t>
        <a:bodyPr/>
        <a:lstStyle/>
        <a:p>
          <a:endParaRPr lang="ru-RU"/>
        </a:p>
      </dgm:t>
    </dgm:pt>
    <dgm:pt modelId="{AD304306-6618-4CCA-9546-86B7989521A1}">
      <dgm:prSet phldrT="[Текст]"/>
      <dgm:spPr/>
      <dgm:t>
        <a:bodyPr/>
        <a:lstStyle/>
        <a:p>
          <a:r>
            <a:rPr lang="uk-UA" dirty="0" smtClean="0"/>
            <a:t>Механічна кулінарна обробка курячого філе</a:t>
          </a:r>
          <a:endParaRPr lang="ru-RU" dirty="0"/>
        </a:p>
      </dgm:t>
    </dgm:pt>
    <dgm:pt modelId="{CC022766-2C9A-4997-9E4D-A0FC78FBF0FE}" type="sibTrans" cxnId="{2BDE24BC-80FD-4DFA-8808-3D4BDBD97057}">
      <dgm:prSet/>
      <dgm:spPr/>
      <dgm:t>
        <a:bodyPr/>
        <a:lstStyle/>
        <a:p>
          <a:endParaRPr lang="ru-RU"/>
        </a:p>
      </dgm:t>
    </dgm:pt>
    <dgm:pt modelId="{B042D774-9763-41AD-896C-95C2CAD0E5C4}" type="parTrans" cxnId="{2BDE24BC-80FD-4DFA-8808-3D4BDBD97057}">
      <dgm:prSet/>
      <dgm:spPr/>
      <dgm:t>
        <a:bodyPr/>
        <a:lstStyle/>
        <a:p>
          <a:endParaRPr lang="ru-RU"/>
        </a:p>
      </dgm:t>
    </dgm:pt>
    <dgm:pt modelId="{72118E0C-404B-431C-937A-D602A6AD0D17}" type="pres">
      <dgm:prSet presAssocID="{0A29DA55-B61E-49CE-B67C-3BEC45AD141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83633B-1B38-42FF-80E6-B7A4E54C6FA7}" type="pres">
      <dgm:prSet presAssocID="{F2003FA9-C2D7-4C5A-8D5C-F546D7249088}" presName="composite" presStyleCnt="0"/>
      <dgm:spPr/>
    </dgm:pt>
    <dgm:pt modelId="{E0656011-ABF1-4B2F-B570-8091AA5076AC}" type="pres">
      <dgm:prSet presAssocID="{F2003FA9-C2D7-4C5A-8D5C-F546D7249088}" presName="parentText" presStyleLbl="alignNode1" presStyleIdx="0" presStyleCnt="3" custScaleX="110000" custScaleY="110000" custLinFactNeighborX="-3733" custLinFactNeighborY="-2093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1CC73A-426E-48FF-B46E-13735D8B8E0B}" type="pres">
      <dgm:prSet presAssocID="{F2003FA9-C2D7-4C5A-8D5C-F546D7249088}" presName="descendantText" presStyleLbl="alignAcc1" presStyleIdx="0" presStyleCnt="3" custScaleY="1512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9B2F8B-14E9-4E03-9C72-9BE5DDF88DFA}" type="pres">
      <dgm:prSet presAssocID="{76A0E771-C4B5-438F-B1FA-F2D7DD0E332B}" presName="sp" presStyleCnt="0"/>
      <dgm:spPr/>
    </dgm:pt>
    <dgm:pt modelId="{9A22EAE3-B12A-415B-A70A-8E7565458B90}" type="pres">
      <dgm:prSet presAssocID="{A105A7CC-989B-4092-8E92-01ABB250FC82}" presName="composite" presStyleCnt="0"/>
      <dgm:spPr/>
    </dgm:pt>
    <dgm:pt modelId="{FC165667-611D-4101-8FAC-AEE0670D390C}" type="pres">
      <dgm:prSet presAssocID="{A105A7CC-989B-4092-8E92-01ABB250FC82}" presName="parentText" presStyleLbl="alignNode1" presStyleIdx="1" presStyleCnt="3" custLinFactNeighborX="8900" custLinFactNeighborY="100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DFFB71-ECB7-4123-A6A2-8F5445158384}" type="pres">
      <dgm:prSet presAssocID="{A105A7CC-989B-4092-8E92-01ABB250FC82}" presName="descendantText" presStyleLbl="alignAcc1" presStyleIdx="1" presStyleCnt="3" custScaleY="100000" custLinFactNeighborX="786" custLinFactNeighborY="223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E401D8-462A-483E-BA84-8DD66B06FF5B}" type="pres">
      <dgm:prSet presAssocID="{09A7DDAB-1444-4998-92E0-85ADF0F54A02}" presName="sp" presStyleCnt="0"/>
      <dgm:spPr/>
    </dgm:pt>
    <dgm:pt modelId="{99F45310-D4BA-4298-893F-E89610944669}" type="pres">
      <dgm:prSet presAssocID="{172E0C9E-4F02-48DF-AD5F-DE07FEE72006}" presName="composite" presStyleCnt="0"/>
      <dgm:spPr/>
    </dgm:pt>
    <dgm:pt modelId="{3B3D39FB-4A35-445A-906E-C1B401C643A0}" type="pres">
      <dgm:prSet presAssocID="{172E0C9E-4F02-48DF-AD5F-DE07FEE72006}" presName="parentText" presStyleLbl="alignNode1" presStyleIdx="2" presStyleCnt="3" custLinFactNeighborX="8900" custLinFactNeighborY="1084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07A4FF-099F-413C-9F2D-4DAE59B6CF69}" type="pres">
      <dgm:prSet presAssocID="{172E0C9E-4F02-48DF-AD5F-DE07FEE72006}" presName="descendantText" presStyleLbl="alignAcc1" presStyleIdx="2" presStyleCnt="3" custLinFactNeighborX="1813" custLinFactNeighborY="304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1878B9-0394-4E71-B811-D1C3C47CE575}" type="presOf" srcId="{172E0C9E-4F02-48DF-AD5F-DE07FEE72006}" destId="{3B3D39FB-4A35-445A-906E-C1B401C643A0}" srcOrd="0" destOrd="0" presId="urn:microsoft.com/office/officeart/2005/8/layout/chevron2"/>
    <dgm:cxn modelId="{2F9D5D4C-C325-461D-8A53-871139EA085F}" type="presOf" srcId="{0A29DA55-B61E-49CE-B67C-3BEC45AD141E}" destId="{72118E0C-404B-431C-937A-D602A6AD0D17}" srcOrd="0" destOrd="0" presId="urn:microsoft.com/office/officeart/2005/8/layout/chevron2"/>
    <dgm:cxn modelId="{CF2BB5E2-7997-4476-84BC-D4031DD9CAE4}" srcId="{0A29DA55-B61E-49CE-B67C-3BEC45AD141E}" destId="{172E0C9E-4F02-48DF-AD5F-DE07FEE72006}" srcOrd="2" destOrd="0" parTransId="{D2C2A544-C934-49B0-9036-5A7E08BDA5E8}" sibTransId="{B9B9581C-B59D-4DCB-B003-191472D8BC73}"/>
    <dgm:cxn modelId="{A215EC6B-313C-4D38-9EF2-1D095F584CC2}" srcId="{172E0C9E-4F02-48DF-AD5F-DE07FEE72006}" destId="{3C42A3B8-88F8-4530-BED2-2070F028325C}" srcOrd="0" destOrd="0" parTransId="{35EF9B3E-D1EB-4CB8-82FC-E9AD4FC97DC3}" sibTransId="{B02C2F2E-B881-4574-860F-6FB6E8FF1A8E}"/>
    <dgm:cxn modelId="{2BDE24BC-80FD-4DFA-8808-3D4BDBD97057}" srcId="{F2003FA9-C2D7-4C5A-8D5C-F546D7249088}" destId="{AD304306-6618-4CCA-9546-86B7989521A1}" srcOrd="0" destOrd="0" parTransId="{B042D774-9763-41AD-896C-95C2CAD0E5C4}" sibTransId="{CC022766-2C9A-4997-9E4D-A0FC78FBF0FE}"/>
    <dgm:cxn modelId="{2224061C-FF57-4819-A944-4502C9379155}" type="presOf" srcId="{F5F9EA52-B2A4-460A-A1D8-43548DDD44FE}" destId="{8EDFFB71-ECB7-4123-A6A2-8F5445158384}" srcOrd="0" destOrd="0" presId="urn:microsoft.com/office/officeart/2005/8/layout/chevron2"/>
    <dgm:cxn modelId="{6CBF7692-12B8-4AEB-9FAD-F1AAB2FAA336}" srcId="{0A29DA55-B61E-49CE-B67C-3BEC45AD141E}" destId="{F2003FA9-C2D7-4C5A-8D5C-F546D7249088}" srcOrd="0" destOrd="0" parTransId="{FA313A8E-DA5B-4648-AD8E-34E705BF32FC}" sibTransId="{76A0E771-C4B5-438F-B1FA-F2D7DD0E332B}"/>
    <dgm:cxn modelId="{4EDE54E7-38E5-4CD8-9059-CD6C24300502}" type="presOf" srcId="{AD304306-6618-4CCA-9546-86B7989521A1}" destId="{351CC73A-426E-48FF-B46E-13735D8B8E0B}" srcOrd="0" destOrd="0" presId="urn:microsoft.com/office/officeart/2005/8/layout/chevron2"/>
    <dgm:cxn modelId="{434F8A36-998F-416B-9FDC-4D4A8E79B79C}" type="presOf" srcId="{3C42A3B8-88F8-4530-BED2-2070F028325C}" destId="{D707A4FF-099F-413C-9F2D-4DAE59B6CF69}" srcOrd="0" destOrd="0" presId="urn:microsoft.com/office/officeart/2005/8/layout/chevron2"/>
    <dgm:cxn modelId="{CE8499D5-DF7F-434B-AF20-D734B2D309D3}" srcId="{A105A7CC-989B-4092-8E92-01ABB250FC82}" destId="{F5F9EA52-B2A4-460A-A1D8-43548DDD44FE}" srcOrd="0" destOrd="0" parTransId="{E53226A2-43B6-46D7-9F3F-0895BF3E6AE1}" sibTransId="{47427E1C-CD78-4A82-AEC8-7E59CA4C0442}"/>
    <dgm:cxn modelId="{21DE0875-E9FA-496B-A9D5-706783C5CE02}" type="presOf" srcId="{F2003FA9-C2D7-4C5A-8D5C-F546D7249088}" destId="{E0656011-ABF1-4B2F-B570-8091AA5076AC}" srcOrd="0" destOrd="0" presId="urn:microsoft.com/office/officeart/2005/8/layout/chevron2"/>
    <dgm:cxn modelId="{5C72BE60-FCF7-4A7B-9DDF-922F0E2CA2E4}" srcId="{0A29DA55-B61E-49CE-B67C-3BEC45AD141E}" destId="{A105A7CC-989B-4092-8E92-01ABB250FC82}" srcOrd="1" destOrd="0" parTransId="{FA0E3A4D-CC33-4FE9-8527-9B883AC7190C}" sibTransId="{09A7DDAB-1444-4998-92E0-85ADF0F54A02}"/>
    <dgm:cxn modelId="{6274051A-AFBF-4E7B-A251-089C7F961C99}" type="presOf" srcId="{A105A7CC-989B-4092-8E92-01ABB250FC82}" destId="{FC165667-611D-4101-8FAC-AEE0670D390C}" srcOrd="0" destOrd="0" presId="urn:microsoft.com/office/officeart/2005/8/layout/chevron2"/>
    <dgm:cxn modelId="{25EF85A0-D251-4C3D-ACBD-C3FCC4A90EF9}" type="presParOf" srcId="{72118E0C-404B-431C-937A-D602A6AD0D17}" destId="{ED83633B-1B38-42FF-80E6-B7A4E54C6FA7}" srcOrd="0" destOrd="0" presId="urn:microsoft.com/office/officeart/2005/8/layout/chevron2"/>
    <dgm:cxn modelId="{2879DDD2-9F88-4042-8C1D-D557E73A9D4A}" type="presParOf" srcId="{ED83633B-1B38-42FF-80E6-B7A4E54C6FA7}" destId="{E0656011-ABF1-4B2F-B570-8091AA5076AC}" srcOrd="0" destOrd="0" presId="urn:microsoft.com/office/officeart/2005/8/layout/chevron2"/>
    <dgm:cxn modelId="{647B91FC-053D-4E6B-862E-5AF00F312F11}" type="presParOf" srcId="{ED83633B-1B38-42FF-80E6-B7A4E54C6FA7}" destId="{351CC73A-426E-48FF-B46E-13735D8B8E0B}" srcOrd="1" destOrd="0" presId="urn:microsoft.com/office/officeart/2005/8/layout/chevron2"/>
    <dgm:cxn modelId="{62AA8471-D5CE-4E99-B526-8840C5AB1297}" type="presParOf" srcId="{72118E0C-404B-431C-937A-D602A6AD0D17}" destId="{999B2F8B-14E9-4E03-9C72-9BE5DDF88DFA}" srcOrd="1" destOrd="0" presId="urn:microsoft.com/office/officeart/2005/8/layout/chevron2"/>
    <dgm:cxn modelId="{2C481E60-AE69-4B2D-83BB-8BA93C0BD5DC}" type="presParOf" srcId="{72118E0C-404B-431C-937A-D602A6AD0D17}" destId="{9A22EAE3-B12A-415B-A70A-8E7565458B90}" srcOrd="2" destOrd="0" presId="urn:microsoft.com/office/officeart/2005/8/layout/chevron2"/>
    <dgm:cxn modelId="{69878475-4895-4039-9659-9B20E6BE87E9}" type="presParOf" srcId="{9A22EAE3-B12A-415B-A70A-8E7565458B90}" destId="{FC165667-611D-4101-8FAC-AEE0670D390C}" srcOrd="0" destOrd="0" presId="urn:microsoft.com/office/officeart/2005/8/layout/chevron2"/>
    <dgm:cxn modelId="{E0EC62B7-51F9-4A7B-AD84-D00A63CBEC35}" type="presParOf" srcId="{9A22EAE3-B12A-415B-A70A-8E7565458B90}" destId="{8EDFFB71-ECB7-4123-A6A2-8F5445158384}" srcOrd="1" destOrd="0" presId="urn:microsoft.com/office/officeart/2005/8/layout/chevron2"/>
    <dgm:cxn modelId="{493747D9-F639-45B6-A05D-8388800F4688}" type="presParOf" srcId="{72118E0C-404B-431C-937A-D602A6AD0D17}" destId="{17E401D8-462A-483E-BA84-8DD66B06FF5B}" srcOrd="3" destOrd="0" presId="urn:microsoft.com/office/officeart/2005/8/layout/chevron2"/>
    <dgm:cxn modelId="{11601FB9-CDE1-47C2-8F79-E3CA5769A68B}" type="presParOf" srcId="{72118E0C-404B-431C-937A-D602A6AD0D17}" destId="{99F45310-D4BA-4298-893F-E89610944669}" srcOrd="4" destOrd="0" presId="urn:microsoft.com/office/officeart/2005/8/layout/chevron2"/>
    <dgm:cxn modelId="{29CA682D-CAD8-4DB8-8219-9BB05E3C074C}" type="presParOf" srcId="{99F45310-D4BA-4298-893F-E89610944669}" destId="{3B3D39FB-4A35-445A-906E-C1B401C643A0}" srcOrd="0" destOrd="0" presId="urn:microsoft.com/office/officeart/2005/8/layout/chevron2"/>
    <dgm:cxn modelId="{B9ED2DE5-A27F-47FD-B4EC-1741E9EDD7E8}" type="presParOf" srcId="{99F45310-D4BA-4298-893F-E89610944669}" destId="{D707A4FF-099F-413C-9F2D-4DAE59B6CF6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84664F-1FA5-4C76-8967-42685AA51068}">
      <dsp:nvSpPr>
        <dsp:cNvPr id="0" name=""/>
        <dsp:cNvSpPr/>
      </dsp:nvSpPr>
      <dsp:spPr>
        <a:xfrm>
          <a:off x="0" y="490072"/>
          <a:ext cx="8229600" cy="53467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 smtClean="0">
              <a:solidFill>
                <a:srgbClr val="FFFF00"/>
              </a:solidFill>
            </a:rPr>
            <a:t>Структура уроку за темою</a:t>
          </a:r>
          <a:br>
            <a:rPr lang="uk-UA" sz="3000" kern="1200" dirty="0" smtClean="0">
              <a:solidFill>
                <a:srgbClr val="FFFF00"/>
              </a:solidFill>
            </a:rPr>
          </a:br>
          <a:r>
            <a:rPr lang="uk-UA" sz="3000" kern="1200" dirty="0" smtClean="0">
              <a:solidFill>
                <a:srgbClr val="FFFF00"/>
              </a:solidFill>
            </a:rPr>
            <a:t> </a:t>
          </a:r>
          <a:r>
            <a:rPr lang="uk-UA" sz="3000" b="1" kern="1200" dirty="0" smtClean="0">
              <a:solidFill>
                <a:srgbClr val="FFFF00"/>
              </a:solidFill>
            </a:rPr>
            <a:t>Приготування  відбивних з курки з різними наповнювачами </a:t>
          </a:r>
        </a:p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1. Ділимо групу на дві бригади</a:t>
          </a:r>
          <a:br>
            <a:rPr lang="uk-UA" sz="30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</a:br>
          <a:r>
            <a:rPr lang="uk-UA" sz="30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2. Кожна бригада обирає бригадира</a:t>
          </a:r>
          <a:br>
            <a:rPr lang="uk-UA" sz="30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</a:br>
          <a:r>
            <a:rPr lang="uk-UA" sz="30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3. В кінці заняття бригадир презентує страву від бригади</a:t>
          </a:r>
          <a:br>
            <a:rPr lang="uk-UA" sz="30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</a:br>
          <a:r>
            <a:rPr lang="uk-UA" sz="30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4. Дегустація виготовленої страви між суперниками</a:t>
          </a:r>
          <a:br>
            <a:rPr lang="uk-UA" sz="30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</a:br>
          <a:r>
            <a:rPr lang="uk-UA" sz="30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5. Підбиття та оголошення підсумків заняття.</a:t>
          </a:r>
          <a:br>
            <a:rPr lang="uk-UA" sz="30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</a:br>
          <a:endParaRPr lang="ru-RU" sz="30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156601" y="646673"/>
        <a:ext cx="7916398" cy="50335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36B64C-D118-48F8-BBB1-9EB1A57CE28A}">
      <dsp:nvSpPr>
        <dsp:cNvPr id="0" name=""/>
        <dsp:cNvSpPr/>
      </dsp:nvSpPr>
      <dsp:spPr>
        <a:xfrm>
          <a:off x="2571" y="110661"/>
          <a:ext cx="2507456" cy="4867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1 тур</a:t>
          </a:r>
          <a:endParaRPr lang="ru-RU" sz="2800" b="1" kern="1200" dirty="0"/>
        </a:p>
      </dsp:txBody>
      <dsp:txXfrm>
        <a:off x="2571" y="110661"/>
        <a:ext cx="2507456" cy="486772"/>
      </dsp:txXfrm>
    </dsp:sp>
    <dsp:sp modelId="{68F3DE7B-82A9-4618-9004-5B69A7E2B0BF}">
      <dsp:nvSpPr>
        <dsp:cNvPr id="0" name=""/>
        <dsp:cNvSpPr/>
      </dsp:nvSpPr>
      <dsp:spPr>
        <a:xfrm>
          <a:off x="2571" y="567220"/>
          <a:ext cx="2507456" cy="38480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b="1" kern="1200" dirty="0" smtClean="0"/>
            <a:t>Актуалізація опорних знань учнів – </a:t>
          </a:r>
          <a:r>
            <a:rPr lang="uk-UA" sz="1900" b="1" i="1" kern="1200" dirty="0" smtClean="0"/>
            <a:t>12 балів, термін виконання 5 хв.</a:t>
          </a:r>
          <a:endParaRPr lang="ru-RU" sz="1900" i="1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b="1" kern="1200" dirty="0" smtClean="0"/>
            <a:t>Поділяється на 2 етапи:</a:t>
          </a:r>
          <a:endParaRPr lang="ru-RU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b="1" kern="1200" dirty="0" smtClean="0"/>
            <a:t>Теоретичний </a:t>
          </a:r>
          <a:r>
            <a:rPr lang="uk-UA" sz="1900" b="1" i="1" kern="1200" dirty="0" smtClean="0"/>
            <a:t>4 бали </a:t>
          </a:r>
          <a:r>
            <a:rPr lang="uk-UA" sz="1900" b="1" kern="1200" dirty="0" smtClean="0"/>
            <a:t>та практичний </a:t>
          </a:r>
          <a:r>
            <a:rPr lang="uk-UA" sz="1900" b="1" i="1" kern="1200" dirty="0" smtClean="0"/>
            <a:t>10 балів (результати заносяться до оціночного лит</a:t>
          </a:r>
          <a:r>
            <a:rPr lang="uk-UA" sz="1900" b="1" kern="1200" dirty="0" smtClean="0"/>
            <a:t>а )</a:t>
          </a:r>
          <a:endParaRPr lang="ru-RU" sz="1900" kern="1200" dirty="0"/>
        </a:p>
      </dsp:txBody>
      <dsp:txXfrm>
        <a:off x="2571" y="567220"/>
        <a:ext cx="2507456" cy="3848080"/>
      </dsp:txXfrm>
    </dsp:sp>
    <dsp:sp modelId="{55C2D5BF-8AE2-4BB8-99CF-9B6C49841EA7}">
      <dsp:nvSpPr>
        <dsp:cNvPr id="0" name=""/>
        <dsp:cNvSpPr/>
      </dsp:nvSpPr>
      <dsp:spPr>
        <a:xfrm>
          <a:off x="2757488" y="779769"/>
          <a:ext cx="2507456" cy="547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2 тур</a:t>
          </a:r>
          <a:endParaRPr lang="ru-RU" sz="2800" b="1" kern="1200" dirty="0"/>
        </a:p>
      </dsp:txBody>
      <dsp:txXfrm>
        <a:off x="2757488" y="779769"/>
        <a:ext cx="2507456" cy="547200"/>
      </dsp:txXfrm>
    </dsp:sp>
    <dsp:sp modelId="{400D916A-BC2F-4D4A-B02E-8077F6688F32}">
      <dsp:nvSpPr>
        <dsp:cNvPr id="0" name=""/>
        <dsp:cNvSpPr/>
      </dsp:nvSpPr>
      <dsp:spPr>
        <a:xfrm>
          <a:off x="2757488" y="1359607"/>
          <a:ext cx="2507456" cy="182506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489EE3-B298-4325-947B-396025A2628E}">
      <dsp:nvSpPr>
        <dsp:cNvPr id="0" name=""/>
        <dsp:cNvSpPr/>
      </dsp:nvSpPr>
      <dsp:spPr>
        <a:xfrm>
          <a:off x="5615011" y="1423864"/>
          <a:ext cx="2507456" cy="547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3 тур</a:t>
          </a:r>
          <a:endParaRPr lang="ru-RU" sz="2800" b="1" kern="1200" dirty="0"/>
        </a:p>
      </dsp:txBody>
      <dsp:txXfrm>
        <a:off x="5615011" y="1423864"/>
        <a:ext cx="2507456" cy="547200"/>
      </dsp:txXfrm>
    </dsp:sp>
    <dsp:sp modelId="{A00BAB9E-8434-4F2F-B36B-EA0E625DE2FC}">
      <dsp:nvSpPr>
        <dsp:cNvPr id="0" name=""/>
        <dsp:cNvSpPr/>
      </dsp:nvSpPr>
      <dsp:spPr>
        <a:xfrm>
          <a:off x="5614985" y="2025489"/>
          <a:ext cx="2507456" cy="169088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b="1" kern="1200" dirty="0" smtClean="0"/>
            <a:t>Презентація готової страви – 6 балів</a:t>
          </a:r>
          <a:br>
            <a:rPr lang="uk-UA" sz="1900" b="1" kern="1200" dirty="0" smtClean="0"/>
          </a:br>
          <a:r>
            <a:rPr lang="uk-UA" sz="1900" b="1" kern="1200" dirty="0" smtClean="0"/>
            <a:t>тривалість презентації – 2 хв.</a:t>
          </a:r>
          <a:endParaRPr lang="ru-RU" sz="1900" kern="1200" dirty="0"/>
        </a:p>
      </dsp:txBody>
      <dsp:txXfrm>
        <a:off x="5614985" y="2025489"/>
        <a:ext cx="2507456" cy="16908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656011-ABF1-4B2F-B570-8091AA5076AC}">
      <dsp:nvSpPr>
        <dsp:cNvPr id="0" name=""/>
        <dsp:cNvSpPr/>
      </dsp:nvSpPr>
      <dsp:spPr>
        <a:xfrm rot="5400000">
          <a:off x="-291027" y="263120"/>
          <a:ext cx="1754135" cy="1227895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1</a:t>
          </a:r>
          <a:endParaRPr lang="ru-RU" sz="3100" kern="1200" dirty="0"/>
        </a:p>
      </dsp:txBody>
      <dsp:txXfrm rot="-5400000">
        <a:off x="-27906" y="613948"/>
        <a:ext cx="1227895" cy="526240"/>
      </dsp:txXfrm>
    </dsp:sp>
    <dsp:sp modelId="{351CC73A-426E-48FF-B46E-13735D8B8E0B}">
      <dsp:nvSpPr>
        <dsp:cNvPr id="0" name=""/>
        <dsp:cNvSpPr/>
      </dsp:nvSpPr>
      <dsp:spPr>
        <a:xfrm rot="5400000">
          <a:off x="3838429" y="-2687274"/>
          <a:ext cx="1567717" cy="69562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70256" tIns="24130" rIns="24130" bIns="24130" numCol="1" spcCol="1270" anchor="ctr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800" kern="1200" dirty="0" smtClean="0"/>
            <a:t>Механічна кулінарна обробка курячого філе</a:t>
          </a:r>
          <a:endParaRPr lang="ru-RU" sz="3800" kern="1200" dirty="0"/>
        </a:p>
      </dsp:txBody>
      <dsp:txXfrm rot="-5400000">
        <a:off x="1144175" y="83510"/>
        <a:ext cx="6879695" cy="1414657"/>
      </dsp:txXfrm>
    </dsp:sp>
    <dsp:sp modelId="{FC165667-611D-4101-8FAC-AEE0670D390C}">
      <dsp:nvSpPr>
        <dsp:cNvPr id="0" name=""/>
        <dsp:cNvSpPr/>
      </dsp:nvSpPr>
      <dsp:spPr>
        <a:xfrm rot="5400000">
          <a:off x="-167759" y="2168029"/>
          <a:ext cx="1594668" cy="1116268"/>
        </a:xfrm>
        <a:prstGeom prst="chevron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2</a:t>
          </a:r>
          <a:endParaRPr lang="ru-RU" sz="3100" kern="1200" dirty="0"/>
        </a:p>
      </dsp:txBody>
      <dsp:txXfrm rot="-5400000">
        <a:off x="71441" y="2486963"/>
        <a:ext cx="1116268" cy="478400"/>
      </dsp:txXfrm>
    </dsp:sp>
    <dsp:sp modelId="{8EDFFB71-ECB7-4123-A6A2-8F5445158384}">
      <dsp:nvSpPr>
        <dsp:cNvPr id="0" name=""/>
        <dsp:cNvSpPr/>
      </dsp:nvSpPr>
      <dsp:spPr>
        <a:xfrm rot="5400000">
          <a:off x="4076113" y="-959585"/>
          <a:ext cx="1036534" cy="69562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70256" tIns="24130" rIns="24130" bIns="24130" numCol="1" spcCol="1270" anchor="ctr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800" kern="1200" dirty="0" smtClean="0"/>
            <a:t>Панірування </a:t>
          </a:r>
          <a:endParaRPr lang="ru-RU" sz="3800" kern="1200" dirty="0"/>
        </a:p>
      </dsp:txBody>
      <dsp:txXfrm rot="-5400000">
        <a:off x="1116268" y="2050859"/>
        <a:ext cx="6905626" cy="935336"/>
      </dsp:txXfrm>
    </dsp:sp>
    <dsp:sp modelId="{3B3D39FB-4A35-445A-906E-C1B401C643A0}">
      <dsp:nvSpPr>
        <dsp:cNvPr id="0" name=""/>
        <dsp:cNvSpPr/>
      </dsp:nvSpPr>
      <dsp:spPr>
        <a:xfrm rot="5400000">
          <a:off x="-167759" y="3430877"/>
          <a:ext cx="1594668" cy="1116268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3</a:t>
          </a:r>
          <a:endParaRPr lang="ru-RU" sz="3100" kern="1200" dirty="0"/>
        </a:p>
      </dsp:txBody>
      <dsp:txXfrm rot="-5400000">
        <a:off x="71441" y="3749811"/>
        <a:ext cx="1116268" cy="478400"/>
      </dsp:txXfrm>
    </dsp:sp>
    <dsp:sp modelId="{D707A4FF-099F-413C-9F2D-4DAE59B6CF69}">
      <dsp:nvSpPr>
        <dsp:cNvPr id="0" name=""/>
        <dsp:cNvSpPr/>
      </dsp:nvSpPr>
      <dsp:spPr>
        <a:xfrm rot="5400000">
          <a:off x="4076113" y="540621"/>
          <a:ext cx="1036534" cy="69562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70256" tIns="24130" rIns="24130" bIns="24130" numCol="1" spcCol="1270" anchor="ctr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800" kern="1200" dirty="0" smtClean="0"/>
            <a:t>Термічна обробка (смаження)</a:t>
          </a:r>
          <a:endParaRPr lang="ru-RU" sz="3800" kern="1200" dirty="0"/>
        </a:p>
      </dsp:txBody>
      <dsp:txXfrm rot="-5400000">
        <a:off x="1116268" y="3551066"/>
        <a:ext cx="6905626" cy="9353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B8AD5-D57B-4281-BD9A-86A6C5FF5BAF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AE625-17A5-496F-B672-7D0B3CFEA0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14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680A4-1876-4FAB-9E52-BCB06295AE18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C29BE-AEBF-4449-BA72-074E131843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152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40592-FBAE-44C4-AC2E-B7340954458D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CE35F-F4D5-4785-AD58-A2064C90FD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901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62CF0-0A55-4530-B0FC-9E7D2802E2B2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3774D-9F94-4224-8C23-81B306C7AB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045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7F78C-F200-4861-AAF8-6D835156819D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F5FCA-8904-49AC-BAC2-D490A6330A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883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53AB2-FE62-441B-81B7-6FF013D56B86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DF3A7-8B77-4095-AC8C-EC44F26A01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038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48F80-F3AF-4620-8274-FCD87F104E0C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4D8CB-25E6-4238-BC98-280CE57BC1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004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90C9F-D22A-4934-8EE4-2A518F91ABCC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37D2E-CAA7-40CC-89F5-47BB3B776F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79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657D3-947A-4ACD-9E0F-3ECA36AFC79E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43EC0-CF79-4A95-8BC5-D2BC7E389F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470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DB7CC-F296-4365-87D1-5705CB83EBE1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16CAF-E61A-4338-92E7-AE5E646952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412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92626-47AD-487A-9E42-90EAABD89B7A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00ACF-5E02-4C14-AE03-2124C9504E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215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915B50-A794-4D8A-8DF5-FEFFFE720936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FC5D2A-23C8-419C-A69F-029724CB4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5%20&#1103;%20&#1050;&#1086;&#1085;&#1082;&#1091;&#1088;&#1089;%20&#1057;&#1054;&#1052;&#1054;&#1051;&#1045;&#1058;&#1048;&#1050;.mp3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Users\&#1040;&#1076;&#1084;&#1080;&#1085;&#1080;&#1089;&#1090;&#1088;&#1072;&#1090;&#1086;&#1088;\Desktop\5%20&#1103;%20&#1050;&#1086;&#1085;&#1082;&#1091;&#1088;&#1089;%20&#1057;&#1054;&#1052;&#1054;&#1051;&#1045;&#1058;&#1048;&#1050;.mp3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C:\Users\&#1040;&#1076;&#1084;&#1080;&#1085;&#1080;&#1089;&#1090;&#1088;&#1072;&#1090;&#1086;&#1088;\Desktop\5%20&#1103;%20&#1050;&#1086;&#1085;&#1082;&#1091;&#1088;&#1089;%20&#1057;&#1054;&#1052;&#1054;&#1051;&#1045;&#1058;&#1048;&#1050;.mp3" TargetMode="External"/><Relationship Id="rId1" Type="http://schemas.openxmlformats.org/officeDocument/2006/relationships/audio" Target="file:///C:\Users\&#1040;&#1076;&#1084;&#1080;&#1085;&#1080;&#1089;&#1090;&#1088;&#1072;&#1090;&#1086;&#1088;\Desktop\&#1050;avkazskaja_plennica-&#1055;esnja_o_medvedjah_(minusovka)_%5bdabest.ru%5d.mp3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Группа 15"/>
          <p:cNvGrpSpPr>
            <a:grpSpLocks/>
          </p:cNvGrpSpPr>
          <p:nvPr/>
        </p:nvGrpSpPr>
        <p:grpSpPr bwMode="auto">
          <a:xfrm>
            <a:off x="0" y="0"/>
            <a:ext cx="9144000" cy="714375"/>
            <a:chOff x="0" y="6143625"/>
            <a:chExt cx="9144000" cy="714375"/>
          </a:xfrm>
        </p:grpSpPr>
        <p:pic>
          <p:nvPicPr>
            <p:cNvPr id="2062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0892" y="6143625"/>
              <a:ext cx="1914525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3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585"/>
            <a:stretch>
              <a:fillRect/>
            </a:stretch>
          </p:blipFill>
          <p:spPr bwMode="auto">
            <a:xfrm>
              <a:off x="0" y="6143625"/>
              <a:ext cx="1271551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4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5852" y="6143625"/>
              <a:ext cx="1914525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5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6143625"/>
              <a:ext cx="1914525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6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2066" y="6143625"/>
              <a:ext cx="1914525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7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808"/>
            <a:stretch>
              <a:fillRect/>
            </a:stretch>
          </p:blipFill>
          <p:spPr bwMode="auto">
            <a:xfrm>
              <a:off x="8929718" y="6143625"/>
              <a:ext cx="214282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51" name="Группа 8"/>
          <p:cNvGrpSpPr>
            <a:grpSpLocks/>
          </p:cNvGrpSpPr>
          <p:nvPr/>
        </p:nvGrpSpPr>
        <p:grpSpPr bwMode="auto">
          <a:xfrm>
            <a:off x="0" y="6143625"/>
            <a:ext cx="9144000" cy="714375"/>
            <a:chOff x="0" y="6143625"/>
            <a:chExt cx="9144000" cy="714375"/>
          </a:xfrm>
        </p:grpSpPr>
        <p:pic>
          <p:nvPicPr>
            <p:cNvPr id="2056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0892" y="6143625"/>
              <a:ext cx="1914525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7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585"/>
            <a:stretch>
              <a:fillRect/>
            </a:stretch>
          </p:blipFill>
          <p:spPr bwMode="auto">
            <a:xfrm>
              <a:off x="0" y="6143625"/>
              <a:ext cx="1271551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5852" y="6143625"/>
              <a:ext cx="1914525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9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6143625"/>
              <a:ext cx="1914525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0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2066" y="6143625"/>
              <a:ext cx="1914525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1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808"/>
            <a:stretch>
              <a:fillRect/>
            </a:stretch>
          </p:blipFill>
          <p:spPr bwMode="auto">
            <a:xfrm>
              <a:off x="8929718" y="6143625"/>
              <a:ext cx="214282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717032"/>
            <a:ext cx="8858280" cy="2212298"/>
          </a:xfrm>
          <a:ln>
            <a:miter lim="800000"/>
            <a:headEnd/>
            <a:tailEnd/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Тема програми № 20: “Приготування страв з м'яса, сільськогосподарської птиці та субпродуктів ”</a:t>
            </a:r>
            <a:b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тема уроку: “приготування порційних смажених страв з птиці”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717890"/>
            <a:ext cx="8352928" cy="2461631"/>
          </a:xfrm>
          <a:ln>
            <a:miter lim="800000"/>
            <a:headEnd/>
            <a:tailEnd/>
          </a:ln>
        </p:spPr>
        <p:txBody>
          <a:bodyPr wrap="square" lIns="72000" tIns="0" rIns="72000" bIns="36000" rtlCol="0">
            <a:sp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Харківський професійний ліцей будівництва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Інтерактивний урок виробничого навчання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r>
              <a:rPr lang="uk-UA" b="1" dirty="0" smtClean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професії  “Кухар”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Кваліфікація: 4 розряд</a:t>
            </a:r>
            <a:endParaRPr lang="ru-RU" b="1" dirty="0">
              <a:ln w="1905"/>
              <a:solidFill>
                <a:srgbClr val="00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850" y="5516563"/>
            <a:ext cx="8496300" cy="569912"/>
          </a:xfrm>
          <a:prstGeom prst="roundRect">
            <a:avLst/>
          </a:prstGeom>
          <a:solidFill>
            <a:schemeClr val="accent1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uk-UA" altLang="ru-RU" sz="2800" b="1">
                <a:solidFill>
                  <a:srgbClr val="330315"/>
                </a:solidFill>
                <a:latin typeface="Monotype Corsiva" pitchFamily="66" charset="0"/>
              </a:rPr>
              <a:t>Майстер виробничого навчання   </a:t>
            </a:r>
            <a:endParaRPr lang="uk-UA" altLang="ru-RU" sz="2800" b="1">
              <a:solidFill>
                <a:srgbClr val="330315"/>
              </a:solidFill>
            </a:endParaRPr>
          </a:p>
          <a:p>
            <a:pPr algn="ctr" eaLnBrk="1" hangingPunct="1"/>
            <a:r>
              <a:rPr lang="uk-UA" altLang="ru-RU" sz="2800" b="1">
                <a:solidFill>
                  <a:srgbClr val="330315"/>
                </a:solidFill>
                <a:latin typeface="Monotype Corsiva" pitchFamily="66" charset="0"/>
              </a:rPr>
              <a:t> </a:t>
            </a:r>
            <a:r>
              <a:rPr lang="uk-UA" altLang="ru-RU" sz="2800">
                <a:solidFill>
                  <a:srgbClr val="330315"/>
                </a:solidFill>
                <a:latin typeface="Monotype Corsiva" pitchFamily="66" charset="0"/>
                <a:cs typeface="Times New Roman" pitchFamily="18" charset="0"/>
              </a:rPr>
              <a:t>Цікало Тетяна Олексіївна</a:t>
            </a:r>
            <a:endParaRPr lang="ru-RU" altLang="ru-RU" sz="2800">
              <a:solidFill>
                <a:srgbClr val="330315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242236966"/>
              </p:ext>
            </p:extLst>
          </p:nvPr>
        </p:nvGraphicFramePr>
        <p:xfrm>
          <a:off x="457200" y="274638"/>
          <a:ext cx="8229600" cy="6083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Ознайомлення з правилами ділової гри:</a:t>
            </a:r>
            <a:endParaRPr lang="ru-RU" dirty="0"/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0358318"/>
              </p:ext>
            </p:extLst>
          </p:nvPr>
        </p:nvGraphicFramePr>
        <p:xfrm>
          <a:off x="457200" y="1711349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292" name="Прямоугольник 7"/>
          <p:cNvSpPr>
            <a:spLocks noChangeArrowheads="1"/>
          </p:cNvSpPr>
          <p:nvPr/>
        </p:nvSpPr>
        <p:spPr bwMode="auto">
          <a:xfrm>
            <a:off x="3214688" y="3214688"/>
            <a:ext cx="2500312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uk-UA" altLang="ru-RU" sz="2000" b="1" dirty="0">
                <a:latin typeface="Calibri" pitchFamily="34" charset="0"/>
              </a:rPr>
              <a:t>Конкурс бригадирів  (закріплення нового матеріалу)– </a:t>
            </a:r>
            <a:r>
              <a:rPr lang="uk-UA" altLang="ru-RU" sz="2000" b="1" i="1" dirty="0">
                <a:latin typeface="Calibri" pitchFamily="34" charset="0"/>
              </a:rPr>
              <a:t>5 балів.</a:t>
            </a:r>
            <a:br>
              <a:rPr lang="uk-UA" altLang="ru-RU" sz="2000" b="1" i="1" dirty="0">
                <a:latin typeface="Calibri" pitchFamily="34" charset="0"/>
              </a:rPr>
            </a:br>
            <a:r>
              <a:rPr lang="uk-UA" altLang="ru-RU" sz="2000" b="1" i="1" dirty="0">
                <a:latin typeface="Calibri" pitchFamily="34" charset="0"/>
              </a:rPr>
              <a:t>Термін виконання 10 хвилин. </a:t>
            </a:r>
            <a:endParaRPr lang="ru-RU" altLang="ru-RU" sz="2000" b="1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altLang="ru-RU" smtClean="0"/>
              <a:t>Критерії оцінювання</a:t>
            </a:r>
            <a:endParaRPr lang="ru-RU" alt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285875"/>
            <a:ext cx="8229600" cy="5357813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Оціночний лист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sz="1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800" dirty="0" smtClean="0"/>
              <a:t>Примітка: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00" b="1" dirty="0" smtClean="0"/>
              <a:t>Переведення балів в оцінку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00" b="1" dirty="0" smtClean="0"/>
              <a:t>Від 27 балів до 29 – 12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00" b="1" dirty="0" smtClean="0"/>
              <a:t>Від 20 балів до 26 – 10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00" b="1" dirty="0" smtClean="0"/>
              <a:t>Від 13 балів до 19 – 8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00" b="1" dirty="0" smtClean="0"/>
              <a:t>Від  6 балів до 12  –  6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00" b="1" dirty="0" smtClean="0"/>
              <a:t>Від  6 балів             –  4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sz="1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753184"/>
              </p:ext>
            </p:extLst>
          </p:nvPr>
        </p:nvGraphicFramePr>
        <p:xfrm>
          <a:off x="285750" y="1785938"/>
          <a:ext cx="8643938" cy="22050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6428"/>
                <a:gridCol w="1637183"/>
                <a:gridCol w="917188"/>
                <a:gridCol w="851674"/>
                <a:gridCol w="786161"/>
                <a:gridCol w="1177652"/>
                <a:gridCol w="1177652"/>
              </a:tblGrid>
              <a:tr h="146325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Бригада</a:t>
                      </a:r>
                      <a:endParaRPr lang="ru-RU" sz="1800" dirty="0"/>
                    </a:p>
                  </a:txBody>
                  <a:tcPr marL="91439" marR="91439" marT="45727" marB="457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/>
                        <a:t>Наявність</a:t>
                      </a:r>
                      <a:r>
                        <a:rPr lang="uk-UA" sz="1800" baseline="0" dirty="0" smtClean="0"/>
                        <a:t> спецодягу</a:t>
                      </a:r>
                    </a:p>
                    <a:p>
                      <a:pPr algn="ctr"/>
                      <a:r>
                        <a:rPr lang="uk-UA" sz="1800" baseline="0" dirty="0" smtClean="0"/>
                        <a:t>(кожному учню 1 бал)</a:t>
                      </a:r>
                      <a:endParaRPr lang="ru-RU" sz="1800" dirty="0" smtClean="0"/>
                    </a:p>
                    <a:p>
                      <a:pPr algn="ctr"/>
                      <a:endParaRPr lang="ru-RU" sz="1800" dirty="0"/>
                    </a:p>
                  </a:txBody>
                  <a:tcPr marL="91439" marR="91439" marT="45727" marB="45727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dirty="0" smtClean="0"/>
                        <a:t>І тур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dirty="0" smtClean="0"/>
                        <a:t>Від 1 до 12 балів</a:t>
                      </a:r>
                      <a:endParaRPr lang="ru-RU" sz="1800" dirty="0" smtClean="0"/>
                    </a:p>
                    <a:p>
                      <a:pPr algn="ctr"/>
                      <a:endParaRPr lang="ru-RU" sz="1800" dirty="0"/>
                    </a:p>
                  </a:txBody>
                  <a:tcPr marL="91439" marR="91439" marT="45727" marB="457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/>
                        <a:t>ІІ тур</a:t>
                      </a:r>
                    </a:p>
                    <a:p>
                      <a:pPr algn="ctr"/>
                      <a:r>
                        <a:rPr lang="uk-UA" sz="1800" dirty="0" smtClean="0"/>
                        <a:t>Від 1 до 5 балів</a:t>
                      </a:r>
                      <a:endParaRPr lang="ru-RU" sz="1800" dirty="0"/>
                    </a:p>
                  </a:txBody>
                  <a:tcPr marL="91439" marR="91439" marT="45727" marB="457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/>
                        <a:t>ІІІ тур</a:t>
                      </a:r>
                    </a:p>
                    <a:p>
                      <a:pPr algn="ctr"/>
                      <a:r>
                        <a:rPr lang="uk-UA" sz="1800" dirty="0" smtClean="0"/>
                        <a:t>Від 1 до 6 балів</a:t>
                      </a:r>
                      <a:endParaRPr lang="ru-RU" sz="1800" dirty="0"/>
                    </a:p>
                  </a:txBody>
                  <a:tcPr marL="91439" marR="91439" marT="45727" marB="457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err="1" smtClean="0"/>
                        <a:t>Кількістьбалів</a:t>
                      </a:r>
                      <a:endParaRPr lang="ru-RU" sz="1800" dirty="0"/>
                    </a:p>
                  </a:txBody>
                  <a:tcPr marL="91439" marR="91439" marT="45727" marB="457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/>
                        <a:t>Оцінка</a:t>
                      </a:r>
                      <a:endParaRPr lang="ru-RU" sz="1800" dirty="0"/>
                    </a:p>
                  </a:txBody>
                  <a:tcPr marL="91439" marR="91439" marT="45727" marB="45727"/>
                </a:tc>
              </a:tr>
              <a:tr h="370893"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Бригада</a:t>
                      </a:r>
                      <a:r>
                        <a:rPr lang="uk-UA" sz="1800" baseline="0" dirty="0" smtClean="0"/>
                        <a:t> № 1</a:t>
                      </a:r>
                      <a:endParaRPr lang="ru-RU" sz="1800" dirty="0"/>
                    </a:p>
                  </a:txBody>
                  <a:tcPr marL="91439" marR="91439" marT="45727" marB="4572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27" marB="45727"/>
                </a:tc>
                <a:tc>
                  <a:txBody>
                    <a:bodyPr/>
                    <a:lstStyle/>
                    <a:p>
                      <a:pPr lvl="0"/>
                      <a:endParaRPr lang="ru-RU" sz="1800" dirty="0"/>
                    </a:p>
                  </a:txBody>
                  <a:tcPr marL="91439" marR="91439" marT="45727" marB="4572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9" marR="91439" marT="45727" marB="4572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9" marR="91439" marT="45727" marB="4572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27" marB="4572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27" marB="45727"/>
                </a:tc>
              </a:tr>
              <a:tr h="370893"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Бригада</a:t>
                      </a:r>
                      <a:r>
                        <a:rPr lang="uk-UA" sz="1800" baseline="0" dirty="0" smtClean="0"/>
                        <a:t> № 2</a:t>
                      </a:r>
                      <a:endParaRPr lang="ru-RU" sz="1800" dirty="0"/>
                    </a:p>
                  </a:txBody>
                  <a:tcPr marL="91439" marR="91439" marT="45727" marB="4572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9" marR="91439" marT="45727" marB="4572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9" marR="91439" marT="45727" marB="4572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27" marB="4572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9" marR="91439" marT="45727" marB="4572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27" marB="4572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27" marB="45727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286250" y="1811040"/>
            <a:ext cx="4214813" cy="4786312"/>
          </a:xfrm>
          <a:prstGeom prst="rect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</p:sp>
      <p:sp>
        <p:nvSpPr>
          <p:cNvPr id="3" name="TextBox 2"/>
          <p:cNvSpPr txBox="1"/>
          <p:nvPr/>
        </p:nvSpPr>
        <p:spPr>
          <a:xfrm>
            <a:off x="571472" y="785794"/>
            <a:ext cx="150019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1   т у р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grpSp>
        <p:nvGrpSpPr>
          <p:cNvPr id="14340" name="Группа 3"/>
          <p:cNvGrpSpPr>
            <a:grpSpLocks/>
          </p:cNvGrpSpPr>
          <p:nvPr/>
        </p:nvGrpSpPr>
        <p:grpSpPr bwMode="auto">
          <a:xfrm>
            <a:off x="285750" y="1785938"/>
            <a:ext cx="3857625" cy="4786312"/>
            <a:chOff x="0" y="2"/>
            <a:chExt cx="2546653" cy="1421153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2"/>
              <a:ext cx="2546653" cy="1421153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" name="Прямоугольник 5"/>
            <p:cNvSpPr/>
            <p:nvPr/>
          </p:nvSpPr>
          <p:spPr>
            <a:xfrm>
              <a:off x="0" y="2"/>
              <a:ext cx="2546653" cy="14211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9568" tIns="56896" rIns="99568" bIns="56896" spcCol="1270" anchor="ctr"/>
            <a:lstStyle/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2400" b="1" dirty="0"/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2400" b="1" dirty="0" smtClean="0"/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2400" b="1" dirty="0"/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2400" b="1" dirty="0"/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sz="24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Теоретичний</a:t>
              </a:r>
              <a:endParaRPr lang="uk-UA" sz="2400" dirty="0"/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sz="2000" dirty="0"/>
                <a:t>Відповісти на запитання (кожна правильна відповідь 1 </a:t>
              </a:r>
              <a:r>
                <a:rPr lang="uk-UA" sz="2000" dirty="0" smtClean="0"/>
                <a:t>бал)</a:t>
              </a:r>
              <a:endParaRPr lang="uk-UA" sz="2000" dirty="0"/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sz="1700" dirty="0"/>
                <a:t>Перелік питань:</a:t>
              </a:r>
            </a:p>
            <a:p>
              <a:pPr marL="342900" indent="-342900" defTabSz="622300" fontAlgn="auto">
                <a:lnSpc>
                  <a:spcPct val="90000"/>
                </a:lnSpc>
                <a:spcAft>
                  <a:spcPct val="35000"/>
                </a:spcAft>
                <a:buFontTx/>
                <a:buAutoNum type="arabicPeriod"/>
                <a:defRPr/>
              </a:pPr>
              <a:r>
                <a:rPr lang="uk-UA" sz="1700" dirty="0"/>
                <a:t>Як правильно тримати ніж під час нарізання продуктів? </a:t>
              </a:r>
            </a:p>
            <a:p>
              <a:pPr marL="342900" indent="-342900" defTabSz="622300" fontAlgn="auto">
                <a:lnSpc>
                  <a:spcPct val="90000"/>
                </a:lnSpc>
                <a:spcAft>
                  <a:spcPct val="35000"/>
                </a:spcAft>
                <a:buFontTx/>
                <a:buAutoNum type="arabicPeriod"/>
                <a:defRPr/>
              </a:pPr>
              <a:r>
                <a:rPr lang="uk-UA" sz="1700" dirty="0"/>
                <a:t>Як правильно потрібно розмістити ніж та </a:t>
              </a:r>
              <a:r>
                <a:rPr lang="uk-UA" sz="1700" dirty="0" err="1"/>
                <a:t>розробну</a:t>
              </a:r>
              <a:r>
                <a:rPr lang="uk-UA" sz="1700" dirty="0"/>
                <a:t> дошку?</a:t>
              </a:r>
            </a:p>
            <a:p>
              <a:pPr marL="342900" indent="-342900" defTabSz="622300" fontAlgn="auto">
                <a:lnSpc>
                  <a:spcPct val="90000"/>
                </a:lnSpc>
                <a:spcAft>
                  <a:spcPct val="35000"/>
                </a:spcAft>
                <a:buFontTx/>
                <a:buAutoNum type="arabicPeriod"/>
                <a:defRPr/>
              </a:pPr>
              <a:r>
                <a:rPr lang="uk-UA" sz="1700" dirty="0"/>
                <a:t>Де більше з'єднаних сполук у гомілці </a:t>
              </a:r>
              <a:r>
                <a:rPr lang="uk-UA" sz="1700" dirty="0" smtClean="0"/>
                <a:t>із яловичини </a:t>
              </a:r>
              <a:r>
                <a:rPr lang="uk-UA" sz="1700" dirty="0"/>
                <a:t>чи у курячого філе?</a:t>
              </a:r>
            </a:p>
            <a:p>
              <a:pPr marL="342900" indent="-342900" defTabSz="622300" fontAlgn="auto">
                <a:lnSpc>
                  <a:spcPct val="90000"/>
                </a:lnSpc>
                <a:spcAft>
                  <a:spcPct val="35000"/>
                </a:spcAft>
                <a:buFontTx/>
                <a:buAutoNum type="arabicPeriod"/>
                <a:defRPr/>
              </a:pPr>
              <a:r>
                <a:rPr lang="uk-UA" sz="1700" dirty="0"/>
                <a:t>Чи можна вважати куряче філе дієтичним? Чому?</a:t>
              </a:r>
            </a:p>
            <a:p>
              <a:pPr marL="342900" indent="-342900" defTabSz="622300" fontAlgn="auto">
                <a:lnSpc>
                  <a:spcPct val="90000"/>
                </a:lnSpc>
                <a:spcAft>
                  <a:spcPct val="35000"/>
                </a:spcAft>
                <a:buFontTx/>
                <a:buAutoNum type="arabicPeriod"/>
                <a:defRPr/>
              </a:pPr>
              <a:endParaRPr lang="uk-UA" sz="1600" dirty="0"/>
            </a:p>
            <a:p>
              <a:pPr marL="342900" indent="-342900" defTabSz="622300" fontAlgn="auto">
                <a:lnSpc>
                  <a:spcPct val="90000"/>
                </a:lnSpc>
                <a:spcAft>
                  <a:spcPct val="35000"/>
                </a:spcAft>
                <a:buFontTx/>
                <a:buAutoNum type="arabicPeriod"/>
                <a:defRPr/>
              </a:pPr>
              <a:endParaRPr lang="uk-UA" sz="1600" dirty="0"/>
            </a:p>
            <a:p>
              <a:pPr marL="342900" indent="-342900" defTabSz="622300" fontAlgn="auto">
                <a:lnSpc>
                  <a:spcPct val="90000"/>
                </a:lnSpc>
                <a:spcAft>
                  <a:spcPct val="35000"/>
                </a:spcAft>
                <a:buFontTx/>
                <a:buAutoNum type="arabicPeriod"/>
                <a:defRPr/>
              </a:pPr>
              <a:endParaRPr lang="uk-UA" sz="1600" dirty="0"/>
            </a:p>
            <a:p>
              <a:pPr marL="342900" indent="-342900" defTabSz="622300" fontAlgn="auto">
                <a:lnSpc>
                  <a:spcPct val="90000"/>
                </a:lnSpc>
                <a:spcAft>
                  <a:spcPct val="35000"/>
                </a:spcAft>
                <a:buFontTx/>
                <a:buAutoNum type="arabicPeriod"/>
                <a:defRPr/>
              </a:pPr>
              <a:endParaRPr lang="uk-UA" sz="1600" dirty="0"/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2000" dirty="0"/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2000" dirty="0"/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sz="1400" dirty="0"/>
                <a:t> </a:t>
              </a:r>
            </a:p>
          </p:txBody>
        </p:sp>
      </p:grpSp>
      <p:sp>
        <p:nvSpPr>
          <p:cNvPr id="14341" name="Прямоугольник 12"/>
          <p:cNvSpPr>
            <a:spLocks noChangeArrowheads="1"/>
          </p:cNvSpPr>
          <p:nvPr/>
        </p:nvSpPr>
        <p:spPr bwMode="auto">
          <a:xfrm>
            <a:off x="2000250" y="785813"/>
            <a:ext cx="7143750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223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6223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6223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6223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6223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622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622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622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622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uk-UA" altLang="ru-RU" b="1" dirty="0">
                <a:latin typeface="Calibri" pitchFamily="34" charset="0"/>
              </a:rPr>
              <a:t>Актуалізація опорних знань учнів, які вони отримали при вивченні  попередніх тем виробничого навчання та під час теоретичного навчання (результати заносяться до оціночного </a:t>
            </a:r>
            <a:r>
              <a:rPr lang="uk-UA" altLang="ru-RU" b="1" dirty="0" smtClean="0">
                <a:latin typeface="Calibri" pitchFamily="34" charset="0"/>
              </a:rPr>
              <a:t>листа </a:t>
            </a:r>
            <a:r>
              <a:rPr lang="uk-UA" altLang="ru-RU" b="1" dirty="0">
                <a:latin typeface="Calibri" pitchFamily="34" charset="0"/>
              </a:rPr>
              <a:t>)</a:t>
            </a:r>
            <a:endParaRPr lang="ru-RU" altLang="ru-RU" b="1" dirty="0">
              <a:latin typeface="Calibri" pitchFamily="34" charset="0"/>
            </a:endParaRPr>
          </a:p>
        </p:txBody>
      </p:sp>
      <p:pic>
        <p:nvPicPr>
          <p:cNvPr id="14" name="5 я Конкурс СОМОЛЕТ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063" y="62865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267198" y="1751002"/>
            <a:ext cx="3857652" cy="43658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uk-UA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Практичний</a:t>
            </a:r>
          </a:p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uk-UA" dirty="0">
                <a:latin typeface="+mn-lt"/>
                <a:cs typeface="+mn-cs"/>
              </a:rPr>
              <a:t>Проходить у вигляді естафети.</a:t>
            </a:r>
          </a:p>
          <a:p>
            <a:pPr defTabSz="6223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uk-UA" dirty="0">
                <a:latin typeface="+mn-lt"/>
                <a:cs typeface="+mn-cs"/>
              </a:rPr>
              <a:t> </a:t>
            </a:r>
            <a:r>
              <a:rPr lang="uk-UA" sz="1700" dirty="0">
                <a:latin typeface="+mn-lt"/>
                <a:cs typeface="+mn-cs"/>
              </a:rPr>
              <a:t>За  швидкісне виконання завдання додатково 2 бали.</a:t>
            </a:r>
          </a:p>
          <a:p>
            <a:pPr marL="285750" indent="-285750" defTabSz="622300" fontAlgn="auto">
              <a:lnSpc>
                <a:spcPct val="90000"/>
              </a:lnSpc>
              <a:spcAft>
                <a:spcPct val="35000"/>
              </a:spcAft>
              <a:buFontTx/>
              <a:buChar char="-"/>
              <a:defRPr/>
            </a:pPr>
            <a:r>
              <a:rPr lang="uk-UA" sz="1700" dirty="0" smtClean="0">
                <a:latin typeface="+mn-lt"/>
                <a:cs typeface="+mn-cs"/>
              </a:rPr>
              <a:t>Дотримання  </a:t>
            </a:r>
            <a:r>
              <a:rPr lang="uk-UA" sz="1700" dirty="0">
                <a:latin typeface="+mn-lt"/>
                <a:cs typeface="+mn-cs"/>
              </a:rPr>
              <a:t>правильності </a:t>
            </a:r>
            <a:r>
              <a:rPr lang="uk-UA" sz="1700" dirty="0" err="1" smtClean="0">
                <a:latin typeface="+mn-lt"/>
                <a:cs typeface="+mn-cs"/>
              </a:rPr>
              <a:t>стійки</a:t>
            </a:r>
            <a:r>
              <a:rPr lang="uk-UA" sz="1700" dirty="0" smtClean="0">
                <a:latin typeface="+mn-lt"/>
                <a:cs typeface="+mn-cs"/>
              </a:rPr>
              <a:t> </a:t>
            </a:r>
            <a:r>
              <a:rPr lang="uk-UA" sz="1700" dirty="0">
                <a:latin typeface="+mn-lt"/>
                <a:cs typeface="+mn-cs"/>
              </a:rPr>
              <a:t>– </a:t>
            </a:r>
            <a:r>
              <a:rPr lang="uk-UA" sz="1700" dirty="0" smtClean="0">
                <a:latin typeface="+mn-lt"/>
                <a:cs typeface="+mn-cs"/>
              </a:rPr>
              <a:t>   1 </a:t>
            </a:r>
            <a:r>
              <a:rPr lang="uk-UA" sz="1700" dirty="0">
                <a:latin typeface="+mn-lt"/>
                <a:cs typeface="+mn-cs"/>
              </a:rPr>
              <a:t>бал</a:t>
            </a:r>
          </a:p>
          <a:p>
            <a:pPr marL="342900" indent="-342900" defTabSz="6223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uk-UA" sz="1700" dirty="0">
                <a:latin typeface="+mn-lt"/>
                <a:cs typeface="+mn-cs"/>
              </a:rPr>
              <a:t>- </a:t>
            </a:r>
            <a:r>
              <a:rPr lang="uk-UA" sz="1700" dirty="0" smtClean="0">
                <a:latin typeface="+mn-lt"/>
                <a:cs typeface="+mn-cs"/>
              </a:rPr>
              <a:t> Дотримання </a:t>
            </a:r>
            <a:r>
              <a:rPr lang="uk-UA" sz="1700" dirty="0">
                <a:latin typeface="+mn-lt"/>
                <a:cs typeface="+mn-cs"/>
              </a:rPr>
              <a:t>техніки безпеки </a:t>
            </a:r>
            <a:r>
              <a:rPr lang="uk-UA" sz="1700" dirty="0" smtClean="0">
                <a:latin typeface="+mn-lt"/>
                <a:cs typeface="+mn-cs"/>
              </a:rPr>
              <a:t>- 1 </a:t>
            </a:r>
            <a:r>
              <a:rPr lang="uk-UA" sz="1700" dirty="0">
                <a:latin typeface="+mn-lt"/>
                <a:cs typeface="+mn-cs"/>
              </a:rPr>
              <a:t>б</a:t>
            </a:r>
          </a:p>
          <a:p>
            <a:pPr marL="342900" indent="-342900" defTabSz="6223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uk-UA" sz="1700" dirty="0">
                <a:latin typeface="+mn-lt"/>
                <a:cs typeface="+mn-cs"/>
              </a:rPr>
              <a:t>-  Дотримання часу на виконання 1 б</a:t>
            </a:r>
          </a:p>
          <a:p>
            <a:pPr defTabSz="6223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uk-UA" sz="1700" dirty="0" smtClean="0">
                <a:latin typeface="+mn-lt"/>
                <a:cs typeface="+mn-cs"/>
              </a:rPr>
              <a:t>-   Дотримання </a:t>
            </a:r>
            <a:r>
              <a:rPr lang="uk-UA" sz="1700" dirty="0">
                <a:latin typeface="+mn-lt"/>
                <a:cs typeface="+mn-cs"/>
              </a:rPr>
              <a:t>розмірів – 1 б</a:t>
            </a:r>
          </a:p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uk-UA" sz="1700" dirty="0">
                <a:latin typeface="+mn-lt"/>
                <a:cs typeface="+mn-cs"/>
              </a:rPr>
              <a:t> 1. Нарізати 100 </a:t>
            </a:r>
            <a:r>
              <a:rPr lang="uk-UA" sz="1700" dirty="0" smtClean="0">
                <a:latin typeface="+mn-lt"/>
                <a:cs typeface="+mn-cs"/>
              </a:rPr>
              <a:t>г </a:t>
            </a:r>
            <a:r>
              <a:rPr lang="uk-UA" sz="1700" dirty="0">
                <a:latin typeface="+mn-lt"/>
                <a:cs typeface="+mn-cs"/>
              </a:rPr>
              <a:t>картоплі брусочком (0,7-1,0 см </a:t>
            </a:r>
            <a:r>
              <a:rPr lang="uk-UA" sz="1700" dirty="0" smtClean="0">
                <a:latin typeface="+mn-lt"/>
                <a:cs typeface="+mn-cs"/>
              </a:rPr>
              <a:t>завтовшки</a:t>
            </a:r>
            <a:r>
              <a:rPr lang="uk-UA" sz="1700" dirty="0">
                <a:latin typeface="+mn-lt"/>
                <a:cs typeface="+mn-cs"/>
              </a:rPr>
              <a:t> </a:t>
            </a:r>
            <a:r>
              <a:rPr lang="uk-UA" sz="1700" dirty="0" smtClean="0">
                <a:latin typeface="+mn-lt"/>
                <a:cs typeface="+mn-cs"/>
              </a:rPr>
              <a:t>та </a:t>
            </a:r>
            <a:r>
              <a:rPr lang="uk-UA" sz="1700" dirty="0">
                <a:latin typeface="+mn-lt"/>
                <a:cs typeface="+mn-cs"/>
              </a:rPr>
              <a:t>3-4 </a:t>
            </a:r>
            <a:r>
              <a:rPr lang="uk-UA" sz="1700" dirty="0" smtClean="0">
                <a:latin typeface="+mn-lt"/>
                <a:cs typeface="+mn-cs"/>
              </a:rPr>
              <a:t>см завдовжки</a:t>
            </a:r>
            <a:r>
              <a:rPr lang="uk-UA" sz="1700" dirty="0">
                <a:latin typeface="+mn-lt"/>
                <a:cs typeface="+mn-cs"/>
              </a:rPr>
              <a:t>) на швидкість. (2 хв.)</a:t>
            </a:r>
          </a:p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uk-UA" sz="1700" dirty="0">
                <a:latin typeface="+mn-lt"/>
                <a:cs typeface="+mn-cs"/>
              </a:rPr>
              <a:t>2.  Нарізати 50 </a:t>
            </a:r>
            <a:r>
              <a:rPr lang="uk-UA" sz="1700" dirty="0" smtClean="0">
                <a:latin typeface="+mn-lt"/>
                <a:cs typeface="+mn-cs"/>
              </a:rPr>
              <a:t>г </a:t>
            </a:r>
            <a:r>
              <a:rPr lang="uk-UA" sz="1700" dirty="0">
                <a:latin typeface="+mn-lt"/>
                <a:cs typeface="+mn-cs"/>
              </a:rPr>
              <a:t>цибулі півкільцями  на швидкість (1 хв.)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62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1 тур </a:t>
            </a:r>
            <a:br>
              <a:rPr lang="ru-RU" dirty="0" smtClean="0"/>
            </a:br>
            <a:r>
              <a:rPr lang="ru-RU" dirty="0" err="1" smtClean="0"/>
              <a:t>Практичний</a:t>
            </a:r>
            <a:r>
              <a:rPr lang="ru-RU" dirty="0" smtClean="0"/>
              <a:t> </a:t>
            </a:r>
            <a:r>
              <a:rPr lang="ru-RU" dirty="0" err="1" smtClean="0"/>
              <a:t>етап</a:t>
            </a:r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>
          <a:xfrm flipV="1">
            <a:off x="457200" y="7245422"/>
            <a:ext cx="2133600" cy="144017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20299B-0B49-4DC0-9E71-106D853CC88B}" type="slidenum">
              <a:rPr lang="en-US"/>
              <a:pPr>
                <a:defRPr/>
              </a:pPr>
              <a:t>14</a:t>
            </a:fld>
            <a:endParaRPr lang="en-US"/>
          </a:p>
        </p:txBody>
      </p:sp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89099"/>
            <a:ext cx="4429125" cy="507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8"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6387" name="Текст 4"/>
          <p:cNvSpPr>
            <a:spLocks noGrp="1"/>
          </p:cNvSpPr>
          <p:nvPr>
            <p:ph type="body" sz="half" idx="2"/>
          </p:nvPr>
        </p:nvSpPr>
        <p:spPr>
          <a:xfrm flipV="1">
            <a:off x="323528" y="7317431"/>
            <a:ext cx="5486400" cy="72009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grpSp>
        <p:nvGrpSpPr>
          <p:cNvPr id="16388" name="Рисунок 5"/>
          <p:cNvGrpSpPr>
            <a:grpSpLocks noGrp="1"/>
          </p:cNvGrpSpPr>
          <p:nvPr/>
        </p:nvGrpSpPr>
        <p:grpSpPr bwMode="auto">
          <a:xfrm>
            <a:off x="1403649" y="476671"/>
            <a:ext cx="6606876" cy="5904658"/>
            <a:chOff x="2831263" y="-410659"/>
            <a:chExt cx="2875390" cy="215182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831263" y="-410659"/>
              <a:ext cx="2875390" cy="2151824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8" name="Прямоугольник 7"/>
            <p:cNvSpPr/>
            <p:nvPr/>
          </p:nvSpPr>
          <p:spPr>
            <a:xfrm>
              <a:off x="2893940" y="61855"/>
              <a:ext cx="2746387" cy="15701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9568" tIns="56896" rIns="99568" bIns="56896" spcCol="1270" anchor="ctr"/>
            <a:lstStyle/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2400" b="1" dirty="0"/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2400" b="1" dirty="0"/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sz="28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1 тур Практичний етап </a:t>
              </a:r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1600" b="1" dirty="0"/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b="1" dirty="0"/>
                <a:t>Проходить у вигляді естафети.</a:t>
              </a:r>
            </a:p>
            <a:p>
              <a:pPr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b="1" dirty="0"/>
                <a:t> За  швидкісне виконання завдання додатково 2 бали.</a:t>
              </a:r>
            </a:p>
            <a:p>
              <a:pPr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dirty="0"/>
                <a:t>- Дотримання  правильності </a:t>
              </a:r>
              <a:r>
                <a:rPr lang="uk-UA" dirty="0" err="1" smtClean="0"/>
                <a:t>стійки</a:t>
              </a:r>
              <a:r>
                <a:rPr lang="uk-UA" dirty="0" smtClean="0"/>
                <a:t> </a:t>
              </a:r>
              <a:r>
                <a:rPr lang="uk-UA" dirty="0"/>
                <a:t>– 1 бал</a:t>
              </a:r>
            </a:p>
            <a:p>
              <a:pPr marL="342900" indent="-342900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dirty="0"/>
                <a:t>- Дотримання техніки безпеки 1 </a:t>
              </a:r>
              <a:r>
                <a:rPr lang="uk-UA" dirty="0" smtClean="0"/>
                <a:t>бал</a:t>
              </a:r>
              <a:endParaRPr lang="uk-UA" dirty="0"/>
            </a:p>
            <a:p>
              <a:pPr marL="342900" indent="-342900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dirty="0"/>
                <a:t>-  Дотримання часу на виконання 1 </a:t>
              </a:r>
              <a:r>
                <a:rPr lang="uk-UA" dirty="0" smtClean="0"/>
                <a:t>бал</a:t>
              </a:r>
              <a:endParaRPr lang="uk-UA" dirty="0"/>
            </a:p>
            <a:p>
              <a:pPr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dirty="0" smtClean="0"/>
                <a:t> -  Дотримання </a:t>
              </a:r>
              <a:r>
                <a:rPr lang="uk-UA" dirty="0"/>
                <a:t>розмірів – 1 </a:t>
              </a:r>
              <a:r>
                <a:rPr lang="uk-UA" dirty="0" smtClean="0"/>
                <a:t>бал </a:t>
              </a:r>
            </a:p>
            <a:p>
              <a:pPr marL="342900" indent="-342900" defTabSz="622300" fontAlgn="auto">
                <a:lnSpc>
                  <a:spcPct val="90000"/>
                </a:lnSpc>
                <a:spcAft>
                  <a:spcPct val="35000"/>
                </a:spcAft>
                <a:buFontTx/>
                <a:buChar char="-"/>
                <a:defRPr/>
              </a:pPr>
              <a:endParaRPr lang="uk-UA" dirty="0" smtClean="0"/>
            </a:p>
            <a:p>
              <a:pPr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sz="2000" dirty="0" smtClean="0"/>
                <a:t> </a:t>
              </a:r>
              <a:r>
                <a:rPr lang="uk-UA" sz="2000" dirty="0"/>
                <a:t>1. Нарізати 100 </a:t>
              </a:r>
              <a:r>
                <a:rPr lang="uk-UA" sz="2000" dirty="0" smtClean="0"/>
                <a:t>г </a:t>
              </a:r>
              <a:r>
                <a:rPr lang="uk-UA" sz="2000" dirty="0"/>
                <a:t>картоплі брусочком (0,7-1,0 см </a:t>
              </a:r>
              <a:endParaRPr lang="uk-UA" sz="2000" dirty="0" smtClean="0"/>
            </a:p>
            <a:p>
              <a:pPr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sz="2000" dirty="0"/>
                <a:t> </a:t>
              </a:r>
              <a:r>
                <a:rPr lang="uk-UA" sz="2000" dirty="0" smtClean="0"/>
                <a:t>   завтовшки та 3-4 см </a:t>
              </a:r>
              <a:r>
                <a:rPr lang="uk-UA" sz="2000" dirty="0"/>
                <a:t>завдовжки) на </a:t>
              </a:r>
              <a:r>
                <a:rPr lang="uk-UA" sz="2000" dirty="0" smtClean="0"/>
                <a:t>швидкість </a:t>
              </a:r>
              <a:r>
                <a:rPr lang="uk-UA" sz="2000" i="1" dirty="0" smtClean="0"/>
                <a:t>(</a:t>
              </a:r>
              <a:r>
                <a:rPr lang="uk-UA" sz="2000" i="1" dirty="0"/>
                <a:t>2 хв.)</a:t>
              </a:r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sz="2000" dirty="0"/>
                <a:t>2.  Нарізати 50 </a:t>
              </a:r>
              <a:r>
                <a:rPr lang="uk-UA" sz="2000" dirty="0" smtClean="0"/>
                <a:t>г </a:t>
              </a:r>
              <a:r>
                <a:rPr lang="uk-UA" sz="2000" dirty="0"/>
                <a:t>цибулі півкільцями  на швидкість </a:t>
              </a:r>
              <a:r>
                <a:rPr lang="uk-UA" sz="2000" i="1" dirty="0"/>
                <a:t>(</a:t>
              </a:r>
              <a:r>
                <a:rPr lang="uk-UA" sz="2000" i="1" dirty="0" smtClean="0"/>
                <a:t>1хв</a:t>
              </a:r>
              <a:r>
                <a:rPr lang="uk-UA" sz="2000" i="1" dirty="0"/>
                <a:t>.)</a:t>
              </a:r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1600" dirty="0"/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1600" dirty="0"/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1600" dirty="0"/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1600" dirty="0"/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1400" dirty="0"/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1400" dirty="0"/>
            </a:p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400" dirty="0"/>
            </a:p>
          </p:txBody>
        </p:sp>
      </p:grpSp>
      <p:pic>
        <p:nvPicPr>
          <p:cNvPr id="9" name="5 я Конкурс СОМОЛЕТ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59293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62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ьная выноска 9"/>
          <p:cNvSpPr/>
          <p:nvPr/>
        </p:nvSpPr>
        <p:spPr>
          <a:xfrm>
            <a:off x="0" y="3000375"/>
            <a:ext cx="9144000" cy="3857625"/>
          </a:xfrm>
          <a:prstGeom prst="wedgeEllipseCallout">
            <a:avLst>
              <a:gd name="adj1" fmla="val 18684"/>
              <a:gd name="adj2" fmla="val -65277"/>
            </a:avLst>
          </a:prstGeom>
          <a:gradFill>
            <a:gsLst>
              <a:gs pos="0">
                <a:srgbClr val="DDEBCF">
                  <a:alpha val="9000"/>
                </a:srgbClr>
              </a:gs>
              <a:gs pos="50000">
                <a:srgbClr val="9CB86E">
                  <a:alpha val="30000"/>
                </a:srgbClr>
              </a:gs>
              <a:gs pos="100000">
                <a:schemeClr val="accent1">
                  <a:lumMod val="40000"/>
                  <a:lumOff val="60000"/>
                  <a:alpha val="51000"/>
                </a:schemeClr>
              </a:gs>
            </a:gsLst>
            <a:lin ang="16200000" scaled="0"/>
          </a:gra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i="1" dirty="0"/>
              <a:t>	</a:t>
            </a:r>
            <a:r>
              <a:rPr lang="uk-UA" b="1" i="1" u="sng" dirty="0">
                <a:solidFill>
                  <a:srgbClr val="0000FF"/>
                </a:solidFill>
              </a:rPr>
              <a:t>Перед початком роботи:</a:t>
            </a:r>
            <a:endParaRPr lang="ru-RU" b="1" dirty="0">
              <a:solidFill>
                <a:srgbClr val="0000FF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600" dirty="0"/>
              <a:t>Кухар повинен стояти рівно, напівобернений до столу; права нога попереду, упор на ліву ногу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600" dirty="0"/>
              <a:t>На робочому місці посередині кладуть дошку, зліва – посуд для сирих продуктів, с</a:t>
            </a:r>
            <a:r>
              <a:rPr lang="uk-UA" sz="1600" dirty="0" smtClean="0"/>
              <a:t>права </a:t>
            </a:r>
            <a:r>
              <a:rPr lang="uk-UA" sz="1600" dirty="0"/>
              <a:t>– посуд для напівфабрикатів</a:t>
            </a:r>
            <a:endParaRPr lang="ru-RU" sz="1600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600" dirty="0"/>
              <a:t>Ніж необхідно класти лезом до дошки, а якщо на дошці – лезом назовні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600" dirty="0"/>
              <a:t>Палець не повинен знаходитися на лезі ножа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600" dirty="0"/>
              <a:t>Пальці лівої руки підігнуті, лезо ножа притиснути до </a:t>
            </a:r>
            <a:r>
              <a:rPr lang="uk-UA" sz="1600" dirty="0" smtClean="0"/>
              <a:t>суглобів</a:t>
            </a:r>
            <a:endParaRPr lang="uk-UA" sz="1600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600" dirty="0"/>
              <a:t>Щоб зняти продукт з ножа при нарізанні проводять боком леза по посуду, або постукують кінчиком леза по дошці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600" dirty="0"/>
              <a:t>Не </a:t>
            </a:r>
            <a:r>
              <a:rPr lang="uk-UA" sz="1600" dirty="0" smtClean="0"/>
              <a:t>використовувати </a:t>
            </a:r>
            <a:r>
              <a:rPr lang="uk-UA" sz="1600" dirty="0"/>
              <a:t>несправний інструмент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600" dirty="0" smtClean="0"/>
              <a:t>Використовувати </a:t>
            </a:r>
            <a:r>
              <a:rPr lang="uk-UA" sz="1600" dirty="0"/>
              <a:t>лише рівні дошки.</a:t>
            </a: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357158" y="642918"/>
            <a:ext cx="4572032" cy="1214446"/>
          </a:xfrm>
          <a:prstGeom prst="wedgeRoundRectCallout">
            <a:avLst>
              <a:gd name="adj1" fmla="val -20144"/>
              <a:gd name="adj2" fmla="val 52748"/>
              <a:gd name="adj3" fmla="val 16667"/>
            </a:avLst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5000" dist="25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uk-UA" sz="3600" u="sng" dirty="0">
                <a:latin typeface="Times New Roman" pitchFamily="18" charset="0"/>
                <a:cs typeface="Times New Roman" pitchFamily="18" charset="0"/>
              </a:rPr>
              <a:t>Повідомити учням тему і мету уроку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0"/>
            <a:ext cx="7643834" cy="86177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000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ІІ.Вступний</a:t>
            </a:r>
            <a:r>
              <a:rPr lang="uk-UA" sz="50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інструктаж:</a:t>
            </a:r>
            <a:endParaRPr lang="ru-RU" sz="5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4357686" y="1571612"/>
            <a:ext cx="4786314" cy="1357322"/>
          </a:xfrm>
          <a:prstGeom prst="wedgeRoundRectCallout">
            <a:avLst>
              <a:gd name="adj1" fmla="val -20144"/>
              <a:gd name="adj2" fmla="val 52748"/>
              <a:gd name="adj3" fmla="val 16667"/>
            </a:avLst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5000" dist="25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uk-UA" altLang="ru-RU" sz="3600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Охорона праці в м'ясному цеху</a:t>
            </a:r>
            <a:endParaRPr lang="ru-RU" altLang="ru-RU" sz="36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214282" y="142852"/>
            <a:ext cx="4643470" cy="1214446"/>
          </a:xfrm>
          <a:prstGeom prst="wedgeRoundRectCallout">
            <a:avLst>
              <a:gd name="adj1" fmla="val -20144"/>
              <a:gd name="adj2" fmla="val 52748"/>
              <a:gd name="adj3" fmla="val 16667"/>
            </a:avLst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5000" dist="25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uk-UA" altLang="ru-RU" sz="3600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Охорона праці в гарячому цеху</a:t>
            </a:r>
            <a:endParaRPr lang="ru-RU" altLang="ru-RU" sz="36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ьная выноска 2"/>
          <p:cNvSpPr/>
          <p:nvPr/>
        </p:nvSpPr>
        <p:spPr>
          <a:xfrm>
            <a:off x="0" y="1643063"/>
            <a:ext cx="9144000" cy="3714750"/>
          </a:xfrm>
          <a:prstGeom prst="wedgeEllipseCallout">
            <a:avLst>
              <a:gd name="adj1" fmla="val -37622"/>
              <a:gd name="adj2" fmla="val -57681"/>
            </a:avLst>
          </a:prstGeom>
          <a:gradFill>
            <a:gsLst>
              <a:gs pos="0">
                <a:srgbClr val="DDEBCF">
                  <a:alpha val="9000"/>
                </a:srgbClr>
              </a:gs>
              <a:gs pos="50000">
                <a:srgbClr val="9CB86E"/>
              </a:gs>
              <a:gs pos="100000">
                <a:schemeClr val="accent1">
                  <a:lumMod val="40000"/>
                  <a:lumOff val="60000"/>
                  <a:alpha val="0"/>
                </a:schemeClr>
              </a:gs>
            </a:gsLst>
            <a:lin ang="16200000" scaled="0"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i="1" u="sng" dirty="0"/>
              <a:t> Перед початком та під час роботи: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600" dirty="0"/>
              <a:t>Кухар повинен стояти на діелектричному килимку під час роботи;</a:t>
            </a:r>
            <a:endParaRPr lang="ru-RU" sz="1600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600" dirty="0"/>
              <a:t>Не допускати роботи теплового обладнання без завантаження;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600" dirty="0"/>
              <a:t>Дотримуватись правил безпечної роботи </a:t>
            </a:r>
            <a:r>
              <a:rPr lang="uk-UA" sz="1600" dirty="0" smtClean="0"/>
              <a:t>з жиром </a:t>
            </a:r>
            <a:r>
              <a:rPr lang="uk-UA" sz="1600" dirty="0"/>
              <a:t>під </a:t>
            </a:r>
            <a:r>
              <a:rPr lang="uk-UA" sz="1600" dirty="0" smtClean="0"/>
              <a:t>час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/>
              <a:t>  приготування котлет </a:t>
            </a:r>
            <a:r>
              <a:rPr lang="uk-UA" sz="1600" dirty="0"/>
              <a:t>натуральних панірованих;</a:t>
            </a:r>
            <a:endParaRPr lang="ru-RU" sz="1600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600" dirty="0"/>
              <a:t>Не приступати до роботи при виявленні несправностей автоматики;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600" dirty="0"/>
              <a:t>Перевертати смажені страви необхідно дерев'яною лопаткою або </a:t>
            </a:r>
            <a:r>
              <a:rPr lang="uk-UA" sz="1600" dirty="0" smtClean="0"/>
              <a:t>з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/>
              <a:t> </a:t>
            </a:r>
            <a:r>
              <a:rPr lang="uk-UA" sz="1600" dirty="0" smtClean="0"/>
              <a:t> </a:t>
            </a:r>
            <a:r>
              <a:rPr lang="uk-UA" sz="1600" dirty="0"/>
              <a:t>пластмасовою ручкою;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600" dirty="0"/>
              <a:t>Якщо жир пролився на </a:t>
            </a:r>
            <a:r>
              <a:rPr lang="uk-UA" sz="1600" dirty="0" smtClean="0"/>
              <a:t>плиту,- </a:t>
            </a:r>
            <a:r>
              <a:rPr lang="uk-UA" sz="1600" dirty="0"/>
              <a:t>необхідно вимкнути </a:t>
            </a:r>
            <a:endParaRPr lang="uk-UA" sz="1600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/>
              <a:t> </a:t>
            </a:r>
            <a:r>
              <a:rPr lang="uk-UA" sz="1600" dirty="0" smtClean="0"/>
              <a:t> електрообладнання </a:t>
            </a:r>
            <a:r>
              <a:rPr lang="uk-UA" sz="1600" dirty="0"/>
              <a:t>та посипати забруднену поверхню сіллю;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600" dirty="0"/>
              <a:t> Включати </a:t>
            </a:r>
            <a:r>
              <a:rPr lang="uk-UA" sz="1600" dirty="0" smtClean="0"/>
              <a:t>та </a:t>
            </a:r>
            <a:r>
              <a:rPr lang="uk-UA" sz="1600" dirty="0"/>
              <a:t>вимикати електроплиту тільки сухими руками</a:t>
            </a:r>
            <a:endParaRPr lang="ru-RU" dirty="0"/>
          </a:p>
        </p:txBody>
      </p:sp>
      <p:sp>
        <p:nvSpPr>
          <p:cNvPr id="4" name="Овальная выноска 3"/>
          <p:cNvSpPr/>
          <p:nvPr/>
        </p:nvSpPr>
        <p:spPr>
          <a:xfrm>
            <a:off x="0" y="5214938"/>
            <a:ext cx="8858250" cy="1643062"/>
          </a:xfrm>
          <a:prstGeom prst="wedgeEllipseCallout">
            <a:avLst>
              <a:gd name="adj1" fmla="val -37622"/>
              <a:gd name="adj2" fmla="val -57681"/>
            </a:avLst>
          </a:prstGeom>
          <a:gradFill>
            <a:gsLst>
              <a:gs pos="0">
                <a:srgbClr val="DDEBCF">
                  <a:alpha val="9000"/>
                </a:srgbClr>
              </a:gs>
              <a:gs pos="50000">
                <a:srgbClr val="9CB86E"/>
              </a:gs>
              <a:gs pos="100000">
                <a:schemeClr val="accent1">
                  <a:lumMod val="40000"/>
                  <a:lumOff val="60000"/>
                  <a:alpha val="51000"/>
                </a:schemeClr>
              </a:gs>
            </a:gsLst>
            <a:lin ang="16200000" scaled="0"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i="1" dirty="0"/>
              <a:t>	</a:t>
            </a:r>
            <a:r>
              <a:rPr lang="uk-UA" i="1" u="sng" dirty="0"/>
              <a:t>По закінченню роботи: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dirty="0"/>
              <a:t>Проводити чищення і миття при вимкненому </a:t>
            </a:r>
            <a:r>
              <a:rPr lang="uk-UA" dirty="0" smtClean="0"/>
              <a:t>обладнанні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 </a:t>
            </a:r>
            <a:r>
              <a:rPr lang="uk-UA" dirty="0" smtClean="0"/>
              <a:t>  </a:t>
            </a:r>
            <a:r>
              <a:rPr lang="uk-UA" dirty="0"/>
              <a:t>після його охолодження, </a:t>
            </a:r>
            <a:r>
              <a:rPr lang="uk-UA" dirty="0" smtClean="0"/>
              <a:t>повісивши </a:t>
            </a:r>
            <a:r>
              <a:rPr lang="uk-UA" dirty="0"/>
              <a:t>на пусковий </a:t>
            </a:r>
            <a:r>
              <a:rPr lang="uk-UA" dirty="0" smtClean="0"/>
              <a:t>пристрій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 </a:t>
            </a:r>
            <a:r>
              <a:rPr lang="uk-UA" dirty="0" smtClean="0"/>
              <a:t>  табличку: </a:t>
            </a:r>
            <a:r>
              <a:rPr lang="uk-UA" dirty="0"/>
              <a:t>«Не вмикати! Працюють люди!»;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dirty="0"/>
              <a:t>Не охолоджувати поверхню плити, сковороди, водою.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ая прямоугольная выноска 3"/>
          <p:cNvSpPr/>
          <p:nvPr/>
        </p:nvSpPr>
        <p:spPr>
          <a:xfrm>
            <a:off x="214282" y="142852"/>
            <a:ext cx="8286808" cy="857232"/>
          </a:xfrm>
          <a:prstGeom prst="wedgeRoundRectCallout">
            <a:avLst>
              <a:gd name="adj1" fmla="val -20144"/>
              <a:gd name="adj2" fmla="val 52748"/>
              <a:gd name="adj3" fmla="val 16667"/>
            </a:avLst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5000" dist="25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u="sng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uk-UA" sz="3600" u="sng" dirty="0" smtClean="0">
                <a:latin typeface="Times New Roman" pitchFamily="18" charset="0"/>
                <a:cs typeface="Times New Roman" pitchFamily="18" charset="0"/>
              </a:rPr>
              <a:t>Вивчення </a:t>
            </a:r>
            <a:r>
              <a:rPr lang="uk-UA" sz="3600" u="sng" dirty="0">
                <a:latin typeface="Times New Roman" pitchFamily="18" charset="0"/>
                <a:cs typeface="Times New Roman" pitchFamily="18" charset="0"/>
              </a:rPr>
              <a:t>нового матеріалу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98525177"/>
              </p:ext>
            </p:extLst>
          </p:nvPr>
        </p:nvGraphicFramePr>
        <p:xfrm>
          <a:off x="500034" y="1306950"/>
          <a:ext cx="8072494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323850" y="0"/>
            <a:ext cx="8569325" cy="566738"/>
          </a:xfrm>
        </p:spPr>
        <p:txBody>
          <a:bodyPr/>
          <a:lstStyle/>
          <a:p>
            <a:pPr eaLnBrk="1" hangingPunct="1"/>
            <a:r>
              <a:rPr lang="uk-UA" alt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alt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alt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alt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alt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alt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alt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Технологічна карта на страву “Куряча відбивна з грибами та сиром”</a:t>
            </a:r>
            <a:endParaRPr lang="ru-RU" alt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610" name="Group 130"/>
          <p:cNvGraphicFramePr>
            <a:graphicFrameLocks noGrp="1"/>
          </p:cNvGraphicFramePr>
          <p:nvPr>
            <p:ph type="pic" idx="1"/>
          </p:nvPr>
        </p:nvGraphicFramePr>
        <p:xfrm>
          <a:off x="323850" y="765175"/>
          <a:ext cx="3168650" cy="5923852"/>
        </p:xfrm>
        <a:graphic>
          <a:graphicData uri="http://schemas.openxmlformats.org/drawingml/2006/table">
            <a:tbl>
              <a:tblPr/>
              <a:tblGrid>
                <a:gridCol w="1539875"/>
                <a:gridCol w="406400"/>
                <a:gridCol w="406400"/>
                <a:gridCol w="407988"/>
                <a:gridCol w="407987"/>
              </a:tblGrid>
              <a:tr h="534988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Найменування сировини</a:t>
                      </a:r>
                      <a:endParaRPr kumimoji="0" lang="ru-RU" altLang="ru-RU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Витрати сировини на 1 порцію</a:t>
                      </a:r>
                      <a:endParaRPr kumimoji="0" lang="ru-RU" alt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Витрати сировини на 10 порцій</a:t>
                      </a:r>
                      <a:endParaRPr kumimoji="0" lang="ru-RU" alt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брутто</a:t>
                      </a:r>
                      <a:endParaRPr kumimoji="0" lang="ru-RU" alt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нетто</a:t>
                      </a:r>
                      <a:endParaRPr kumimoji="0" lang="ru-RU" alt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брутто</a:t>
                      </a:r>
                      <a:endParaRPr kumimoji="0" lang="ru-RU" alt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нетто</a:t>
                      </a:r>
                      <a:endParaRPr kumimoji="0" lang="ru-RU" alt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Куряче філе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94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940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Борошно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Яйця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1/5 шт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 шт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Сіль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Перець чорний мелений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0,05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Маса напівфабрикату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114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1140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Масло вершкове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Маса смаженого філе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Гриби шампіньйони свіжі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164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125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164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1250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Масло вершкове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Маса смажених грибів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Сир твердий 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Соус «Майонез» 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Маса відбивної з наповнювачем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230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2300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Складний гарнір:            картопля фрі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огірки свіжі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510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помідори свіжі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510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Вихід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380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3800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878" marR="378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08" name="Текст 16"/>
          <p:cNvSpPr>
            <a:spLocks noGrp="1"/>
          </p:cNvSpPr>
          <p:nvPr>
            <p:ph type="body" sz="half" idx="2"/>
          </p:nvPr>
        </p:nvSpPr>
        <p:spPr>
          <a:xfrm>
            <a:off x="3708400" y="765175"/>
            <a:ext cx="5184775" cy="5688013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uk-UA" altLang="ru-RU" sz="1200" b="1" i="1" dirty="0" smtClean="0">
                <a:solidFill>
                  <a:srgbClr val="002060"/>
                </a:solidFill>
              </a:rPr>
              <a:t>Технологія приготування</a:t>
            </a:r>
            <a:endParaRPr lang="ru-RU" altLang="ru-RU" sz="1200" dirty="0" smtClean="0">
              <a:solidFill>
                <a:srgbClr val="00206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uk-UA" altLang="ru-RU" sz="1200" dirty="0" smtClean="0"/>
              <a:t>З великого філе зрізують кісточку-вилку та сухожилки. Філе змочують у холодній воді та кладуть на </a:t>
            </a:r>
            <a:r>
              <a:rPr lang="uk-UA" altLang="ru-RU" sz="1200" dirty="0" err="1" smtClean="0"/>
              <a:t>розробну</a:t>
            </a:r>
            <a:r>
              <a:rPr lang="uk-UA" altLang="ru-RU" sz="1200" dirty="0" smtClean="0"/>
              <a:t> дошку внутрішнім боком догори, тонким гострим </a:t>
            </a:r>
            <a:r>
              <a:rPr lang="uk-UA" altLang="ru-RU" sz="1200" dirty="0" err="1" smtClean="0"/>
              <a:t>ножем</a:t>
            </a:r>
            <a:r>
              <a:rPr lang="uk-UA" altLang="ru-RU" sz="1200" dirty="0" smtClean="0"/>
              <a:t> зрізують зовнішню плівку. З обох боків потовщеної частини роблять повздовжні надрізи і розкривають філе.</a:t>
            </a:r>
            <a:endParaRPr lang="ru-RU" altLang="ru-RU" sz="1200" dirty="0" smtClean="0"/>
          </a:p>
          <a:p>
            <a:pPr eaLnBrk="1" hangingPunct="1">
              <a:spcBef>
                <a:spcPct val="0"/>
              </a:spcBef>
            </a:pPr>
            <a:r>
              <a:rPr lang="uk-UA" altLang="ru-RU" sz="1200" dirty="0" smtClean="0"/>
              <a:t>Розкрите філе загортають у харчову плівку або змочують водою та відбивають.</a:t>
            </a:r>
            <a:endParaRPr lang="ru-RU" altLang="ru-RU" sz="1200" dirty="0" smtClean="0"/>
          </a:p>
          <a:p>
            <a:pPr eaLnBrk="1" hangingPunct="1">
              <a:spcBef>
                <a:spcPct val="0"/>
              </a:spcBef>
            </a:pPr>
            <a:r>
              <a:rPr lang="uk-UA" altLang="ru-RU" sz="1200" dirty="0" smtClean="0"/>
              <a:t>Підготовлене філе натирають сіллю та меленим чорним перцем.</a:t>
            </a:r>
            <a:endParaRPr lang="ru-RU" altLang="ru-RU" sz="1200" dirty="0" smtClean="0"/>
          </a:p>
          <a:p>
            <a:pPr eaLnBrk="1" hangingPunct="1">
              <a:spcBef>
                <a:spcPct val="0"/>
              </a:spcBef>
            </a:pPr>
            <a:r>
              <a:rPr lang="uk-UA" altLang="ru-RU" sz="1200" dirty="0" smtClean="0"/>
              <a:t>Яйця звільняють від шкаралупи та ледь збивають. </a:t>
            </a:r>
            <a:endParaRPr lang="ru-RU" altLang="ru-RU" sz="1200" dirty="0" smtClean="0"/>
          </a:p>
          <a:p>
            <a:pPr eaLnBrk="1" hangingPunct="1">
              <a:spcBef>
                <a:spcPct val="0"/>
              </a:spcBef>
            </a:pPr>
            <a:r>
              <a:rPr lang="uk-UA" altLang="ru-RU" sz="1200" dirty="0" smtClean="0"/>
              <a:t>Підготовлене філе панірують у </a:t>
            </a:r>
            <a:r>
              <a:rPr lang="uk-UA" altLang="ru-RU" sz="1200" dirty="0" err="1" smtClean="0"/>
              <a:t>борошні</a:t>
            </a:r>
            <a:r>
              <a:rPr lang="uk-UA" altLang="ru-RU" sz="1200" dirty="0" smtClean="0"/>
              <a:t>, потім змочують у яйцях та знову панірують у </a:t>
            </a:r>
            <a:r>
              <a:rPr lang="uk-UA" altLang="ru-RU" sz="1200" dirty="0" err="1" smtClean="0"/>
              <a:t>борошні</a:t>
            </a:r>
            <a:r>
              <a:rPr lang="uk-UA" altLang="ru-RU" sz="1200" dirty="0" smtClean="0"/>
              <a:t>.</a:t>
            </a:r>
            <a:endParaRPr lang="ru-RU" altLang="ru-RU" sz="1200" dirty="0" smtClean="0"/>
          </a:p>
          <a:p>
            <a:pPr eaLnBrk="1" hangingPunct="1">
              <a:spcBef>
                <a:spcPct val="0"/>
              </a:spcBef>
            </a:pPr>
            <a:r>
              <a:rPr lang="uk-UA" altLang="ru-RU" sz="1200" dirty="0" err="1" smtClean="0"/>
              <a:t>Запаніроване</a:t>
            </a:r>
            <a:r>
              <a:rPr lang="uk-UA" altLang="ru-RU" sz="1200" dirty="0" smtClean="0"/>
              <a:t> куряче філе смажать основним способом на вершковому маслі при температурі 150°С впродовж 7-10 хвилин.</a:t>
            </a:r>
            <a:endParaRPr lang="ru-RU" altLang="ru-RU" sz="1200" dirty="0" smtClean="0"/>
          </a:p>
          <a:p>
            <a:pPr eaLnBrk="1" hangingPunct="1">
              <a:spcBef>
                <a:spcPct val="0"/>
              </a:spcBef>
            </a:pPr>
            <a:r>
              <a:rPr lang="uk-UA" altLang="ru-RU" sz="1200" dirty="0" smtClean="0"/>
              <a:t>Шампіньйони очищують, нарізують вздовж та смажать на вершковому маслі.</a:t>
            </a:r>
            <a:endParaRPr lang="ru-RU" altLang="ru-RU" sz="1200" dirty="0" smtClean="0"/>
          </a:p>
          <a:p>
            <a:pPr eaLnBrk="1" hangingPunct="1">
              <a:spcBef>
                <a:spcPct val="0"/>
              </a:spcBef>
            </a:pPr>
            <a:r>
              <a:rPr lang="uk-UA" altLang="ru-RU" sz="1200" dirty="0" smtClean="0"/>
              <a:t>Безпосередньо перед подачею гриби викладають на смажену відбивну, зверху поливають майонезом та посипають тертим сиром. Підготовлену відбивну з грибами запікають у жаровій шафі при температурі 190 °С протягом 1-2 хвилин.</a:t>
            </a:r>
            <a:endParaRPr lang="ru-RU" altLang="ru-RU" sz="1200" dirty="0" smtClean="0"/>
          </a:p>
          <a:p>
            <a:pPr eaLnBrk="1" hangingPunct="1">
              <a:spcBef>
                <a:spcPct val="0"/>
              </a:spcBef>
            </a:pPr>
            <a:r>
              <a:rPr lang="uk-UA" altLang="ru-RU" sz="1200" dirty="0" smtClean="0"/>
              <a:t>Перед подаванням на блюдо або мілку столову тарілку кладуть гарнір, поряд з гарніром кладуть відбивну, поливають вершковим маслом та прикрашають зеленню. Складний гарнір можна подавати в кошиках.</a:t>
            </a:r>
            <a:endParaRPr lang="ru-RU" altLang="ru-RU" sz="1200" dirty="0" smtClean="0"/>
          </a:p>
          <a:p>
            <a:pPr algn="ctr" eaLnBrk="1" hangingPunct="1">
              <a:spcBef>
                <a:spcPct val="0"/>
              </a:spcBef>
            </a:pPr>
            <a:r>
              <a:rPr lang="uk-UA" altLang="ru-RU" sz="1200" b="1" i="1" dirty="0" smtClean="0">
                <a:solidFill>
                  <a:srgbClr val="002060"/>
                </a:solidFill>
              </a:rPr>
              <a:t>Вимоги до якості страви та оформлення</a:t>
            </a:r>
            <a:endParaRPr lang="ru-RU" altLang="ru-RU" sz="1200" dirty="0" smtClean="0">
              <a:solidFill>
                <a:srgbClr val="00206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uk-UA" altLang="ru-RU" sz="1200" i="1" dirty="0" smtClean="0"/>
              <a:t>Зовнішній вигляд</a:t>
            </a:r>
            <a:r>
              <a:rPr lang="uk-UA" altLang="ru-RU" sz="1200" dirty="0" smtClean="0"/>
              <a:t> – на металеве блюдо або мілку столову тарілку викладена смажена відбивна, яка полита вершковим маслом та поруч складний гарнір: картопля </a:t>
            </a:r>
            <a:r>
              <a:rPr lang="uk-UA" altLang="ru-RU" sz="1200" dirty="0" err="1" smtClean="0"/>
              <a:t>фрі</a:t>
            </a:r>
            <a:r>
              <a:rPr lang="uk-UA" altLang="ru-RU" sz="1200" dirty="0" smtClean="0"/>
              <a:t>, свіжі огірок та помідор. Страва оформлена зеленню</a:t>
            </a:r>
            <a:endParaRPr lang="ru-RU" altLang="ru-RU" sz="1200" dirty="0" smtClean="0"/>
          </a:p>
          <a:p>
            <a:pPr eaLnBrk="1" hangingPunct="1">
              <a:spcBef>
                <a:spcPct val="0"/>
              </a:spcBef>
            </a:pPr>
            <a:r>
              <a:rPr lang="uk-UA" altLang="ru-RU" sz="1200" i="1" dirty="0" smtClean="0"/>
              <a:t>Смак та запах</a:t>
            </a:r>
            <a:r>
              <a:rPr lang="uk-UA" altLang="ru-RU" sz="1200" dirty="0" smtClean="0"/>
              <a:t> – смаженого м’яса курки, смажених грибів з ароматом вершкового масла та сиру.</a:t>
            </a:r>
            <a:endParaRPr lang="ru-RU" altLang="ru-RU" sz="1200" dirty="0" smtClean="0"/>
          </a:p>
          <a:p>
            <a:pPr eaLnBrk="1" hangingPunct="1">
              <a:spcBef>
                <a:spcPct val="0"/>
              </a:spcBef>
            </a:pPr>
            <a:r>
              <a:rPr lang="uk-UA" altLang="ru-RU" sz="1200" i="1" dirty="0" smtClean="0"/>
              <a:t>Колір</a:t>
            </a:r>
            <a:r>
              <a:rPr lang="uk-UA" altLang="ru-RU" sz="1200" dirty="0" smtClean="0"/>
              <a:t> – скоринка світло-коричнева, зріз – від білого до світло-сірого.</a:t>
            </a:r>
            <a:endParaRPr lang="ru-RU" altLang="ru-RU" sz="1200" dirty="0" smtClean="0"/>
          </a:p>
          <a:p>
            <a:pPr eaLnBrk="1" hangingPunct="1">
              <a:spcBef>
                <a:spcPct val="0"/>
              </a:spcBef>
            </a:pPr>
            <a:r>
              <a:rPr lang="uk-UA" altLang="ru-RU" sz="1200" i="1" dirty="0" smtClean="0"/>
              <a:t>Консистенція: </a:t>
            </a:r>
            <a:r>
              <a:rPr lang="uk-UA" altLang="ru-RU" sz="1200" dirty="0" smtClean="0"/>
              <a:t> м’яса- соковите, м’яке, ніжне; грибів – соковиті, м’які.</a:t>
            </a:r>
            <a:endParaRPr lang="ru-RU" altLang="ru-RU" sz="1200" dirty="0" smtClean="0"/>
          </a:p>
          <a:p>
            <a:pPr eaLnBrk="1" hangingPunct="1"/>
            <a:r>
              <a:rPr lang="uk-UA" altLang="ru-RU" sz="1200" dirty="0" smtClean="0"/>
              <a:t> </a:t>
            </a:r>
            <a:endParaRPr lang="ru-RU" altLang="ru-RU" sz="1200" dirty="0" smtClean="0"/>
          </a:p>
          <a:p>
            <a:pPr eaLnBrk="1" hangingPunct="1"/>
            <a:endParaRPr lang="ru-RU" alt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1"/>
          <p:cNvSpPr>
            <a:spLocks noChangeArrowheads="1"/>
          </p:cNvSpPr>
          <p:nvPr/>
        </p:nvSpPr>
        <p:spPr bwMode="auto">
          <a:xfrm>
            <a:off x="2357438" y="714375"/>
            <a:ext cx="6572250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endParaRPr lang="uk-UA" altLang="ru-RU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endParaRPr lang="uk-UA" altLang="ru-RU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uk-UA" altLang="ru-RU" dirty="0">
                <a:latin typeface="Times New Roman" pitchFamily="18" charset="0"/>
                <a:cs typeface="Times New Roman" pitchFamily="18" charset="0"/>
              </a:rPr>
              <a:t>Дана методична розробка  уроку виробничого навчання допомагає сформувати в учнів систему знань в </a:t>
            </a: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обсязі, </a:t>
            </a:r>
            <a:r>
              <a:rPr lang="uk-UA" altLang="ru-RU" dirty="0">
                <a:latin typeface="Times New Roman" pitchFamily="18" charset="0"/>
                <a:cs typeface="Times New Roman" pitchFamily="18" charset="0"/>
              </a:rPr>
              <a:t>необхідному для свідомого та глибокого оволодіння професією, підготувати учнів до застосування одержаних знань на практиці, навчити  готувати та подавати страви з м'яса птиці. За допомогою уроку такого типу майстер знаходить нестандартний підхід до кожного учня. При проведенні уроку виробничого навчання в учнів виховується бережливе ставлення до продуктів, матеріальних цінностей, розвивається почуття колективізму, охайність та уважність </a:t>
            </a: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uk-UA" altLang="ru-RU" dirty="0">
                <a:latin typeface="Times New Roman" pitchFamily="18" charset="0"/>
                <a:cs typeface="Times New Roman" pitchFamily="18" charset="0"/>
              </a:rPr>
              <a:t>роботі. Підвищується інтерес до обраної професії. Дана робота призначена для </a:t>
            </a: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розвитку в учнів активності на </a:t>
            </a:r>
            <a:r>
              <a:rPr lang="uk-UA" altLang="ru-RU" dirty="0" err="1">
                <a:latin typeface="Times New Roman" pitchFamily="18" charset="0"/>
                <a:cs typeface="Times New Roman" pitchFamily="18" charset="0"/>
              </a:rPr>
              <a:t>уроках</a:t>
            </a:r>
            <a:r>
              <a:rPr lang="uk-UA" altLang="ru-RU" dirty="0">
                <a:latin typeface="Times New Roman" pitchFamily="18" charset="0"/>
                <a:cs typeface="Times New Roman" pitchFamily="18" charset="0"/>
              </a:rPr>
              <a:t> виробничого навчання, </a:t>
            </a: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самостійності, </a:t>
            </a:r>
            <a:r>
              <a:rPr lang="uk-UA" altLang="ru-RU" dirty="0">
                <a:latin typeface="Times New Roman" pitchFamily="18" charset="0"/>
                <a:cs typeface="Times New Roman" pitchFamily="18" charset="0"/>
              </a:rPr>
              <a:t>вміння орієнтуватися </a:t>
            </a: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uk-UA" altLang="ru-RU" dirty="0">
                <a:latin typeface="Times New Roman" pitchFamily="18" charset="0"/>
                <a:cs typeface="Times New Roman" pitchFamily="18" charset="0"/>
              </a:rPr>
              <a:t>виробничих умовах. Методична розробка уроку може бути використана на </a:t>
            </a:r>
            <a:r>
              <a:rPr lang="uk-UA" altLang="ru-RU" dirty="0" err="1">
                <a:latin typeface="Times New Roman" pitchFamily="18" charset="0"/>
                <a:cs typeface="Times New Roman" pitchFamily="18" charset="0"/>
              </a:rPr>
              <a:t>уроках</a:t>
            </a:r>
            <a:r>
              <a:rPr lang="uk-UA" altLang="ru-RU" dirty="0">
                <a:latin typeface="Times New Roman" pitchFamily="18" charset="0"/>
                <a:cs typeface="Times New Roman" pitchFamily="18" charset="0"/>
              </a:rPr>
              <a:t> виробничого навчання з</a:t>
            </a: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 професій </a:t>
            </a:r>
            <a:r>
              <a:rPr lang="uk-UA" altLang="ru-RU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Кухар» та </a:t>
            </a:r>
            <a:r>
              <a:rPr lang="uk-UA" altLang="ru-RU" dirty="0">
                <a:latin typeface="Times New Roman" pitchFamily="18" charset="0"/>
                <a:cs typeface="Times New Roman" pitchFamily="18" charset="0"/>
              </a:rPr>
              <a:t>«Кухар-кондитер» для закріплення знань  або при вивченні нового матеріалу.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5750" y="142875"/>
            <a:ext cx="3071813" cy="1071563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/>
              <a:t>АНОТАЦІЯ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569325" cy="566738"/>
          </a:xfrm>
        </p:spPr>
        <p:txBody>
          <a:bodyPr/>
          <a:lstStyle/>
          <a:p>
            <a:pPr algn="ctr"/>
            <a:r>
              <a:rPr lang="uk-UA" altLang="ru-RU" dirty="0" smtClean="0">
                <a:solidFill>
                  <a:srgbClr val="002060"/>
                </a:solidFill>
              </a:rPr>
              <a:t>КАРТА КОНТРОЛЮ ЯКОСТІ СТРАВИ </a:t>
            </a:r>
            <a:br>
              <a:rPr lang="uk-UA" altLang="ru-RU" dirty="0" smtClean="0">
                <a:solidFill>
                  <a:srgbClr val="002060"/>
                </a:solidFill>
              </a:rPr>
            </a:br>
            <a:r>
              <a:rPr lang="uk-UA" altLang="ru-RU" dirty="0" smtClean="0">
                <a:solidFill>
                  <a:srgbClr val="002060"/>
                </a:solidFill>
              </a:rPr>
              <a:t>«ВІДБИВНА КУРЯЧА З ГРИБАМИ ТА СИРОМ»</a:t>
            </a:r>
            <a:endParaRPr lang="ru-RU" altLang="ru-RU" dirty="0" smtClean="0">
              <a:solidFill>
                <a:srgbClr val="002060"/>
              </a:solidFill>
            </a:endParaRPr>
          </a:p>
        </p:txBody>
      </p:sp>
      <p:graphicFrame>
        <p:nvGraphicFramePr>
          <p:cNvPr id="21534" name="Group 30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3329129741"/>
              </p:ext>
            </p:extLst>
          </p:nvPr>
        </p:nvGraphicFramePr>
        <p:xfrm>
          <a:off x="323850" y="908050"/>
          <a:ext cx="8424863" cy="2881313"/>
        </p:xfrm>
        <a:graphic>
          <a:graphicData uri="http://schemas.openxmlformats.org/drawingml/2006/table">
            <a:tbl>
              <a:tblPr/>
              <a:tblGrid>
                <a:gridCol w="1822450"/>
                <a:gridCol w="6602413"/>
              </a:tblGrid>
              <a:tr h="5048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Найменування показника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2686" marR="3268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Характеристика готової страви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2686" marR="3268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Смак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2686" marR="3268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смаженого м’яса курки, смажених грибів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2686" marR="3268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Запах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2686" marR="3268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вершкового масла та сиру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2686" marR="3268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Колір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2686" marR="3268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світло-коричневий, зріз – від білого до світло-сірого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2686" marR="3268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Консистенція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2686" marR="3268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м’яса - соковите, м’яке, ніжне; грибів – соковиті, м’які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2686" marR="3268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4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Зовнішній вигляд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2686" marR="3268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 металеве блюдо або мілку столову тарілку викладена смажена відбивна, яка полита вершковим маслом та поруч покласти складний гарнір: картопля фрі, свіжі огірок та помідор. Страва оформлена зеленню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2686" marR="3268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1531" name="Рисунок 5" descr="C:\Users\Олечка\Pictures\отбивные\2cb5f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62"/>
          <a:stretch>
            <a:fillRect/>
          </a:stretch>
        </p:blipFill>
        <p:spPr bwMode="auto">
          <a:xfrm>
            <a:off x="323850" y="3933825"/>
            <a:ext cx="4176713" cy="2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2" name="Рисунок 6" descr="C:\Users\Олечка\Pictures\отбивные\61137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7"/>
          <a:stretch>
            <a:fillRect/>
          </a:stretch>
        </p:blipFill>
        <p:spPr bwMode="auto">
          <a:xfrm>
            <a:off x="4716463" y="4221163"/>
            <a:ext cx="4005262" cy="238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251520" y="44624"/>
            <a:ext cx="8642350" cy="566737"/>
          </a:xfrm>
        </p:spPr>
        <p:txBody>
          <a:bodyPr/>
          <a:lstStyle/>
          <a:p>
            <a:pPr algn="ctr"/>
            <a:r>
              <a:rPr lang="uk-UA" alt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Технологічна карта на страву “Куряча відбивна з помідорами та сиром”</a:t>
            </a:r>
            <a:endParaRPr lang="ru-RU" altLang="ru-RU" dirty="0" smtClean="0"/>
          </a:p>
        </p:txBody>
      </p:sp>
      <p:graphicFrame>
        <p:nvGraphicFramePr>
          <p:cNvPr id="22646" name="Group 118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866616577"/>
              </p:ext>
            </p:extLst>
          </p:nvPr>
        </p:nvGraphicFramePr>
        <p:xfrm>
          <a:off x="250825" y="1052513"/>
          <a:ext cx="3313113" cy="5592382"/>
        </p:xfrm>
        <a:graphic>
          <a:graphicData uri="http://schemas.openxmlformats.org/drawingml/2006/table">
            <a:tbl>
              <a:tblPr/>
              <a:tblGrid>
                <a:gridCol w="1609725"/>
                <a:gridCol w="425450"/>
                <a:gridCol w="425450"/>
                <a:gridCol w="427038"/>
                <a:gridCol w="425450"/>
              </a:tblGrid>
              <a:tr h="439738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Найменування сировини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Витрати сировини на 1 порцію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Витрати сировини на 10 порці</a:t>
                      </a: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й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брутто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нетто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брутто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нетто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Куряче філе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94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940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Борошно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Яйця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1/5 шт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 шт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Сіль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Перець чорний мелений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0,05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Маса напівфабрикату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114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1140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Масло вершкове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Маса смаженого філе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Помідори свіжі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52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510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Сир твердий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Соус «Майонез»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Маса відбивної з наповнювачем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230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2300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Складний гарнір:                  картопля фрі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огірки свіжі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510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помідори свіжі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510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Вихід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380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3800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0779" marR="3077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644" name="Текст 3"/>
          <p:cNvSpPr>
            <a:spLocks noGrp="1"/>
          </p:cNvSpPr>
          <p:nvPr>
            <p:ph type="body" sz="half" idx="2"/>
          </p:nvPr>
        </p:nvSpPr>
        <p:spPr>
          <a:xfrm>
            <a:off x="3657600" y="837455"/>
            <a:ext cx="5307013" cy="5903913"/>
          </a:xfrm>
        </p:spPr>
        <p:txBody>
          <a:bodyPr/>
          <a:lstStyle/>
          <a:p>
            <a:pPr algn="ctr"/>
            <a:r>
              <a:rPr lang="uk-UA" altLang="ru-RU" sz="1200" b="1" i="1" dirty="0" smtClean="0">
                <a:solidFill>
                  <a:srgbClr val="002060"/>
                </a:solidFill>
              </a:rPr>
              <a:t>Технологія приготування</a:t>
            </a:r>
            <a:endParaRPr lang="ru-RU" altLang="ru-RU" sz="1200" dirty="0" smtClean="0">
              <a:solidFill>
                <a:srgbClr val="002060"/>
              </a:solidFill>
            </a:endParaRPr>
          </a:p>
          <a:p>
            <a:r>
              <a:rPr lang="uk-UA" altLang="ru-RU" sz="1200" dirty="0" smtClean="0"/>
              <a:t>З великого філе зрізують кісточку-вилку</a:t>
            </a:r>
            <a:r>
              <a:rPr lang="uk-UA" altLang="ru-RU" sz="1200" dirty="0"/>
              <a:t> </a:t>
            </a:r>
            <a:r>
              <a:rPr lang="uk-UA" altLang="ru-RU" sz="1200" dirty="0" smtClean="0"/>
              <a:t>та сухожилки. Філе змочують у холодній воді та кладуть на </a:t>
            </a:r>
            <a:r>
              <a:rPr lang="uk-UA" altLang="ru-RU" sz="1200" dirty="0" err="1" smtClean="0"/>
              <a:t>розробну</a:t>
            </a:r>
            <a:r>
              <a:rPr lang="uk-UA" altLang="ru-RU" sz="1200" dirty="0" smtClean="0"/>
              <a:t> дошку внутрішнім боком догори, тонким гострим </a:t>
            </a:r>
            <a:r>
              <a:rPr lang="uk-UA" altLang="ru-RU" sz="1200" dirty="0" err="1" smtClean="0"/>
              <a:t>ножем</a:t>
            </a:r>
            <a:r>
              <a:rPr lang="uk-UA" altLang="ru-RU" sz="1200" dirty="0" smtClean="0"/>
              <a:t> зрізують зовнішню плівку. З обох боків потовщеної частини роблять повздовжні надрізи і розкривають філе.</a:t>
            </a:r>
            <a:endParaRPr lang="ru-RU" altLang="ru-RU" sz="1200" dirty="0" smtClean="0"/>
          </a:p>
          <a:p>
            <a:r>
              <a:rPr lang="uk-UA" altLang="ru-RU" sz="1200" dirty="0" smtClean="0"/>
              <a:t>Розкрите філе загортають у харчову плівку або змочують водою та відбивають.</a:t>
            </a:r>
            <a:endParaRPr lang="ru-RU" altLang="ru-RU" sz="1200" dirty="0" smtClean="0"/>
          </a:p>
          <a:p>
            <a:r>
              <a:rPr lang="uk-UA" altLang="ru-RU" sz="1200" dirty="0" smtClean="0"/>
              <a:t>Підготовлене філе натирають сіллю та чорним меленим перцем.</a:t>
            </a:r>
            <a:endParaRPr lang="ru-RU" altLang="ru-RU" sz="1200" dirty="0" smtClean="0"/>
          </a:p>
          <a:p>
            <a:r>
              <a:rPr lang="uk-UA" altLang="ru-RU" sz="1200" dirty="0" smtClean="0"/>
              <a:t>Яйця звільняють від шкаралупи та ледь збивають. </a:t>
            </a:r>
            <a:endParaRPr lang="ru-RU" altLang="ru-RU" sz="1200" dirty="0" smtClean="0"/>
          </a:p>
          <a:p>
            <a:r>
              <a:rPr lang="uk-UA" altLang="ru-RU" sz="1200" dirty="0" smtClean="0"/>
              <a:t>Підготовлене філе панірують у </a:t>
            </a:r>
            <a:r>
              <a:rPr lang="uk-UA" altLang="ru-RU" sz="1200" dirty="0" err="1" smtClean="0"/>
              <a:t>борошні</a:t>
            </a:r>
            <a:r>
              <a:rPr lang="uk-UA" altLang="ru-RU" sz="1200" dirty="0" smtClean="0"/>
              <a:t>, потім змочують у яйцях та знову панірують у </a:t>
            </a:r>
            <a:r>
              <a:rPr lang="uk-UA" altLang="ru-RU" sz="1200" dirty="0" err="1" smtClean="0"/>
              <a:t>борошні</a:t>
            </a:r>
            <a:r>
              <a:rPr lang="uk-UA" altLang="ru-RU" sz="1200" dirty="0" smtClean="0"/>
              <a:t>.</a:t>
            </a:r>
            <a:endParaRPr lang="ru-RU" altLang="ru-RU" sz="1200" dirty="0" smtClean="0"/>
          </a:p>
          <a:p>
            <a:r>
              <a:rPr lang="uk-UA" altLang="ru-RU" sz="1200" dirty="0" err="1" smtClean="0"/>
              <a:t>Запаніроване</a:t>
            </a:r>
            <a:r>
              <a:rPr lang="uk-UA" altLang="ru-RU" sz="1200" dirty="0" smtClean="0"/>
              <a:t> куряче філе смажать основним способом на вершковому маслі при температурі 150°С впродовж 7-10 хвилин.</a:t>
            </a:r>
            <a:endParaRPr lang="ru-RU" altLang="ru-RU" sz="1200" dirty="0" smtClean="0"/>
          </a:p>
          <a:p>
            <a:r>
              <a:rPr lang="uk-UA" altLang="ru-RU" sz="1200" dirty="0" smtClean="0"/>
              <a:t>Помідори миють, очищують, нарізують півкільцями.</a:t>
            </a:r>
            <a:endParaRPr lang="ru-RU" altLang="ru-RU" sz="1200" dirty="0" smtClean="0"/>
          </a:p>
          <a:p>
            <a:r>
              <a:rPr lang="uk-UA" altLang="ru-RU" sz="1200" dirty="0" smtClean="0"/>
              <a:t>Безпосередньо перед подачею помідори викладають на смажену відбивну, зверху поливають майонезом та посипають тертим сиром. Підготовлену відбивну з помідорами запікають у жаровій шафі при температурі 190 °С  протягом 1-2 хвилин.</a:t>
            </a:r>
            <a:endParaRPr lang="ru-RU" altLang="ru-RU" sz="1200" dirty="0" smtClean="0"/>
          </a:p>
          <a:p>
            <a:r>
              <a:rPr lang="uk-UA" altLang="ru-RU" sz="1200" dirty="0" smtClean="0"/>
              <a:t>Перед подаванням на блюдо або мілку столову тарілку кладуть гарнір, поряд з гарніром кладуть відбивну, поливають вершковим маслом та прикрашають зеленню. Складний гарнір можна подавати в кошиках.</a:t>
            </a:r>
            <a:endParaRPr lang="ru-RU" altLang="ru-RU" sz="1200" dirty="0" smtClean="0"/>
          </a:p>
          <a:p>
            <a:pPr algn="ctr"/>
            <a:r>
              <a:rPr lang="uk-UA" altLang="ru-RU" sz="1200" b="1" i="1" dirty="0" smtClean="0">
                <a:solidFill>
                  <a:srgbClr val="002060"/>
                </a:solidFill>
              </a:rPr>
              <a:t>Вимоги до якості страви та оформлення</a:t>
            </a:r>
            <a:endParaRPr lang="ru-RU" altLang="ru-RU" sz="1200" dirty="0" smtClean="0">
              <a:solidFill>
                <a:srgbClr val="002060"/>
              </a:solidFill>
            </a:endParaRPr>
          </a:p>
          <a:p>
            <a:r>
              <a:rPr lang="uk-UA" altLang="ru-RU" sz="1200" i="1" dirty="0" smtClean="0"/>
              <a:t>Зовнішній вигляд</a:t>
            </a:r>
            <a:r>
              <a:rPr lang="uk-UA" altLang="ru-RU" sz="1200" dirty="0" smtClean="0"/>
              <a:t> – на металеве блюдо або мілку столову тарілку викладена смажена відбивна, яка полита вершковим маслом та поруч складний гарнір: картопля </a:t>
            </a:r>
            <a:r>
              <a:rPr lang="uk-UA" altLang="ru-RU" sz="1200" dirty="0" err="1" smtClean="0"/>
              <a:t>фрі</a:t>
            </a:r>
            <a:r>
              <a:rPr lang="uk-UA" altLang="ru-RU" sz="1200" dirty="0" smtClean="0"/>
              <a:t>, свіжі огірок та помідор. Страва оформлена зеленню</a:t>
            </a:r>
            <a:endParaRPr lang="ru-RU" altLang="ru-RU" sz="1200" dirty="0" smtClean="0"/>
          </a:p>
          <a:p>
            <a:r>
              <a:rPr lang="uk-UA" altLang="ru-RU" sz="1200" i="1" dirty="0" smtClean="0"/>
              <a:t>Смак та запах</a:t>
            </a:r>
            <a:r>
              <a:rPr lang="uk-UA" altLang="ru-RU" sz="1200" dirty="0" smtClean="0"/>
              <a:t> – смаженого м’яса курки, з ароматом вершкового масла, сиру та помідорів.</a:t>
            </a:r>
            <a:endParaRPr lang="ru-RU" altLang="ru-RU" sz="1200" dirty="0" smtClean="0"/>
          </a:p>
          <a:p>
            <a:r>
              <a:rPr lang="uk-UA" altLang="ru-RU" sz="1200" i="1" dirty="0" smtClean="0"/>
              <a:t>Колір</a:t>
            </a:r>
            <a:r>
              <a:rPr lang="uk-UA" altLang="ru-RU" sz="1200" dirty="0" smtClean="0"/>
              <a:t> – скоринка світло-коричнева, зріз – від білого до світло-сірого.</a:t>
            </a:r>
            <a:endParaRPr lang="ru-RU" altLang="ru-RU" sz="1200" dirty="0" smtClean="0"/>
          </a:p>
          <a:p>
            <a:r>
              <a:rPr lang="uk-UA" altLang="ru-RU" sz="1200" i="1" dirty="0" smtClean="0"/>
              <a:t>Консистенція </a:t>
            </a:r>
            <a:r>
              <a:rPr lang="uk-UA" altLang="ru-RU" sz="1200" dirty="0" smtClean="0"/>
              <a:t> м’яса:  соковите, м’яке, ніжне.</a:t>
            </a:r>
            <a:endParaRPr lang="ru-RU" altLang="ru-RU" sz="1200" dirty="0" smtClean="0"/>
          </a:p>
          <a:p>
            <a:endParaRPr lang="ru-RU" altLang="ru-RU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8713787" cy="566737"/>
          </a:xfrm>
        </p:spPr>
        <p:txBody>
          <a:bodyPr/>
          <a:lstStyle/>
          <a:p>
            <a:pPr algn="ctr"/>
            <a:r>
              <a:rPr lang="uk-UA" altLang="ru-RU" dirty="0" smtClean="0">
                <a:solidFill>
                  <a:srgbClr val="002060"/>
                </a:solidFill>
              </a:rPr>
              <a:t>КАРТА КОНТРОЛЮ ЯКОСТІ СТРАВИ</a:t>
            </a:r>
            <a:r>
              <a:rPr lang="ru-RU" altLang="ru-RU" dirty="0" smtClean="0">
                <a:solidFill>
                  <a:srgbClr val="002060"/>
                </a:solidFill>
              </a:rPr>
              <a:t/>
            </a:r>
            <a:br>
              <a:rPr lang="ru-RU" altLang="ru-RU" dirty="0" smtClean="0">
                <a:solidFill>
                  <a:srgbClr val="002060"/>
                </a:solidFill>
              </a:rPr>
            </a:br>
            <a:r>
              <a:rPr lang="uk-UA" altLang="ru-RU" dirty="0" smtClean="0">
                <a:solidFill>
                  <a:srgbClr val="002060"/>
                </a:solidFill>
              </a:rPr>
              <a:t>«ВІДБИВНА КУРЯЧА З ПОМІДОРАМИ ТА СИРОМ»</a:t>
            </a:r>
            <a:endParaRPr lang="ru-RU" altLang="ru-RU" dirty="0" smtClean="0">
              <a:solidFill>
                <a:srgbClr val="002060"/>
              </a:solidFill>
            </a:endParaRPr>
          </a:p>
        </p:txBody>
      </p:sp>
      <p:graphicFrame>
        <p:nvGraphicFramePr>
          <p:cNvPr id="23581" name="Group 29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3327861538"/>
              </p:ext>
            </p:extLst>
          </p:nvPr>
        </p:nvGraphicFramePr>
        <p:xfrm>
          <a:off x="611188" y="765175"/>
          <a:ext cx="7921625" cy="2662239"/>
        </p:xfrm>
        <a:graphic>
          <a:graphicData uri="http://schemas.openxmlformats.org/drawingml/2006/table">
            <a:tbl>
              <a:tblPr/>
              <a:tblGrid>
                <a:gridCol w="2640012"/>
                <a:gridCol w="5281613"/>
              </a:tblGrid>
              <a:tr h="3032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Найменування показника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304" marR="383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Характеристика готової страви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304" marR="383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Смак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304" marR="383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смаженого м’яса курки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304" marR="383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Запах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304" marR="383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вершкового масла, сиру та помідорів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304" marR="383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Колір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304" marR="383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скоринка світло-коричнева, зріз – від білого до світло-сірого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304" marR="383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Консистенція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304" marR="383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м’яса - соковите, м’яке, ніжне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304" marR="383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Зовнішній вигляд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304" marR="383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 металеве блюдо або мілку столову тарілку викладена смажена відбивна, яка полита вершковим маслом та поруч складний гарнір: картопля </a:t>
                      </a:r>
                      <a:r>
                        <a:rPr kumimoji="0" lang="uk-UA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фрі</a:t>
                      </a: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, свіжі огірок та помідор. Страва оформлена зеленню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304" marR="383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3578" name="Рисунок 5" descr="C:\Users\Олечка\Pictures\отбивные\01fa7145ea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500438"/>
            <a:ext cx="3884613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9" name="Picture 1" descr="C:\Users\Олечка\Pictures\отбивные\otbivnaya-kurinaya-s-pomidoram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500438"/>
            <a:ext cx="3952875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250825" y="0"/>
            <a:ext cx="8642350" cy="566738"/>
          </a:xfrm>
        </p:spPr>
        <p:txBody>
          <a:bodyPr/>
          <a:lstStyle/>
          <a:p>
            <a:r>
              <a:rPr lang="uk-UA" alt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Технологічна карта на страву “Куряча відбивна з грушами та сиром”</a:t>
            </a:r>
            <a:endParaRPr lang="ru-RU" altLang="ru-RU" dirty="0" smtClean="0"/>
          </a:p>
        </p:txBody>
      </p:sp>
      <p:graphicFrame>
        <p:nvGraphicFramePr>
          <p:cNvPr id="24695" name="Group 119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1693532403"/>
              </p:ext>
            </p:extLst>
          </p:nvPr>
        </p:nvGraphicFramePr>
        <p:xfrm>
          <a:off x="179388" y="765175"/>
          <a:ext cx="3384550" cy="6041270"/>
        </p:xfrm>
        <a:graphic>
          <a:graphicData uri="http://schemas.openxmlformats.org/drawingml/2006/table">
            <a:tbl>
              <a:tblPr/>
              <a:tblGrid>
                <a:gridCol w="1656308"/>
                <a:gridCol w="423317"/>
                <a:gridCol w="434975"/>
                <a:gridCol w="434975"/>
                <a:gridCol w="434975"/>
              </a:tblGrid>
              <a:tr h="598488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Найменування сировини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Витрати сировини на 1 порцію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Витрати сировини на 10 порці</a:t>
                      </a: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й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00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брутто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нетто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брутто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нетто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Куряче філе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94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940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Борошно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Яйця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1/5 шт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 шт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Сіль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Перець чорний мелений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0,05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Маса напівфабрикату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114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1140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Масло вершкове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Маса смаженого філе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Груші свіжі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56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560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Сир твердий 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Соус «Майонез» 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Маса відбивної з наповнювачем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230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2300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Складний гарнір:            картопля фрі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огірки свіжі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51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помідори свіжі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51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Вихід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380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3800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7095" marR="370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92" name="Текст 3"/>
          <p:cNvSpPr>
            <a:spLocks noGrp="1"/>
          </p:cNvSpPr>
          <p:nvPr>
            <p:ph type="body" sz="half" idx="2"/>
          </p:nvPr>
        </p:nvSpPr>
        <p:spPr>
          <a:xfrm>
            <a:off x="3635375" y="692150"/>
            <a:ext cx="5343525" cy="5761038"/>
          </a:xfrm>
        </p:spPr>
        <p:txBody>
          <a:bodyPr/>
          <a:lstStyle/>
          <a:p>
            <a:pPr algn="ctr"/>
            <a:r>
              <a:rPr lang="uk-UA" altLang="ru-RU" sz="1200" b="1" i="1" dirty="0" smtClean="0">
                <a:solidFill>
                  <a:srgbClr val="002060"/>
                </a:solidFill>
              </a:rPr>
              <a:t>Технологія приготування</a:t>
            </a:r>
            <a:endParaRPr lang="ru-RU" altLang="ru-RU" sz="1200" dirty="0" smtClean="0">
              <a:solidFill>
                <a:srgbClr val="002060"/>
              </a:solidFill>
            </a:endParaRPr>
          </a:p>
          <a:p>
            <a:r>
              <a:rPr lang="uk-UA" altLang="ru-RU" sz="1200" dirty="0" smtClean="0"/>
              <a:t>З великого філе зрізують кісточку-вилку, зрізують з нього сухожилки. Філе змочують у холодній воді та кладуть на </a:t>
            </a:r>
            <a:r>
              <a:rPr lang="uk-UA" altLang="ru-RU" sz="1200" dirty="0" err="1" smtClean="0"/>
              <a:t>розробну</a:t>
            </a:r>
            <a:r>
              <a:rPr lang="uk-UA" altLang="ru-RU" sz="1200" dirty="0" smtClean="0"/>
              <a:t> дошку внутрішнім боком догори, тонким гострим </a:t>
            </a:r>
            <a:r>
              <a:rPr lang="uk-UA" altLang="ru-RU" sz="1200" dirty="0" err="1" smtClean="0"/>
              <a:t>ножем</a:t>
            </a:r>
            <a:r>
              <a:rPr lang="uk-UA" altLang="ru-RU" sz="1200" dirty="0" smtClean="0"/>
              <a:t> зрізують зовнішню плівку. З обох боків потовщеної частини роблять повздовжні надрізи і розкривають філе.</a:t>
            </a:r>
            <a:endParaRPr lang="ru-RU" altLang="ru-RU" sz="1200" dirty="0" smtClean="0"/>
          </a:p>
          <a:p>
            <a:r>
              <a:rPr lang="uk-UA" altLang="ru-RU" sz="1200" dirty="0" smtClean="0"/>
              <a:t>Розкрите філе загортають у харчову плівку або змочують водою та відбивають.</a:t>
            </a:r>
            <a:endParaRPr lang="ru-RU" altLang="ru-RU" sz="1200" dirty="0" smtClean="0"/>
          </a:p>
          <a:p>
            <a:r>
              <a:rPr lang="uk-UA" altLang="ru-RU" sz="1200" dirty="0" smtClean="0"/>
              <a:t>Підготовлене філе натирають сіллю </a:t>
            </a:r>
            <a:r>
              <a:rPr lang="uk-UA" altLang="ru-RU" sz="1200" dirty="0" smtClean="0"/>
              <a:t>та чорним меленим перцем.</a:t>
            </a:r>
            <a:endParaRPr lang="ru-RU" altLang="ru-RU" sz="1200" dirty="0" smtClean="0"/>
          </a:p>
          <a:p>
            <a:r>
              <a:rPr lang="uk-UA" altLang="ru-RU" sz="1200" dirty="0" smtClean="0"/>
              <a:t>Яйця звільняють від шкаралупи та ледь збивають. </a:t>
            </a:r>
            <a:endParaRPr lang="ru-RU" altLang="ru-RU" sz="1200" dirty="0" smtClean="0"/>
          </a:p>
          <a:p>
            <a:r>
              <a:rPr lang="uk-UA" altLang="ru-RU" sz="1200" dirty="0" smtClean="0"/>
              <a:t>Підготовлене філе </a:t>
            </a:r>
            <a:r>
              <a:rPr lang="uk-UA" altLang="ru-RU" sz="1200" dirty="0" smtClean="0"/>
              <a:t>панірують </a:t>
            </a:r>
            <a:r>
              <a:rPr lang="uk-UA" altLang="ru-RU" sz="1200" dirty="0" smtClean="0"/>
              <a:t>у </a:t>
            </a:r>
            <a:r>
              <a:rPr lang="uk-UA" altLang="ru-RU" sz="1200" dirty="0" err="1" smtClean="0"/>
              <a:t>борошні</a:t>
            </a:r>
            <a:r>
              <a:rPr lang="uk-UA" altLang="ru-RU" sz="1200" dirty="0" smtClean="0"/>
              <a:t>, потім змочують у яйцях та знову панірують у </a:t>
            </a:r>
            <a:r>
              <a:rPr lang="uk-UA" altLang="ru-RU" sz="1200" dirty="0" err="1" smtClean="0"/>
              <a:t>борошні</a:t>
            </a:r>
            <a:r>
              <a:rPr lang="uk-UA" altLang="ru-RU" sz="1200" dirty="0" smtClean="0"/>
              <a:t>.</a:t>
            </a:r>
            <a:endParaRPr lang="ru-RU" altLang="ru-RU" sz="1200" dirty="0" smtClean="0"/>
          </a:p>
          <a:p>
            <a:r>
              <a:rPr lang="uk-UA" altLang="ru-RU" sz="1200" dirty="0" err="1" smtClean="0"/>
              <a:t>Запаніроване</a:t>
            </a:r>
            <a:r>
              <a:rPr lang="uk-UA" altLang="ru-RU" sz="1200" dirty="0" smtClean="0"/>
              <a:t> куряче філе смажать основним способом на вершковому маслі при температурі 150°С впродовж </a:t>
            </a:r>
            <a:r>
              <a:rPr lang="uk-UA" altLang="ru-RU" sz="1200" dirty="0" smtClean="0"/>
              <a:t>7-10 </a:t>
            </a:r>
            <a:r>
              <a:rPr lang="uk-UA" altLang="ru-RU" sz="1200" dirty="0" smtClean="0"/>
              <a:t>хвилин.</a:t>
            </a:r>
            <a:endParaRPr lang="ru-RU" altLang="ru-RU" sz="1200" dirty="0" smtClean="0"/>
          </a:p>
          <a:p>
            <a:r>
              <a:rPr lang="uk-UA" altLang="ru-RU" sz="1200" dirty="0" smtClean="0"/>
              <a:t>Груші миють видаляють насіннєве гніздо, нарізують скибочками.</a:t>
            </a:r>
            <a:endParaRPr lang="ru-RU" altLang="ru-RU" sz="1200" dirty="0" smtClean="0"/>
          </a:p>
          <a:p>
            <a:r>
              <a:rPr lang="uk-UA" altLang="ru-RU" sz="1200" dirty="0" smtClean="0"/>
              <a:t>Безпосередньо перед подачею груші викладають на смажену відбивну, зверху поливають майонезом та посипають тертим сиром. Підготовлену відбивну з грушами запікають у жаровій шафі при температурі 190 °С на </a:t>
            </a:r>
            <a:r>
              <a:rPr lang="uk-UA" altLang="ru-RU" sz="1200" dirty="0" smtClean="0"/>
              <a:t>протягом 1-2 </a:t>
            </a:r>
            <a:r>
              <a:rPr lang="uk-UA" altLang="ru-RU" sz="1200" dirty="0" smtClean="0"/>
              <a:t>хвилин.</a:t>
            </a:r>
            <a:endParaRPr lang="ru-RU" altLang="ru-RU" sz="1200" dirty="0" smtClean="0"/>
          </a:p>
          <a:p>
            <a:r>
              <a:rPr lang="uk-UA" altLang="ru-RU" sz="1200" dirty="0" smtClean="0"/>
              <a:t>Перед подаванням на блюдо або мілку столову тарілку кладуть гарнір, поряд з </a:t>
            </a:r>
            <a:r>
              <a:rPr lang="uk-UA" altLang="ru-RU" sz="1200" dirty="0" smtClean="0"/>
              <a:t>гарніром- відбивну</a:t>
            </a:r>
            <a:r>
              <a:rPr lang="uk-UA" altLang="ru-RU" sz="1200" dirty="0" smtClean="0"/>
              <a:t>, поливають вершковим маслом та прикрашають зеленню. Складний гарнір можна подавати в кошиках.</a:t>
            </a:r>
            <a:endParaRPr lang="ru-RU" altLang="ru-RU" sz="1200" dirty="0" smtClean="0"/>
          </a:p>
          <a:p>
            <a:pPr algn="ctr"/>
            <a:r>
              <a:rPr lang="uk-UA" altLang="ru-RU" sz="1200" b="1" i="1" dirty="0" smtClean="0">
                <a:solidFill>
                  <a:srgbClr val="002060"/>
                </a:solidFill>
              </a:rPr>
              <a:t>Вимоги до якості страви та оформлення</a:t>
            </a:r>
            <a:endParaRPr lang="ru-RU" altLang="ru-RU" sz="1200" dirty="0" smtClean="0">
              <a:solidFill>
                <a:srgbClr val="002060"/>
              </a:solidFill>
            </a:endParaRPr>
          </a:p>
          <a:p>
            <a:r>
              <a:rPr lang="uk-UA" altLang="ru-RU" sz="1200" i="1" dirty="0" smtClean="0"/>
              <a:t>Зовнішній вигляд</a:t>
            </a:r>
            <a:r>
              <a:rPr lang="uk-UA" altLang="ru-RU" sz="1200" dirty="0" smtClean="0"/>
              <a:t> – на металеве </a:t>
            </a:r>
            <a:r>
              <a:rPr lang="uk-UA" altLang="ru-RU" sz="1200" dirty="0" smtClean="0"/>
              <a:t>блюдо </a:t>
            </a:r>
            <a:r>
              <a:rPr lang="uk-UA" altLang="ru-RU" sz="1200" dirty="0" smtClean="0"/>
              <a:t>або мілку столову тарілку викладена смажена відбивна, яка полита вершковим маслом та поруч складний гарнір: картопля </a:t>
            </a:r>
            <a:r>
              <a:rPr lang="uk-UA" altLang="ru-RU" sz="1200" dirty="0" err="1" smtClean="0"/>
              <a:t>фрі</a:t>
            </a:r>
            <a:r>
              <a:rPr lang="uk-UA" altLang="ru-RU" sz="1200" dirty="0" smtClean="0"/>
              <a:t>, свіжі огірок та помідор. Страва оформлена зеленню</a:t>
            </a:r>
            <a:endParaRPr lang="ru-RU" altLang="ru-RU" sz="1200" dirty="0" smtClean="0"/>
          </a:p>
          <a:p>
            <a:r>
              <a:rPr lang="uk-UA" altLang="ru-RU" sz="1200" i="1" dirty="0" smtClean="0"/>
              <a:t>Смак та запах</a:t>
            </a:r>
            <a:r>
              <a:rPr lang="uk-UA" altLang="ru-RU" sz="1200" dirty="0" smtClean="0"/>
              <a:t> – смаженого м’яса </a:t>
            </a:r>
            <a:r>
              <a:rPr lang="uk-UA" altLang="ru-RU" sz="1200" dirty="0" smtClean="0"/>
              <a:t>курки, </a:t>
            </a:r>
            <a:r>
              <a:rPr lang="uk-UA" altLang="ru-RU" sz="1200" dirty="0" smtClean="0"/>
              <a:t>з ароматом вершкового масла, груш та сиру.</a:t>
            </a:r>
            <a:endParaRPr lang="ru-RU" altLang="ru-RU" sz="1200" dirty="0" smtClean="0"/>
          </a:p>
          <a:p>
            <a:r>
              <a:rPr lang="uk-UA" altLang="ru-RU" sz="1200" i="1" dirty="0" smtClean="0"/>
              <a:t>Колір</a:t>
            </a:r>
            <a:r>
              <a:rPr lang="uk-UA" altLang="ru-RU" sz="1200" dirty="0" smtClean="0"/>
              <a:t> – скоринка світло-коричнева, зріз – від білого до світло-сірого.</a:t>
            </a:r>
            <a:endParaRPr lang="ru-RU" altLang="ru-RU" sz="1200" dirty="0" smtClean="0"/>
          </a:p>
          <a:p>
            <a:r>
              <a:rPr lang="uk-UA" altLang="ru-RU" sz="1200" i="1" dirty="0" smtClean="0"/>
              <a:t>Консистенція </a:t>
            </a:r>
            <a:r>
              <a:rPr lang="uk-UA" altLang="ru-RU" sz="1200" dirty="0" smtClean="0"/>
              <a:t>м’яса - соковите, м’яке, ніжне; груш – соковиті, м’які.</a:t>
            </a:r>
            <a:endParaRPr lang="ru-RU" altLang="ru-RU" sz="1200" dirty="0" smtClean="0"/>
          </a:p>
          <a:p>
            <a:r>
              <a:rPr lang="uk-UA" altLang="ru-RU" dirty="0" smtClean="0"/>
              <a:t> </a:t>
            </a:r>
            <a:endParaRPr lang="ru-RU" altLang="ru-RU" dirty="0" smtClean="0"/>
          </a:p>
          <a:p>
            <a:endParaRPr lang="ru-RU" altLang="ru-RU" dirty="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250825" y="0"/>
            <a:ext cx="8642350" cy="827088"/>
          </a:xfrm>
        </p:spPr>
        <p:txBody>
          <a:bodyPr/>
          <a:lstStyle/>
          <a:p>
            <a:pPr algn="ctr"/>
            <a:r>
              <a:rPr lang="uk-UA" altLang="ru-RU" dirty="0" smtClean="0">
                <a:solidFill>
                  <a:srgbClr val="002060"/>
                </a:solidFill>
              </a:rPr>
              <a:t>КАРТА КОНТРОЛЮ ЯКОСТІ СТРАВИ </a:t>
            </a:r>
            <a:r>
              <a:rPr lang="ru-RU" altLang="ru-RU" dirty="0" smtClean="0">
                <a:solidFill>
                  <a:srgbClr val="002060"/>
                </a:solidFill>
              </a:rPr>
              <a:t/>
            </a:r>
            <a:br>
              <a:rPr lang="ru-RU" altLang="ru-RU" dirty="0" smtClean="0">
                <a:solidFill>
                  <a:srgbClr val="002060"/>
                </a:solidFill>
              </a:rPr>
            </a:br>
            <a:r>
              <a:rPr lang="uk-UA" altLang="ru-RU" dirty="0" smtClean="0">
                <a:solidFill>
                  <a:srgbClr val="002060"/>
                </a:solidFill>
              </a:rPr>
              <a:t>«ВІДБИВНА КУРЯЧА З ГРУШЕЮ ТА СИРОМ»</a:t>
            </a:r>
            <a:endParaRPr lang="ru-RU" altLang="ru-RU" dirty="0" smtClean="0">
              <a:solidFill>
                <a:srgbClr val="002060"/>
              </a:solidFill>
            </a:endParaRPr>
          </a:p>
        </p:txBody>
      </p:sp>
      <p:graphicFrame>
        <p:nvGraphicFramePr>
          <p:cNvPr id="25628" name="Group 28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1339421789"/>
              </p:ext>
            </p:extLst>
          </p:nvPr>
        </p:nvGraphicFramePr>
        <p:xfrm>
          <a:off x="179388" y="958850"/>
          <a:ext cx="8713787" cy="2533144"/>
        </p:xfrm>
        <a:graphic>
          <a:graphicData uri="http://schemas.openxmlformats.org/drawingml/2006/table">
            <a:tbl>
              <a:tblPr/>
              <a:tblGrid>
                <a:gridCol w="2903537"/>
                <a:gridCol w="5810250"/>
              </a:tblGrid>
              <a:tr h="2857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Найменування показника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985" marR="52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Характеристика готової страви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985" marR="52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5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Смак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985" marR="52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смаженого м’яса курки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985" marR="52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Запах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985" marR="52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вершкового масла, груш та сиру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985" marR="52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5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Колір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985" marR="52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скоринка світло-коричнева, зріз – від білого до світло-сірого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985" marR="52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Консистенція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985" marR="52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м’яса - соковите, м’яке, ніжне; груш – соковиті, м’які.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985" marR="52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8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Зовнішній вигляд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985" marR="52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 металеве блюдо або мілку столову тарілку викладена смажена відбивна, яка полита вершковим маслом, поруч - складний гарнір: картопля </a:t>
                      </a:r>
                      <a:r>
                        <a:rPr kumimoji="0" lang="uk-UA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фрі</a:t>
                      </a: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, свіжі огірок та помідор. Страва оформлена зеленню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985" marR="52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5626" name="Рисунок 5" descr="C:\Users\Олечка\Pictures\отбивные\38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573463"/>
            <a:ext cx="6553200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250825" y="0"/>
            <a:ext cx="8642350" cy="566738"/>
          </a:xfrm>
        </p:spPr>
        <p:txBody>
          <a:bodyPr/>
          <a:lstStyle/>
          <a:p>
            <a:r>
              <a:rPr lang="uk-UA" alt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Технологічна картка на страву “Куряча відбивна з бананами та сиром”</a:t>
            </a:r>
            <a:endParaRPr lang="ru-RU" altLang="ru-RU" smtClean="0"/>
          </a:p>
        </p:txBody>
      </p:sp>
      <p:graphicFrame>
        <p:nvGraphicFramePr>
          <p:cNvPr id="26742" name="Group 118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1518708161"/>
              </p:ext>
            </p:extLst>
          </p:nvPr>
        </p:nvGraphicFramePr>
        <p:xfrm>
          <a:off x="179388" y="692150"/>
          <a:ext cx="3024187" cy="5937504"/>
        </p:xfrm>
        <a:graphic>
          <a:graphicData uri="http://schemas.openxmlformats.org/drawingml/2006/table">
            <a:tbl>
              <a:tblPr/>
              <a:tblGrid>
                <a:gridCol w="1470025"/>
                <a:gridCol w="387350"/>
                <a:gridCol w="388937"/>
                <a:gridCol w="388938"/>
                <a:gridCol w="388937"/>
              </a:tblGrid>
              <a:tr h="709613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Найменування сировини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Витрати сировини на 1 порцію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Витрати сировини на </a:t>
                      </a: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uk-UA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порці</a:t>
                      </a: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й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9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брутто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нетто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брутто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нетто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Куряче філе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94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940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Борошно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Яйця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1/5 шт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 шт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Сіль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Перець чорний мелений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0,05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Маса напівфабрикату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114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1140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Масло вершкове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Маса смаженого філе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Банан свіжий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83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830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Сир твердий 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Соус «Майонез» 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Маса відбивної з наповнювачем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230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2300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Складний гарнір:            картопля фрі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огірки свіжі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51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510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помідори свіжі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51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510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Вихід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380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3800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145" marR="331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740" name="Текст 3"/>
          <p:cNvSpPr>
            <a:spLocks noGrp="1"/>
          </p:cNvSpPr>
          <p:nvPr>
            <p:ph type="body" sz="half" idx="2"/>
          </p:nvPr>
        </p:nvSpPr>
        <p:spPr>
          <a:xfrm>
            <a:off x="3348038" y="692150"/>
            <a:ext cx="5795962" cy="5905500"/>
          </a:xfrm>
        </p:spPr>
        <p:txBody>
          <a:bodyPr/>
          <a:lstStyle/>
          <a:p>
            <a:pPr algn="ctr"/>
            <a:r>
              <a:rPr lang="uk-UA" altLang="ru-RU" sz="1200" b="1" i="1" dirty="0" smtClean="0">
                <a:solidFill>
                  <a:srgbClr val="002060"/>
                </a:solidFill>
              </a:rPr>
              <a:t>Технологія приготування</a:t>
            </a:r>
            <a:endParaRPr lang="ru-RU" altLang="ru-RU" sz="1200" dirty="0" smtClean="0">
              <a:solidFill>
                <a:srgbClr val="002060"/>
              </a:solidFill>
            </a:endParaRPr>
          </a:p>
          <a:p>
            <a:r>
              <a:rPr lang="uk-UA" altLang="ru-RU" sz="1200" dirty="0" smtClean="0"/>
              <a:t>З великого філе зрізують кісточку-вилку </a:t>
            </a:r>
            <a:r>
              <a:rPr lang="uk-UA" altLang="ru-RU" sz="1200" dirty="0" err="1" smtClean="0"/>
              <a:t>тасухожилки</a:t>
            </a:r>
            <a:r>
              <a:rPr lang="uk-UA" altLang="ru-RU" sz="1200" dirty="0" smtClean="0"/>
              <a:t>. Філе змочують у холодній воді та кладуть на </a:t>
            </a:r>
            <a:r>
              <a:rPr lang="uk-UA" altLang="ru-RU" sz="1200" dirty="0" err="1" smtClean="0"/>
              <a:t>розробну</a:t>
            </a:r>
            <a:r>
              <a:rPr lang="uk-UA" altLang="ru-RU" sz="1200" dirty="0" smtClean="0"/>
              <a:t> дошку внутрішнім боком догори, тонким гострим </a:t>
            </a:r>
            <a:r>
              <a:rPr lang="uk-UA" altLang="ru-RU" sz="1200" dirty="0" err="1" smtClean="0"/>
              <a:t>ножем</a:t>
            </a:r>
            <a:r>
              <a:rPr lang="uk-UA" altLang="ru-RU" sz="1200" dirty="0" smtClean="0"/>
              <a:t> зрізують зовнішню плівку. З обох боків потовщеної частини роблять повздовжні надрізи і розкривають філе.</a:t>
            </a:r>
            <a:endParaRPr lang="ru-RU" altLang="ru-RU" sz="1200" dirty="0" smtClean="0"/>
          </a:p>
          <a:p>
            <a:r>
              <a:rPr lang="uk-UA" altLang="ru-RU" sz="1200" dirty="0" smtClean="0"/>
              <a:t>Розкрите філе загортають у харчову плівку або змочують водою та відбивають.</a:t>
            </a:r>
            <a:endParaRPr lang="ru-RU" altLang="ru-RU" sz="1200" dirty="0" smtClean="0"/>
          </a:p>
          <a:p>
            <a:r>
              <a:rPr lang="uk-UA" altLang="ru-RU" sz="1200" dirty="0" smtClean="0"/>
              <a:t>Підготовлене філе натирають сіллю та чорним меленим перцем.</a:t>
            </a:r>
            <a:endParaRPr lang="ru-RU" altLang="ru-RU" sz="1200" dirty="0" smtClean="0"/>
          </a:p>
          <a:p>
            <a:r>
              <a:rPr lang="uk-UA" altLang="ru-RU" sz="1200" dirty="0" smtClean="0"/>
              <a:t>Яйця звільняють від шкаралупи та ледь збивають. </a:t>
            </a:r>
            <a:endParaRPr lang="ru-RU" altLang="ru-RU" sz="1200" dirty="0" smtClean="0"/>
          </a:p>
          <a:p>
            <a:r>
              <a:rPr lang="uk-UA" altLang="ru-RU" sz="1200" dirty="0" smtClean="0"/>
              <a:t>Підготовлене філе панірують у </a:t>
            </a:r>
            <a:r>
              <a:rPr lang="uk-UA" altLang="ru-RU" sz="1200" dirty="0" err="1" smtClean="0"/>
              <a:t>борошні</a:t>
            </a:r>
            <a:r>
              <a:rPr lang="uk-UA" altLang="ru-RU" sz="1200" dirty="0" smtClean="0"/>
              <a:t>, потім змочують у яйцях та знову панірують у </a:t>
            </a:r>
            <a:r>
              <a:rPr lang="uk-UA" altLang="ru-RU" sz="1200" dirty="0" err="1" smtClean="0"/>
              <a:t>борошні</a:t>
            </a:r>
            <a:r>
              <a:rPr lang="uk-UA" altLang="ru-RU" sz="1200" dirty="0" smtClean="0"/>
              <a:t>.</a:t>
            </a:r>
            <a:endParaRPr lang="ru-RU" altLang="ru-RU" sz="1200" dirty="0" smtClean="0"/>
          </a:p>
          <a:p>
            <a:r>
              <a:rPr lang="uk-UA" altLang="ru-RU" sz="1200" dirty="0" err="1" smtClean="0"/>
              <a:t>Запаніроване</a:t>
            </a:r>
            <a:r>
              <a:rPr lang="uk-UA" altLang="ru-RU" sz="1200" dirty="0" smtClean="0"/>
              <a:t> куряче філе смажать основним способом на вершковому маслі при температурі 150°С впродовж 7-10 хвилин.</a:t>
            </a:r>
            <a:endParaRPr lang="ru-RU" altLang="ru-RU" sz="1200" dirty="0" smtClean="0"/>
          </a:p>
          <a:p>
            <a:r>
              <a:rPr lang="uk-UA" altLang="ru-RU" sz="1200" dirty="0" smtClean="0"/>
              <a:t>Банани очищують, нарізують кільцями.</a:t>
            </a:r>
            <a:endParaRPr lang="ru-RU" altLang="ru-RU" sz="1200" dirty="0" smtClean="0"/>
          </a:p>
          <a:p>
            <a:r>
              <a:rPr lang="uk-UA" altLang="ru-RU" sz="1200" dirty="0" smtClean="0"/>
              <a:t>Безпосередньо перед подачею банани викладають на смажену відбивну, зверху поливають майонезом та посипають тертим сиром. Підготовлену відбивну з бананами запікають у жаровій шафі при температурі 190 °С протягом 1-2 хвилин.</a:t>
            </a:r>
            <a:endParaRPr lang="ru-RU" altLang="ru-RU" sz="1200" dirty="0" smtClean="0"/>
          </a:p>
          <a:p>
            <a:r>
              <a:rPr lang="uk-UA" altLang="ru-RU" sz="1200" dirty="0" smtClean="0"/>
              <a:t>Перед подаванням на блюдо або мілку столову тарілку кладуть гарнір, поряд з гарніром кладуть відбивну, поливають вершковим маслом та прикрашають зеленню. Складний гарнір можна подавати в кошиках.</a:t>
            </a:r>
            <a:endParaRPr lang="ru-RU" altLang="ru-RU" sz="1200" dirty="0" smtClean="0"/>
          </a:p>
          <a:p>
            <a:pPr algn="ctr"/>
            <a:r>
              <a:rPr lang="uk-UA" altLang="ru-RU" sz="1200" b="1" i="1" dirty="0" smtClean="0">
                <a:solidFill>
                  <a:srgbClr val="002060"/>
                </a:solidFill>
              </a:rPr>
              <a:t>Вимоги до якості страви та оформлення</a:t>
            </a:r>
            <a:endParaRPr lang="ru-RU" altLang="ru-RU" sz="1200" dirty="0" smtClean="0">
              <a:solidFill>
                <a:srgbClr val="002060"/>
              </a:solidFill>
            </a:endParaRPr>
          </a:p>
          <a:p>
            <a:r>
              <a:rPr lang="uk-UA" altLang="ru-RU" sz="1200" i="1" dirty="0" smtClean="0"/>
              <a:t>Зовнішній вигляд</a:t>
            </a:r>
            <a:r>
              <a:rPr lang="uk-UA" altLang="ru-RU" sz="1200" dirty="0" smtClean="0"/>
              <a:t> – на металеве блюдо або мілку столову тарілку викладена смажена відбивна, яка полита вершковим маслом та поруч складний гарнір: картопля </a:t>
            </a:r>
            <a:r>
              <a:rPr lang="uk-UA" altLang="ru-RU" sz="1200" dirty="0" err="1" smtClean="0"/>
              <a:t>фрі</a:t>
            </a:r>
            <a:r>
              <a:rPr lang="uk-UA" altLang="ru-RU" sz="1200" dirty="0" smtClean="0"/>
              <a:t>, свіжі огірок та помідор. Страва оформлена зеленню</a:t>
            </a:r>
            <a:endParaRPr lang="ru-RU" altLang="ru-RU" sz="1200" dirty="0" smtClean="0"/>
          </a:p>
          <a:p>
            <a:r>
              <a:rPr lang="uk-UA" altLang="ru-RU" sz="1200" i="1" dirty="0" smtClean="0"/>
              <a:t>Смак та запах</a:t>
            </a:r>
            <a:r>
              <a:rPr lang="uk-UA" altLang="ru-RU" sz="1200" dirty="0" smtClean="0"/>
              <a:t> – смаженого м’яса курки, з ароматом вершкового масла, банану та сиру.</a:t>
            </a:r>
            <a:endParaRPr lang="ru-RU" altLang="ru-RU" sz="1200" dirty="0" smtClean="0"/>
          </a:p>
          <a:p>
            <a:r>
              <a:rPr lang="uk-UA" altLang="ru-RU" sz="1200" i="1" dirty="0" smtClean="0"/>
              <a:t>Колір</a:t>
            </a:r>
            <a:r>
              <a:rPr lang="uk-UA" altLang="ru-RU" sz="1200" dirty="0" smtClean="0"/>
              <a:t> – скоринка світло-коричнева, зріз – від білого до світло-сірого.</a:t>
            </a:r>
            <a:endParaRPr lang="ru-RU" altLang="ru-RU" sz="1200" dirty="0" smtClean="0"/>
          </a:p>
          <a:p>
            <a:r>
              <a:rPr lang="uk-UA" altLang="ru-RU" sz="1200" i="1" dirty="0" smtClean="0"/>
              <a:t>Консистенція </a:t>
            </a:r>
            <a:r>
              <a:rPr lang="uk-UA" altLang="ru-RU" sz="1200" dirty="0" smtClean="0"/>
              <a:t>м’яса - соковите, м’яке, ніжне.</a:t>
            </a:r>
            <a:endParaRPr lang="ru-RU" altLang="ru-RU" sz="1200" dirty="0" smtClean="0"/>
          </a:p>
          <a:p>
            <a:r>
              <a:rPr lang="uk-UA" altLang="ru-RU" sz="1200" dirty="0" smtClean="0"/>
              <a:t> </a:t>
            </a:r>
            <a:endParaRPr lang="ru-RU" altLang="ru-RU" sz="1200" dirty="0" smtClean="0"/>
          </a:p>
          <a:p>
            <a:endParaRPr lang="ru-RU" altLang="ru-RU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497888" cy="566737"/>
          </a:xfrm>
        </p:spPr>
        <p:txBody>
          <a:bodyPr/>
          <a:lstStyle/>
          <a:p>
            <a:pPr algn="ctr"/>
            <a:r>
              <a:rPr lang="uk-UA" altLang="ru-RU" smtClean="0">
                <a:solidFill>
                  <a:srgbClr val="002060"/>
                </a:solidFill>
              </a:rPr>
              <a:t>КАРТА КОНТРОЛЯ ЯКОСТІ СТРАВИ </a:t>
            </a:r>
            <a:r>
              <a:rPr lang="ru-RU" altLang="ru-RU" smtClean="0">
                <a:solidFill>
                  <a:srgbClr val="002060"/>
                </a:solidFill>
              </a:rPr>
              <a:t/>
            </a:r>
            <a:br>
              <a:rPr lang="ru-RU" altLang="ru-RU" smtClean="0">
                <a:solidFill>
                  <a:srgbClr val="002060"/>
                </a:solidFill>
              </a:rPr>
            </a:br>
            <a:r>
              <a:rPr lang="uk-UA" altLang="ru-RU" smtClean="0">
                <a:solidFill>
                  <a:srgbClr val="002060"/>
                </a:solidFill>
              </a:rPr>
              <a:t>«ВІДБИВНА КУРЯЧА З БАНАНАМИ ТА СИРОМ»</a:t>
            </a:r>
            <a:endParaRPr lang="ru-RU" altLang="ru-RU" smtClean="0">
              <a:solidFill>
                <a:srgbClr val="002060"/>
              </a:solidFill>
            </a:endParaRPr>
          </a:p>
        </p:txBody>
      </p:sp>
      <p:graphicFrame>
        <p:nvGraphicFramePr>
          <p:cNvPr id="27677" name="Group 29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623793765"/>
              </p:ext>
            </p:extLst>
          </p:nvPr>
        </p:nvGraphicFramePr>
        <p:xfrm>
          <a:off x="250825" y="908050"/>
          <a:ext cx="8497888" cy="2547432"/>
        </p:xfrm>
        <a:graphic>
          <a:graphicData uri="http://schemas.openxmlformats.org/drawingml/2006/table">
            <a:tbl>
              <a:tblPr/>
              <a:tblGrid>
                <a:gridCol w="2832100"/>
                <a:gridCol w="5665788"/>
              </a:tblGrid>
              <a:tr h="2873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Найменування показника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404" marR="534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Характеристика готової страви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404" marR="534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Смак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404" marR="534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смаженого м’яса курки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404" marR="534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Запах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404" marR="534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вершкового масла, банану та сиру.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404" marR="534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Колір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404" marR="534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скоринка світло-коричнева, зріз – від білого до світло-сірого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404" marR="534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Консистенція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404" marR="534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м’яса соковита, м’яка, ніжна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404" marR="534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96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Зовнішній вигляд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404" marR="534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 металеве блюдо або мілку столову тарілку викладена смажена відбивна, яка полита вершковим маслом та поруч складний гарнір: картопля </a:t>
                      </a:r>
                      <a:r>
                        <a:rPr kumimoji="0" lang="uk-UA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фрі</a:t>
                      </a: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, свіжі огірок та помідор. Страва оформлена зеленню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404" marR="534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7674" name="Рисунок 5" descr="C:\Users\Олечка\Pictures\отбивные\Beef_Fillet_Sauteed_with_Reblochon_Cheese_and_Marrow_bo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716338"/>
            <a:ext cx="3960813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5" name="Рисунок 6" descr="C:\Users\Олечка\Pictures\отбивные\13140978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61"/>
          <a:stretch>
            <a:fillRect/>
          </a:stretch>
        </p:blipFill>
        <p:spPr bwMode="auto">
          <a:xfrm>
            <a:off x="4572000" y="3860800"/>
            <a:ext cx="4213225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altLang="ru-RU" dirty="0" smtClean="0"/>
              <a:t>Алгоритм приготування страви:</a:t>
            </a:r>
            <a:endParaRPr lang="ru-RU" altLang="ru-RU" dirty="0" smtClean="0"/>
          </a:p>
        </p:txBody>
      </p:sp>
      <p:pic>
        <p:nvPicPr>
          <p:cNvPr id="28675" name="Picture 3" descr="C:\Users\Администратор\Desktop\Відкритий урок ПТИЦЯ\отбивные фото\38eaebbc9c615fe4e527a7692905f280_ful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2938" y="2000250"/>
            <a:ext cx="3852862" cy="3143250"/>
          </a:xfrm>
        </p:spPr>
      </p:pic>
      <p:sp>
        <p:nvSpPr>
          <p:cNvPr id="28676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altLang="ru-RU" smtClean="0"/>
              <a:t>	З великого філе виймають кісточку-вилку, зрізають сухожилки.</a:t>
            </a:r>
            <a:endParaRPr lang="ru-RU" altLang="ru-RU" smtClean="0"/>
          </a:p>
        </p:txBody>
      </p:sp>
      <p:pic>
        <p:nvPicPr>
          <p:cNvPr id="28677" name="Picture 2" descr="C:\Users\Администратор\Desktop\рецепт\kur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62"/>
          <a:stretch>
            <a:fillRect/>
          </a:stretch>
        </p:blipFill>
        <p:spPr bwMode="auto">
          <a:xfrm>
            <a:off x="4857750" y="3786188"/>
            <a:ext cx="3459163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Содержимое 2"/>
          <p:cNvSpPr>
            <a:spLocks noGrp="1"/>
          </p:cNvSpPr>
          <p:nvPr>
            <p:ph sz="half" idx="1"/>
          </p:nvPr>
        </p:nvSpPr>
        <p:spPr>
          <a:xfrm>
            <a:off x="500063" y="214313"/>
            <a:ext cx="4038600" cy="40005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altLang="ru-RU" sz="2400" dirty="0" smtClean="0"/>
              <a:t>Філе змочують у холодній воді, кладуть на </a:t>
            </a:r>
            <a:r>
              <a:rPr lang="uk-UA" altLang="ru-RU" sz="2400" dirty="0" err="1" smtClean="0"/>
              <a:t>розробну</a:t>
            </a:r>
            <a:r>
              <a:rPr lang="uk-UA" altLang="ru-RU" sz="2400" dirty="0" smtClean="0"/>
              <a:t> дошку внутрішнім боком догори, тонким гострим </a:t>
            </a:r>
            <a:r>
              <a:rPr lang="uk-UA" altLang="ru-RU" sz="2400" dirty="0" err="1" smtClean="0"/>
              <a:t>ножем</a:t>
            </a:r>
            <a:r>
              <a:rPr lang="uk-UA" altLang="ru-RU" sz="2400" dirty="0" smtClean="0"/>
              <a:t> зрізують зовнішню плівку. З обох боків потовщеної частини роблять повздовжні надрізи і розкривають філе.</a:t>
            </a:r>
            <a:endParaRPr lang="ru-RU" altLang="ru-RU" sz="2400" dirty="0" smtClean="0"/>
          </a:p>
        </p:txBody>
      </p:sp>
      <p:sp>
        <p:nvSpPr>
          <p:cNvPr id="29699" name="Содержимое 3"/>
          <p:cNvSpPr>
            <a:spLocks noGrp="1"/>
          </p:cNvSpPr>
          <p:nvPr>
            <p:ph sz="half" idx="2"/>
          </p:nvPr>
        </p:nvSpPr>
        <p:spPr>
          <a:xfrm>
            <a:off x="4716463" y="260350"/>
            <a:ext cx="4038600" cy="16430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altLang="ru-RU" sz="2400" smtClean="0"/>
              <a:t>Розкрите філе відбивають, натирають сіллю та меленим чорним перцем</a:t>
            </a:r>
            <a:endParaRPr lang="ru-RU" altLang="ru-RU" sz="2400" smtClean="0"/>
          </a:p>
        </p:txBody>
      </p:sp>
      <p:pic>
        <p:nvPicPr>
          <p:cNvPr id="29700" name="Picture 3" descr="C:\Users\Администратор\Desktop\рецепт\Kordon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000500"/>
            <a:ext cx="3589338" cy="26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 descr="C:\Users\Администратор\Desktop\рецепт\4655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557338"/>
            <a:ext cx="4143375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6" descr="C:\Users\Администратор\Desktop\Відкритий урок ПТИЦЯ\отбивные фото\img0251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24400"/>
            <a:ext cx="3983038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Содержимое 2"/>
          <p:cNvSpPr>
            <a:spLocks noGrp="1"/>
          </p:cNvSpPr>
          <p:nvPr>
            <p:ph sz="half" idx="1"/>
          </p:nvPr>
        </p:nvSpPr>
        <p:spPr>
          <a:xfrm>
            <a:off x="250825" y="260350"/>
            <a:ext cx="3927475" cy="199231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altLang="ru-RU" sz="3200" dirty="0" smtClean="0"/>
              <a:t>Яйця звільняють від шкаралупи та ледь збивають</a:t>
            </a:r>
            <a:endParaRPr lang="ru-RU" altLang="ru-RU" sz="3200" dirty="0" smtClean="0"/>
          </a:p>
        </p:txBody>
      </p:sp>
      <p:sp>
        <p:nvSpPr>
          <p:cNvPr id="30723" name="Содержимое 3"/>
          <p:cNvSpPr>
            <a:spLocks noGrp="1"/>
          </p:cNvSpPr>
          <p:nvPr>
            <p:ph sz="half" idx="2"/>
          </p:nvPr>
        </p:nvSpPr>
        <p:spPr>
          <a:xfrm>
            <a:off x="3635375" y="4076700"/>
            <a:ext cx="5508625" cy="27813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altLang="ru-RU" sz="3200" dirty="0" smtClean="0"/>
              <a:t>Підготовлене філе обвалюють у паніровці (мука, манна крупа, сухарі паніровані, натертий білий хліб) та змочують у яйцях </a:t>
            </a:r>
            <a:endParaRPr lang="ru-RU" altLang="ru-RU" sz="3200" dirty="0" smtClean="0"/>
          </a:p>
        </p:txBody>
      </p:sp>
      <p:pic>
        <p:nvPicPr>
          <p:cNvPr id="30724" name="Picture 3" descr="C:\Users\Администратор\Desktop\Відкритий урок ПТИЦЯ\отбивные фото\Otbivnie_iz_kur_fil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333375"/>
            <a:ext cx="3457575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C:\Users\Администратор\Desktop\Відкритий урок ПТИЦЯ\отбивные фото\dsc089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573463"/>
            <a:ext cx="3402013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7" descr="C:\Users\Администратор\Desktop\Відкритий урок ПТИЦЯ\отбивные фото\Otbivnie_iz_kur_file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484313"/>
            <a:ext cx="3157537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uk-UA" altLang="ru-RU" smtClean="0"/>
              <a:t>Епіграф до уроку</a:t>
            </a:r>
            <a:endParaRPr lang="ru-RU" altLang="ru-RU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457200" y="1639341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altLang="ru-RU" dirty="0" smtClean="0"/>
              <a:t>Слухаю – забуваю,</a:t>
            </a:r>
          </a:p>
          <a:p>
            <a:pPr eaLnBrk="1" hangingPunct="1">
              <a:buFont typeface="Arial" charset="0"/>
              <a:buNone/>
            </a:pPr>
            <a:r>
              <a:rPr lang="uk-UA" altLang="ru-RU" dirty="0" smtClean="0"/>
              <a:t>	бачу – запам'ятовую,</a:t>
            </a:r>
          </a:p>
          <a:p>
            <a:pPr eaLnBrk="1" hangingPunct="1">
              <a:buFont typeface="Arial" charset="0"/>
              <a:buNone/>
            </a:pPr>
            <a:r>
              <a:rPr lang="uk-UA" altLang="ru-RU" dirty="0" smtClean="0"/>
              <a:t>		роблю сам – розумію.</a:t>
            </a:r>
          </a:p>
          <a:p>
            <a:pPr eaLnBrk="1" hangingPunct="1">
              <a:buFont typeface="Arial" charset="0"/>
              <a:buNone/>
            </a:pPr>
            <a:r>
              <a:rPr lang="uk-UA" altLang="ru-RU" dirty="0" smtClean="0"/>
              <a:t>					</a:t>
            </a:r>
            <a:r>
              <a:rPr lang="uk-UA" altLang="ru-RU" sz="2400" i="1" dirty="0" smtClean="0"/>
              <a:t>Конфуцій</a:t>
            </a:r>
          </a:p>
          <a:p>
            <a:pPr eaLnBrk="1" hangingPunct="1">
              <a:buFont typeface="Arial" charset="0"/>
              <a:buNone/>
            </a:pPr>
            <a:endParaRPr lang="uk-UA" altLang="ru-RU" dirty="0" smtClean="0"/>
          </a:p>
          <a:p>
            <a:pPr eaLnBrk="1" hangingPunct="1">
              <a:buFont typeface="Arial" charset="0"/>
              <a:buNone/>
            </a:pPr>
            <a:endParaRPr lang="ru-RU" altLang="ru-RU" dirty="0" smtClean="0"/>
          </a:p>
        </p:txBody>
      </p:sp>
      <p:pic>
        <p:nvPicPr>
          <p:cNvPr id="4100" name="Рисунок 3" descr="52128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2500313"/>
            <a:ext cx="300037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Содержимое 3"/>
          <p:cNvSpPr>
            <a:spLocks noGrp="1"/>
          </p:cNvSpPr>
          <p:nvPr>
            <p:ph sz="half" idx="2"/>
          </p:nvPr>
        </p:nvSpPr>
        <p:spPr>
          <a:xfrm>
            <a:off x="539750" y="5084763"/>
            <a:ext cx="8147050" cy="1439862"/>
          </a:xfrm>
        </p:spPr>
        <p:txBody>
          <a:bodyPr/>
          <a:lstStyle/>
          <a:p>
            <a:pPr eaLnBrk="1" hangingPunct="1"/>
            <a:r>
              <a:rPr lang="uk-UA" altLang="ru-RU" dirty="0" err="1" smtClean="0"/>
              <a:t>Запаніроване</a:t>
            </a:r>
            <a:r>
              <a:rPr lang="uk-UA" altLang="ru-RU" dirty="0" smtClean="0"/>
              <a:t> куряче філе смажать основним способом на вершковому маслі при температурі 150°С впродовж 7-10 хвилин.</a:t>
            </a:r>
            <a:endParaRPr lang="ru-RU" altLang="ru-RU" dirty="0" smtClean="0"/>
          </a:p>
          <a:p>
            <a:pPr eaLnBrk="1" hangingPunct="1"/>
            <a:endParaRPr lang="ru-RU" altLang="ru-RU" dirty="0" smtClean="0"/>
          </a:p>
        </p:txBody>
      </p:sp>
      <p:pic>
        <p:nvPicPr>
          <p:cNvPr id="31747" name="Picture 2" descr="C:\Users\Администратор\Desktop\Відкритий урок ПТИЦЯ\отбивные фото\Otbivnie_iz_kur_file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250" y="692150"/>
            <a:ext cx="5616575" cy="42275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4"/>
          <p:cNvSpPr>
            <a:spLocks noGrp="1"/>
          </p:cNvSpPr>
          <p:nvPr>
            <p:ph type="title"/>
          </p:nvPr>
        </p:nvSpPr>
        <p:spPr>
          <a:xfrm>
            <a:off x="468313" y="260350"/>
            <a:ext cx="8064500" cy="1081088"/>
          </a:xfrm>
        </p:spPr>
        <p:txBody>
          <a:bodyPr/>
          <a:lstStyle/>
          <a:p>
            <a:pPr eaLnBrk="1" hangingPunct="1"/>
            <a:r>
              <a:rPr lang="uk-UA" altLang="ru-RU" sz="2800" b="0" smtClean="0">
                <a:latin typeface="Times New Roman" pitchFamily="18" charset="0"/>
                <a:cs typeface="Times New Roman" pitchFamily="18" charset="0"/>
              </a:rPr>
              <a:t>Шампіньйони очищують, нарізують вздовж та смажать на вершковому маслі.</a:t>
            </a:r>
            <a:endParaRPr lang="ru-RU" altLang="ru-RU" sz="2800" b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1" name="Содержимое 5"/>
          <p:cNvSpPr>
            <a:spLocks noGrp="1"/>
          </p:cNvSpPr>
          <p:nvPr>
            <p:ph idx="1"/>
          </p:nvPr>
        </p:nvSpPr>
        <p:spPr>
          <a:xfrm>
            <a:off x="323529" y="4841875"/>
            <a:ext cx="8425184" cy="1682750"/>
          </a:xfrm>
        </p:spPr>
        <p:txBody>
          <a:bodyPr/>
          <a:lstStyle/>
          <a:p>
            <a:pPr eaLnBrk="1" hangingPunct="1"/>
            <a:r>
              <a:rPr lang="uk-UA" altLang="ru-RU" sz="2800" dirty="0" smtClean="0">
                <a:latin typeface="Times New Roman" pitchFamily="18" charset="0"/>
                <a:cs typeface="Times New Roman" pitchFamily="18" charset="0"/>
              </a:rPr>
              <a:t>Підготовлену відбивну з грибами запікають у жаровій шафі при температурі 190°С протягом</a:t>
            </a:r>
          </a:p>
          <a:p>
            <a:pPr eaLnBrk="1" hangingPunct="1"/>
            <a:r>
              <a:rPr lang="uk-UA" altLang="ru-RU" sz="2800" dirty="0" smtClean="0">
                <a:latin typeface="Times New Roman" pitchFamily="18" charset="0"/>
                <a:cs typeface="Times New Roman" pitchFamily="18" charset="0"/>
              </a:rPr>
              <a:t>1-2 хвилин.</a:t>
            </a:r>
            <a:endParaRPr lang="ru-RU" alt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dirty="0" smtClean="0"/>
          </a:p>
        </p:txBody>
      </p:sp>
      <p:sp>
        <p:nvSpPr>
          <p:cNvPr id="32772" name="Текст 6"/>
          <p:cNvSpPr>
            <a:spLocks noGrp="1"/>
          </p:cNvSpPr>
          <p:nvPr>
            <p:ph type="body" sz="half" idx="2"/>
          </p:nvPr>
        </p:nvSpPr>
        <p:spPr>
          <a:xfrm>
            <a:off x="475861" y="1412875"/>
            <a:ext cx="3898900" cy="4691063"/>
          </a:xfrm>
        </p:spPr>
        <p:txBody>
          <a:bodyPr/>
          <a:lstStyle/>
          <a:p>
            <a:pPr eaLnBrk="1" hangingPunct="1"/>
            <a:r>
              <a:rPr lang="uk-UA" altLang="ru-RU" sz="2800" dirty="0" smtClean="0">
                <a:latin typeface="Times New Roman" pitchFamily="18" charset="0"/>
                <a:cs typeface="Times New Roman" pitchFamily="18" charset="0"/>
              </a:rPr>
              <a:t>Безпосередньо перед подачею гриби викладають на смажену відбивну, зверху поливають майонезом та посипають тертим сиром</a:t>
            </a:r>
            <a:endParaRPr lang="ru-RU" alt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3" name="Рисунок 7" descr="C:\Users\Олечка\Pictures\отбивные\2cb5f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412875"/>
            <a:ext cx="4451350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Содержимое 3"/>
          <p:cNvSpPr>
            <a:spLocks noGrp="1"/>
          </p:cNvSpPr>
          <p:nvPr>
            <p:ph sz="half" idx="2"/>
          </p:nvPr>
        </p:nvSpPr>
        <p:spPr>
          <a:xfrm>
            <a:off x="3276600" y="404813"/>
            <a:ext cx="5867400" cy="6167437"/>
          </a:xfrm>
        </p:spPr>
        <p:txBody>
          <a:bodyPr/>
          <a:lstStyle/>
          <a:p>
            <a:pPr algn="r" eaLnBrk="1" hangingPunct="1">
              <a:buFont typeface="Arial" charset="0"/>
              <a:buNone/>
            </a:pPr>
            <a:r>
              <a:rPr lang="uk-UA" altLang="ru-RU" dirty="0" smtClean="0"/>
              <a:t>	</a:t>
            </a:r>
            <a:r>
              <a:rPr lang="uk-UA" altLang="ru-RU" sz="2400" dirty="0" smtClean="0"/>
              <a:t>            Готову страву подають на порційному блюді або тарілці, кладуть гарнір, поряд з гарніром </a:t>
            </a:r>
            <a:r>
              <a:rPr lang="uk-UA" altLang="ru-RU" sz="2400" dirty="0"/>
              <a:t>-</a:t>
            </a:r>
            <a:r>
              <a:rPr lang="uk-UA" altLang="ru-RU" sz="2400" dirty="0" smtClean="0"/>
              <a:t> відбивну, поливають вершковим маслом, прикрашають зеленню.</a:t>
            </a:r>
          </a:p>
          <a:p>
            <a:pPr eaLnBrk="1" hangingPunct="1">
              <a:buFont typeface="Arial" charset="0"/>
              <a:buNone/>
            </a:pPr>
            <a:endParaRPr lang="uk-UA" altLang="ru-RU" dirty="0" smtClean="0"/>
          </a:p>
          <a:p>
            <a:pPr eaLnBrk="1" hangingPunct="1">
              <a:buFont typeface="Arial" charset="0"/>
              <a:buNone/>
            </a:pPr>
            <a:endParaRPr lang="uk-UA" altLang="ru-RU" dirty="0" smtClean="0"/>
          </a:p>
          <a:p>
            <a:pPr eaLnBrk="1" hangingPunct="1">
              <a:buFont typeface="Arial" charset="0"/>
              <a:buNone/>
            </a:pPr>
            <a:r>
              <a:rPr lang="uk-UA" altLang="ru-RU" dirty="0" smtClean="0"/>
              <a:t>                              </a:t>
            </a:r>
          </a:p>
          <a:p>
            <a:pPr eaLnBrk="1" hangingPunct="1">
              <a:buFont typeface="Arial" charset="0"/>
              <a:buNone/>
            </a:pPr>
            <a:endParaRPr lang="uk-UA" altLang="ru-RU" dirty="0" smtClean="0"/>
          </a:p>
          <a:p>
            <a:pPr eaLnBrk="1" hangingPunct="1">
              <a:buFont typeface="Arial" charset="0"/>
              <a:buNone/>
            </a:pPr>
            <a:endParaRPr lang="uk-UA" altLang="ru-RU" dirty="0" smtClean="0"/>
          </a:p>
          <a:p>
            <a:pPr eaLnBrk="1" hangingPunct="1">
              <a:buFont typeface="Arial" charset="0"/>
              <a:buNone/>
            </a:pPr>
            <a:endParaRPr lang="uk-UA" altLang="ru-RU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eaLnBrk="1" hangingPunct="1">
              <a:buFont typeface="Arial" charset="0"/>
              <a:buNone/>
            </a:pPr>
            <a:endParaRPr lang="uk-UA" altLang="ru-RU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eaLnBrk="1" hangingPunct="1">
              <a:buFont typeface="Arial" charset="0"/>
              <a:buNone/>
            </a:pPr>
            <a:endParaRPr lang="uk-UA" altLang="ru-RU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3795" name="Picture 5" descr="C:\Users\Администратор\Desktop\Відкритий урок ПТИЦЯ\kurinie_otbivnie_s_sirom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333375"/>
            <a:ext cx="38290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uk-UA" altLang="ru-RU" smtClean="0"/>
          </a:p>
          <a:p>
            <a:pPr eaLnBrk="1" hangingPunct="1"/>
            <a:endParaRPr lang="uk-UA" altLang="ru-RU" smtClean="0"/>
          </a:p>
          <a:p>
            <a:pPr eaLnBrk="1" hangingPunct="1"/>
            <a:endParaRPr lang="ru-RU" altLang="ru-RU" smtClean="0"/>
          </a:p>
        </p:txBody>
      </p:sp>
      <p:pic>
        <p:nvPicPr>
          <p:cNvPr id="33797" name="Рисунок 7" descr="C:\Users\Олечка\Pictures\отбивные\61137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4"/>
          <a:stretch>
            <a:fillRect/>
          </a:stretch>
        </p:blipFill>
        <p:spPr bwMode="auto">
          <a:xfrm>
            <a:off x="1979613" y="3543300"/>
            <a:ext cx="6515100" cy="281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altLang="ru-RU" smtClean="0">
                <a:solidFill>
                  <a:srgbClr val="FFFF00"/>
                </a:solidFill>
              </a:rPr>
              <a:t>СМАЧНОГО!!!</a:t>
            </a:r>
            <a:endParaRPr lang="ru-RU" altLang="ru-RU" smtClean="0">
              <a:solidFill>
                <a:srgbClr val="FFFF00"/>
              </a:solidFill>
            </a:endParaRPr>
          </a:p>
        </p:txBody>
      </p:sp>
      <p:sp>
        <p:nvSpPr>
          <p:cNvPr id="34819" name="Содержимое 3"/>
          <p:cNvSpPr>
            <a:spLocks noGrp="1"/>
          </p:cNvSpPr>
          <p:nvPr>
            <p:ph sz="half" idx="2"/>
          </p:nvPr>
        </p:nvSpPr>
        <p:spPr>
          <a:xfrm flipH="1">
            <a:off x="10142904" y="1600200"/>
            <a:ext cx="45719" cy="4525963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pic>
        <p:nvPicPr>
          <p:cNvPr id="34820" name="Picture 2" descr="C:\Users\Администратор\Desktop\Відкритий урок ПТИЦЯ\kurin-otb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00250" y="1643063"/>
            <a:ext cx="4732338" cy="4425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iagram group"/>
          <p:cNvGrpSpPr/>
          <p:nvPr/>
        </p:nvGrpSpPr>
        <p:grpSpPr>
          <a:xfrm>
            <a:off x="0" y="1035827"/>
            <a:ext cx="9144000" cy="5393569"/>
            <a:chOff x="-27907" y="0"/>
            <a:chExt cx="8128307" cy="4786345"/>
          </a:xfrm>
          <a:scene3d>
            <a:camera prst="perspectiveBelow" zoom="82000"/>
            <a:lightRig rig="morning" dir="t">
              <a:rot lat="0" lon="0" rev="20400000"/>
            </a:lightRig>
          </a:scene3d>
        </p:grpSpPr>
        <p:grpSp>
          <p:nvGrpSpPr>
            <p:cNvPr id="3" name="Группа 7"/>
            <p:cNvGrpSpPr/>
            <p:nvPr/>
          </p:nvGrpSpPr>
          <p:grpSpPr>
            <a:xfrm>
              <a:off x="-27907" y="0"/>
              <a:ext cx="1227896" cy="1754135"/>
              <a:chOff x="-27907" y="0"/>
              <a:chExt cx="1227896" cy="1754135"/>
            </a:xfrm>
          </p:grpSpPr>
          <p:sp>
            <p:nvSpPr>
              <p:cNvPr id="24" name="Нашивка 23"/>
              <p:cNvSpPr/>
              <p:nvPr/>
            </p:nvSpPr>
            <p:spPr>
              <a:xfrm rot="5400000">
                <a:off x="-291027" y="263120"/>
                <a:ext cx="1754135" cy="1227895"/>
              </a:xfrm>
              <a:prstGeom prst="chevron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</p:sp>
          <p:sp>
            <p:nvSpPr>
              <p:cNvPr id="25" name="Нашивка 4"/>
              <p:cNvSpPr/>
              <p:nvPr/>
            </p:nvSpPr>
            <p:spPr>
              <a:xfrm>
                <a:off x="-27906" y="613948"/>
                <a:ext cx="1227895" cy="526240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lIns="19685" tIns="19685" rIns="19685" bIns="19685" spcCol="1270" anchor="ctr"/>
              <a:lstStyle/>
              <a:p>
                <a:pPr algn="ctr" defTabSz="137795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uk-UA" sz="3100" dirty="0"/>
                  <a:t>1</a:t>
                </a:r>
                <a:endParaRPr lang="ru-RU" sz="3100" dirty="0"/>
              </a:p>
            </p:txBody>
          </p:sp>
        </p:grpSp>
        <p:grpSp>
          <p:nvGrpSpPr>
            <p:cNvPr id="4" name="Группа 8"/>
            <p:cNvGrpSpPr/>
            <p:nvPr/>
          </p:nvGrpSpPr>
          <p:grpSpPr>
            <a:xfrm>
              <a:off x="1144175" y="6980"/>
              <a:ext cx="6956225" cy="1567717"/>
              <a:chOff x="1144175" y="6980"/>
              <a:chExt cx="6956225" cy="1567717"/>
            </a:xfrm>
          </p:grpSpPr>
          <p:sp>
            <p:nvSpPr>
              <p:cNvPr id="22" name="Прямоугольник с двумя скругленными соседними углами 21"/>
              <p:cNvSpPr/>
              <p:nvPr/>
            </p:nvSpPr>
            <p:spPr>
              <a:xfrm rot="5400000">
                <a:off x="3838429" y="-2687274"/>
                <a:ext cx="1567717" cy="6956225"/>
              </a:xfrm>
              <a:prstGeom prst="round2Same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</p:sp>
          <p:sp>
            <p:nvSpPr>
              <p:cNvPr id="23" name="Прямоугольник 22"/>
              <p:cNvSpPr/>
              <p:nvPr/>
            </p:nvSpPr>
            <p:spPr>
              <a:xfrm>
                <a:off x="1144175" y="83510"/>
                <a:ext cx="6879695" cy="1414657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lIns="199136" tIns="17780" rIns="17780" bIns="17780" spcCol="1270" anchor="ctr"/>
              <a:lstStyle/>
              <a:p>
                <a:pPr marL="285750" lvl="1" indent="-285750" defTabSz="1244600" fontAlgn="auto">
                  <a:lnSpc>
                    <a:spcPct val="90000"/>
                  </a:lnSpc>
                  <a:spcAft>
                    <a:spcPct val="15000"/>
                  </a:spcAft>
                  <a:defRPr/>
                </a:pPr>
                <a:endParaRPr lang="uk-UA" sz="3200" dirty="0" smtClean="0"/>
              </a:p>
              <a:p>
                <a:pPr marL="285750" lvl="1" indent="-285750" defTabSz="1244600" fontAlgn="auto">
                  <a:lnSpc>
                    <a:spcPct val="90000"/>
                  </a:lnSpc>
                  <a:spcAft>
                    <a:spcPct val="15000"/>
                  </a:spcAft>
                  <a:defRPr/>
                </a:pPr>
                <a:r>
                  <a:rPr lang="uk-UA" sz="3200" dirty="0" smtClean="0"/>
                  <a:t>Як </a:t>
                </a:r>
                <a:r>
                  <a:rPr lang="uk-UA" sz="3200" dirty="0"/>
                  <a:t>обробляють велике філе?</a:t>
                </a:r>
              </a:p>
              <a:p>
                <a:pPr marL="285750" lvl="1" indent="-285750" defTabSz="1244600" fontAlgn="auto">
                  <a:lnSpc>
                    <a:spcPct val="90000"/>
                  </a:lnSpc>
                  <a:spcAft>
                    <a:spcPct val="15000"/>
                  </a:spcAft>
                  <a:defRPr/>
                </a:pPr>
                <a:r>
                  <a:rPr lang="uk-UA" sz="3200" dirty="0"/>
                  <a:t>У чому панірують котлету натуральну із птиці?</a:t>
                </a:r>
                <a:endParaRPr lang="ru-RU" sz="3200" dirty="0"/>
              </a:p>
              <a:p>
                <a:pPr marL="285750" lvl="1" indent="-285750" defTabSz="1244600" fontAlgn="auto">
                  <a:lnSpc>
                    <a:spcPct val="90000"/>
                  </a:lnSpc>
                  <a:spcAft>
                    <a:spcPct val="15000"/>
                  </a:spcAft>
                  <a:defRPr/>
                </a:pPr>
                <a:endParaRPr lang="ru-RU" sz="2800" dirty="0"/>
              </a:p>
            </p:txBody>
          </p:sp>
        </p:grpSp>
        <p:grpSp>
          <p:nvGrpSpPr>
            <p:cNvPr id="5" name="Группа 9"/>
            <p:cNvGrpSpPr/>
            <p:nvPr/>
          </p:nvGrpSpPr>
          <p:grpSpPr>
            <a:xfrm>
              <a:off x="71441" y="1928829"/>
              <a:ext cx="1116268" cy="1594668"/>
              <a:chOff x="71441" y="1928829"/>
              <a:chExt cx="1116268" cy="1594668"/>
            </a:xfrm>
          </p:grpSpPr>
          <p:sp>
            <p:nvSpPr>
              <p:cNvPr id="20" name="Нашивка 19"/>
              <p:cNvSpPr/>
              <p:nvPr/>
            </p:nvSpPr>
            <p:spPr>
              <a:xfrm rot="5400000">
                <a:off x="-167759" y="2168029"/>
                <a:ext cx="1594668" cy="1116268"/>
              </a:xfrm>
              <a:prstGeom prst="chevron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</p:sp>
          <p:sp>
            <p:nvSpPr>
              <p:cNvPr id="21" name="Нашивка 8"/>
              <p:cNvSpPr/>
              <p:nvPr/>
            </p:nvSpPr>
            <p:spPr>
              <a:xfrm>
                <a:off x="71441" y="2486963"/>
                <a:ext cx="1116268" cy="478400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lIns="19685" tIns="19685" rIns="19685" bIns="19685" spcCol="1270" anchor="ctr"/>
              <a:lstStyle/>
              <a:p>
                <a:pPr algn="ctr" defTabSz="137795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uk-UA" sz="3100" dirty="0"/>
                  <a:t>2</a:t>
                </a:r>
                <a:endParaRPr lang="ru-RU" sz="3100" dirty="0"/>
              </a:p>
            </p:txBody>
          </p:sp>
        </p:grpSp>
        <p:grpSp>
          <p:nvGrpSpPr>
            <p:cNvPr id="6" name="Группа 10"/>
            <p:cNvGrpSpPr/>
            <p:nvPr/>
          </p:nvGrpSpPr>
          <p:grpSpPr>
            <a:xfrm>
              <a:off x="1116267" y="2000261"/>
              <a:ext cx="6956225" cy="1036534"/>
              <a:chOff x="1116267" y="2000261"/>
              <a:chExt cx="6956225" cy="1036534"/>
            </a:xfrm>
          </p:grpSpPr>
          <p:sp>
            <p:nvSpPr>
              <p:cNvPr id="18" name="Прямоугольник с двумя скругленными соседними углами 17"/>
              <p:cNvSpPr/>
              <p:nvPr/>
            </p:nvSpPr>
            <p:spPr>
              <a:xfrm rot="5400000">
                <a:off x="4076113" y="-959585"/>
                <a:ext cx="1036534" cy="6956225"/>
              </a:xfrm>
              <a:prstGeom prst="round2Same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</p:sp>
          <p:sp>
            <p:nvSpPr>
              <p:cNvPr id="19" name="Прямоугольник 18"/>
              <p:cNvSpPr/>
              <p:nvPr/>
            </p:nvSpPr>
            <p:spPr>
              <a:xfrm>
                <a:off x="1116268" y="2050859"/>
                <a:ext cx="6905626" cy="935336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lIns="199136" tIns="17780" rIns="17780" bIns="17780" spcCol="1270" anchor="ctr"/>
              <a:lstStyle/>
              <a:p>
                <a:pPr marL="285750" lvl="1" indent="-285750" defTabSz="1244600" fontAlgn="auto">
                  <a:lnSpc>
                    <a:spcPct val="90000"/>
                  </a:lnSpc>
                  <a:spcAft>
                    <a:spcPct val="15000"/>
                  </a:spcAft>
                  <a:defRPr/>
                </a:pPr>
                <a:r>
                  <a:rPr lang="uk-UA" sz="4000" dirty="0"/>
                  <a:t>2 </a:t>
                </a:r>
                <a:r>
                  <a:rPr lang="uk-UA" sz="4000" dirty="0" smtClean="0"/>
                  <a:t>тур. </a:t>
                </a:r>
                <a:r>
                  <a:rPr lang="uk-UA" sz="4000" dirty="0"/>
                  <a:t>Конкурс бригадирів</a:t>
                </a:r>
              </a:p>
              <a:p>
                <a:pPr marL="285750" lvl="1" indent="-285750" defTabSz="1244600" fontAlgn="auto">
                  <a:lnSpc>
                    <a:spcPct val="90000"/>
                  </a:lnSpc>
                  <a:spcAft>
                    <a:spcPct val="15000"/>
                  </a:spcAft>
                  <a:defRPr/>
                </a:pPr>
                <a:endParaRPr lang="ru-RU" sz="2800" dirty="0"/>
              </a:p>
            </p:txBody>
          </p:sp>
        </p:grpSp>
        <p:grpSp>
          <p:nvGrpSpPr>
            <p:cNvPr id="7" name="Группа 11"/>
            <p:cNvGrpSpPr/>
            <p:nvPr/>
          </p:nvGrpSpPr>
          <p:grpSpPr>
            <a:xfrm>
              <a:off x="71441" y="3191677"/>
              <a:ext cx="1116268" cy="1594668"/>
              <a:chOff x="71441" y="3191677"/>
              <a:chExt cx="1116268" cy="1594668"/>
            </a:xfrm>
          </p:grpSpPr>
          <p:sp>
            <p:nvSpPr>
              <p:cNvPr id="16" name="Нашивка 15"/>
              <p:cNvSpPr/>
              <p:nvPr/>
            </p:nvSpPr>
            <p:spPr>
              <a:xfrm rot="5400000">
                <a:off x="-167759" y="3430877"/>
                <a:ext cx="1594668" cy="1116268"/>
              </a:xfrm>
              <a:prstGeom prst="chevron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</p:sp>
          <p:sp>
            <p:nvSpPr>
              <p:cNvPr id="17" name="Нашивка 12"/>
              <p:cNvSpPr/>
              <p:nvPr/>
            </p:nvSpPr>
            <p:spPr>
              <a:xfrm>
                <a:off x="71441" y="3749811"/>
                <a:ext cx="1116268" cy="478400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lIns="19685" tIns="19685" rIns="19685" bIns="19685" spcCol="1270" anchor="ctr"/>
              <a:lstStyle/>
              <a:p>
                <a:pPr algn="ctr" defTabSz="137795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uk-UA" sz="3100" dirty="0"/>
                  <a:t>3</a:t>
                </a:r>
                <a:endParaRPr lang="ru-RU" sz="3100" dirty="0"/>
              </a:p>
            </p:txBody>
          </p:sp>
        </p:grpSp>
        <p:grpSp>
          <p:nvGrpSpPr>
            <p:cNvPr id="8" name="Группа 12"/>
            <p:cNvGrpSpPr/>
            <p:nvPr/>
          </p:nvGrpSpPr>
          <p:grpSpPr>
            <a:xfrm>
              <a:off x="1116267" y="3500467"/>
              <a:ext cx="6956225" cy="1036534"/>
              <a:chOff x="1116267" y="3500467"/>
              <a:chExt cx="6956225" cy="1036534"/>
            </a:xfrm>
          </p:grpSpPr>
          <p:sp>
            <p:nvSpPr>
              <p:cNvPr id="14" name="Прямоугольник с двумя скругленными соседними углами 13"/>
              <p:cNvSpPr/>
              <p:nvPr/>
            </p:nvSpPr>
            <p:spPr>
              <a:xfrm rot="5400000">
                <a:off x="4076113" y="540621"/>
                <a:ext cx="1036534" cy="6956225"/>
              </a:xfrm>
              <a:prstGeom prst="round2Same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</p:sp>
          <p:sp>
            <p:nvSpPr>
              <p:cNvPr id="15" name="Прямоугольник 14"/>
              <p:cNvSpPr/>
              <p:nvPr/>
            </p:nvSpPr>
            <p:spPr>
              <a:xfrm>
                <a:off x="1116268" y="3551066"/>
                <a:ext cx="6905626" cy="935336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lIns="199136" tIns="17780" rIns="17780" bIns="17780" spcCol="1270" anchor="ctr"/>
              <a:lstStyle/>
              <a:p>
                <a:pPr marL="285750" lvl="1" indent="-285750" defTabSz="1244600" fontAlgn="auto">
                  <a:lnSpc>
                    <a:spcPct val="90000"/>
                  </a:lnSpc>
                  <a:spcAft>
                    <a:spcPct val="15000"/>
                  </a:spcAft>
                  <a:defRPr/>
                </a:pPr>
                <a:r>
                  <a:rPr lang="uk-UA" sz="4000" dirty="0"/>
                  <a:t>3 </a:t>
                </a:r>
                <a:r>
                  <a:rPr lang="uk-UA" sz="4000" dirty="0" smtClean="0"/>
                  <a:t>тур. </a:t>
                </a:r>
                <a:r>
                  <a:rPr lang="uk-UA" sz="4000" dirty="0"/>
                  <a:t>Презентація страви</a:t>
                </a:r>
              </a:p>
            </p:txBody>
          </p:sp>
        </p:grpSp>
      </p:grpSp>
      <p:sp>
        <p:nvSpPr>
          <p:cNvPr id="26" name="Заголовок 3"/>
          <p:cNvSpPr txBox="1">
            <a:spLocks/>
          </p:cNvSpPr>
          <p:nvPr/>
        </p:nvSpPr>
        <p:spPr>
          <a:xfrm>
            <a:off x="0" y="1"/>
            <a:ext cx="7572396" cy="1285860"/>
          </a:xfrm>
          <a:prstGeom prst="wedgeRoundRectCallout">
            <a:avLst>
              <a:gd name="adj1" fmla="val -20144"/>
              <a:gd name="adj2" fmla="val 52748"/>
              <a:gd name="adj3" fmla="val 16667"/>
            </a:avLst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5000" dist="25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342900" indent="-342900" algn="ctr" fontAlgn="auto">
              <a:spcAft>
                <a:spcPts val="0"/>
              </a:spcAft>
              <a:defRPr/>
            </a:pPr>
            <a:r>
              <a:rPr lang="uk-UA" sz="3600" u="sng" dirty="0">
                <a:latin typeface="Times New Roman" pitchFamily="18" charset="0"/>
                <a:cs typeface="Times New Roman" pitchFamily="18" charset="0"/>
              </a:rPr>
              <a:t>5. Закріплення нового матеріалу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1000125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>
                <a:solidFill>
                  <a:srgbClr val="FFFF00"/>
                </a:solidFill>
              </a:rPr>
              <a:t>Конкурс бригадирів – </a:t>
            </a:r>
            <a:r>
              <a:rPr lang="uk-UA" i="1" dirty="0" smtClean="0">
                <a:solidFill>
                  <a:srgbClr val="FFFF00"/>
                </a:solidFill>
              </a:rPr>
              <a:t>5 балів.</a:t>
            </a:r>
            <a:r>
              <a:rPr lang="uk-UA" dirty="0" smtClean="0">
                <a:solidFill>
                  <a:srgbClr val="FFFF00"/>
                </a:solidFill>
              </a:rPr>
              <a:t/>
            </a:r>
            <a:br>
              <a:rPr lang="uk-UA" dirty="0" smtClean="0">
                <a:solidFill>
                  <a:srgbClr val="FFFF00"/>
                </a:solidFill>
              </a:rPr>
            </a:br>
            <a:r>
              <a:rPr lang="uk-UA" sz="3600" dirty="0" smtClean="0">
                <a:solidFill>
                  <a:srgbClr val="FFFF00"/>
                </a:solidFill>
              </a:rPr>
              <a:t>Термін виконання 10 хвилин. 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7620" y="285728"/>
            <a:ext cx="142876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2   т у р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571744"/>
            <a:ext cx="7858180" cy="2500330"/>
          </a:xfrm>
          <a:prstGeom prst="rect">
            <a:avLst/>
          </a:prstGeom>
          <a:solidFill>
            <a:srgbClr val="00B0F0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99568" tIns="56896" rIns="99568" bIns="56896" spcCol="1270" anchor="ctr"/>
          <a:lstStyle/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uk-UA" sz="2400" dirty="0"/>
          </a:p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uk-UA" sz="2400" dirty="0"/>
          </a:p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uk-UA" sz="3200" dirty="0"/>
          </a:p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uk-UA" sz="3200" dirty="0"/>
          </a:p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uk-UA" sz="3200" dirty="0"/>
          </a:p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uk-UA" sz="3200" dirty="0"/>
              <a:t>Бригадирам пропонується відтворити  перед усією групою приготування панірованої котлети з птиці. </a:t>
            </a:r>
          </a:p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uk-UA" sz="2400" dirty="0"/>
          </a:p>
          <a:p>
            <a:pPr marL="342900" indent="-342900" defTabSz="622300" fontAlgn="auto">
              <a:lnSpc>
                <a:spcPct val="90000"/>
              </a:lnSpc>
              <a:spcAft>
                <a:spcPct val="35000"/>
              </a:spcAft>
              <a:buFontTx/>
              <a:buAutoNum type="arabicPeriod"/>
              <a:defRPr/>
            </a:pPr>
            <a:endParaRPr lang="uk-UA" sz="1600" dirty="0"/>
          </a:p>
          <a:p>
            <a:pPr marL="342900" indent="-342900" defTabSz="622300" fontAlgn="auto">
              <a:lnSpc>
                <a:spcPct val="90000"/>
              </a:lnSpc>
              <a:spcAft>
                <a:spcPct val="35000"/>
              </a:spcAft>
              <a:buFontTx/>
              <a:buAutoNum type="arabicPeriod"/>
              <a:defRPr/>
            </a:pPr>
            <a:endParaRPr lang="uk-UA" sz="1600" dirty="0"/>
          </a:p>
          <a:p>
            <a:pPr marL="342900" indent="-342900" defTabSz="622300" fontAlgn="auto">
              <a:lnSpc>
                <a:spcPct val="90000"/>
              </a:lnSpc>
              <a:spcAft>
                <a:spcPct val="35000"/>
              </a:spcAft>
              <a:buFontTx/>
              <a:buAutoNum type="arabicPeriod"/>
              <a:defRPr/>
            </a:pPr>
            <a:endParaRPr lang="uk-UA" sz="1600" dirty="0"/>
          </a:p>
          <a:p>
            <a:pPr marL="342900" indent="-342900" defTabSz="622300" fontAlgn="auto">
              <a:lnSpc>
                <a:spcPct val="90000"/>
              </a:lnSpc>
              <a:spcAft>
                <a:spcPct val="35000"/>
              </a:spcAft>
              <a:buFontTx/>
              <a:buAutoNum type="arabicPeriod"/>
              <a:defRPr/>
            </a:pPr>
            <a:endParaRPr lang="uk-UA" sz="1600" dirty="0"/>
          </a:p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uk-UA" sz="2000" dirty="0"/>
          </a:p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uk-UA" sz="2000" dirty="0"/>
          </a:p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uk-UA" sz="1400" dirty="0"/>
              <a:t> </a:t>
            </a:r>
          </a:p>
        </p:txBody>
      </p:sp>
      <p:pic>
        <p:nvPicPr>
          <p:cNvPr id="6" name="Кavkazskaja_plennica-Пesnja_o_medvedjah_(minusovka)_[dabest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55006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5 я Конкурс СОМОЛЕТИК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13" y="55006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9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76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2 тур </a:t>
            </a:r>
            <a:br>
              <a:rPr lang="ru-RU" dirty="0" smtClean="0"/>
            </a:br>
            <a:r>
              <a:rPr lang="ru-RU" dirty="0" err="1" smtClean="0"/>
              <a:t>Практичний</a:t>
            </a:r>
            <a:r>
              <a:rPr lang="ru-RU" dirty="0" smtClean="0"/>
              <a:t> </a:t>
            </a:r>
            <a:r>
              <a:rPr lang="ru-RU" dirty="0" err="1" smtClean="0"/>
              <a:t>етап</a:t>
            </a:r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>
          <a:xfrm>
            <a:off x="457200" y="7245423"/>
            <a:ext cx="2133600" cy="144016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ED2F2B-1D7C-479D-8ACD-24F558ACA26C}" type="slidenum">
              <a:rPr lang="en-US"/>
              <a:pPr>
                <a:defRPr/>
              </a:pPr>
              <a:t>36</a:t>
            </a:fld>
            <a:endParaRPr lang="en-US"/>
          </a:p>
        </p:txBody>
      </p:sp>
      <p:pic>
        <p:nvPicPr>
          <p:cNvPr id="3789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500188"/>
            <a:ext cx="4429125" cy="507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8"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dirty="0" smtClean="0">
                <a:solidFill>
                  <a:srgbClr val="FFFF00"/>
                </a:solidFill>
              </a:rPr>
              <a:t>Презентація готової страви – 6 балів</a:t>
            </a:r>
            <a:br>
              <a:rPr lang="uk-UA" sz="4000" dirty="0" smtClean="0">
                <a:solidFill>
                  <a:srgbClr val="FFFF00"/>
                </a:solidFill>
              </a:rPr>
            </a:br>
            <a:r>
              <a:rPr lang="uk-UA" sz="4000" dirty="0" smtClean="0">
                <a:solidFill>
                  <a:srgbClr val="FFFF00"/>
                </a:solidFill>
              </a:rPr>
              <a:t>тривалість презентації – 2 хв.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55867" y="428603"/>
            <a:ext cx="3000396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3   т у р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50" y="2428875"/>
            <a:ext cx="8072438" cy="41433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99568" tIns="56896" rIns="99568" bIns="56896" spcCol="1270" anchor="ctr"/>
          <a:lstStyle/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uk-UA" sz="2400" b="1" dirty="0"/>
          </a:p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uk-UA" sz="2400" b="1" dirty="0"/>
          </a:p>
          <a:p>
            <a:pPr marL="457200" indent="-457200"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uk-UA" sz="2400" b="1" dirty="0"/>
          </a:p>
          <a:p>
            <a:pPr marL="457200" indent="-457200" defTabSz="622300" fontAlgn="auto">
              <a:lnSpc>
                <a:spcPct val="90000"/>
              </a:lnSpc>
              <a:spcAft>
                <a:spcPct val="35000"/>
              </a:spcAft>
              <a:buFontTx/>
              <a:buAutoNum type="arabicPeriod"/>
              <a:defRPr/>
            </a:pPr>
            <a:r>
              <a:rPr lang="uk-UA" sz="2800" b="1" dirty="0"/>
              <a:t>Повна </a:t>
            </a:r>
            <a:r>
              <a:rPr lang="uk-UA" sz="2800" b="1" dirty="0" smtClean="0"/>
              <a:t>назва </a:t>
            </a:r>
            <a:r>
              <a:rPr lang="uk-UA" sz="2800" b="1" dirty="0"/>
              <a:t>страви</a:t>
            </a:r>
          </a:p>
          <a:p>
            <a:pPr marL="457200" indent="-457200" defTabSz="622300" fontAlgn="auto">
              <a:lnSpc>
                <a:spcPct val="90000"/>
              </a:lnSpc>
              <a:spcAft>
                <a:spcPct val="35000"/>
              </a:spcAft>
              <a:buFontTx/>
              <a:buAutoNum type="arabicPeriod"/>
              <a:defRPr/>
            </a:pPr>
            <a:r>
              <a:rPr lang="uk-UA" sz="2800" b="1" dirty="0"/>
              <a:t>Основний </a:t>
            </a:r>
            <a:r>
              <a:rPr lang="uk-UA" sz="2800" b="1" dirty="0" smtClean="0"/>
              <a:t>продукт, </a:t>
            </a:r>
            <a:r>
              <a:rPr lang="uk-UA" sz="2800" b="1" dirty="0"/>
              <a:t>з </a:t>
            </a:r>
            <a:r>
              <a:rPr lang="uk-UA" sz="2800" b="1" dirty="0" smtClean="0"/>
              <a:t>якого </a:t>
            </a:r>
            <a:r>
              <a:rPr lang="uk-UA" sz="2800" b="1" dirty="0"/>
              <a:t>готується страва</a:t>
            </a:r>
          </a:p>
          <a:p>
            <a:pPr marL="457200" indent="-457200" defTabSz="622300" fontAlgn="auto">
              <a:lnSpc>
                <a:spcPct val="90000"/>
              </a:lnSpc>
              <a:spcAft>
                <a:spcPct val="35000"/>
              </a:spcAft>
              <a:buFontTx/>
              <a:buAutoNum type="arabicPeriod"/>
              <a:defRPr/>
            </a:pPr>
            <a:r>
              <a:rPr lang="uk-UA" sz="2800" b="1" dirty="0"/>
              <a:t>В якому посуді подається </a:t>
            </a:r>
            <a:r>
              <a:rPr lang="uk-UA" sz="2800" b="1" dirty="0" smtClean="0"/>
              <a:t>страва?</a:t>
            </a:r>
            <a:endParaRPr lang="uk-UA" sz="2800" b="1" dirty="0"/>
          </a:p>
          <a:p>
            <a:pPr marL="457200" indent="-457200" defTabSz="622300" fontAlgn="auto">
              <a:lnSpc>
                <a:spcPct val="90000"/>
              </a:lnSpc>
              <a:spcAft>
                <a:spcPct val="35000"/>
              </a:spcAft>
              <a:buFontTx/>
              <a:buAutoNum type="arabicPeriod"/>
              <a:defRPr/>
            </a:pPr>
            <a:r>
              <a:rPr lang="uk-UA" sz="2800" b="1" dirty="0"/>
              <a:t>Харчова цінність основного продукту</a:t>
            </a:r>
          </a:p>
          <a:p>
            <a:pPr marL="457200" indent="-457200" defTabSz="622300" fontAlgn="auto">
              <a:lnSpc>
                <a:spcPct val="90000"/>
              </a:lnSpc>
              <a:spcAft>
                <a:spcPct val="35000"/>
              </a:spcAft>
              <a:buFontTx/>
              <a:buAutoNum type="arabicPeriod"/>
              <a:defRPr/>
            </a:pPr>
            <a:r>
              <a:rPr lang="uk-UA" sz="2800" b="1" dirty="0"/>
              <a:t>Технологія приготування страви</a:t>
            </a:r>
          </a:p>
          <a:p>
            <a:pPr marL="457200" indent="-457200" defTabSz="622300" fontAlgn="auto">
              <a:lnSpc>
                <a:spcPct val="90000"/>
              </a:lnSpc>
              <a:spcAft>
                <a:spcPct val="35000"/>
              </a:spcAft>
              <a:buFontTx/>
              <a:buAutoNum type="arabicPeriod"/>
              <a:defRPr/>
            </a:pPr>
            <a:r>
              <a:rPr lang="uk-UA" sz="2800" b="1" dirty="0"/>
              <a:t>На яких підприємствах можна </a:t>
            </a:r>
            <a:r>
              <a:rPr lang="uk-UA" sz="2800" b="1" dirty="0" smtClean="0"/>
              <a:t>готувати </a:t>
            </a:r>
            <a:r>
              <a:rPr lang="uk-UA" sz="2800" b="1" dirty="0"/>
              <a:t>дану </a:t>
            </a:r>
            <a:r>
              <a:rPr lang="uk-UA" sz="2800" b="1" dirty="0" smtClean="0"/>
              <a:t>страву?</a:t>
            </a:r>
            <a:endParaRPr lang="uk-UA" sz="2800" b="1" dirty="0"/>
          </a:p>
          <a:p>
            <a:pPr marL="342900" indent="-342900" defTabSz="622300" fontAlgn="auto">
              <a:lnSpc>
                <a:spcPct val="90000"/>
              </a:lnSpc>
              <a:spcAft>
                <a:spcPct val="35000"/>
              </a:spcAft>
              <a:buFontTx/>
              <a:buAutoNum type="arabicPeriod"/>
              <a:defRPr/>
            </a:pPr>
            <a:endParaRPr lang="uk-UA" sz="1600" dirty="0"/>
          </a:p>
          <a:p>
            <a:pPr marL="342900" indent="-342900" algn="ctr" defTabSz="622300" fontAlgn="auto">
              <a:lnSpc>
                <a:spcPct val="90000"/>
              </a:lnSpc>
              <a:spcAft>
                <a:spcPct val="35000"/>
              </a:spcAft>
              <a:buFontTx/>
              <a:buAutoNum type="arabicPeriod"/>
              <a:defRPr/>
            </a:pPr>
            <a:endParaRPr lang="uk-UA" sz="1600" dirty="0"/>
          </a:p>
          <a:p>
            <a:pPr marL="342900" indent="-342900" defTabSz="622300" fontAlgn="auto">
              <a:lnSpc>
                <a:spcPct val="90000"/>
              </a:lnSpc>
              <a:spcAft>
                <a:spcPct val="35000"/>
              </a:spcAft>
              <a:buFontTx/>
              <a:buAutoNum type="arabicPeriod"/>
              <a:defRPr/>
            </a:pPr>
            <a:endParaRPr lang="uk-UA" sz="1600" dirty="0"/>
          </a:p>
          <a:p>
            <a:pPr marL="342900" indent="-342900" defTabSz="622300" fontAlgn="auto">
              <a:lnSpc>
                <a:spcPct val="90000"/>
              </a:lnSpc>
              <a:spcAft>
                <a:spcPct val="35000"/>
              </a:spcAft>
              <a:buFontTx/>
              <a:buAutoNum type="arabicPeriod"/>
              <a:defRPr/>
            </a:pPr>
            <a:endParaRPr lang="uk-UA" sz="1600" dirty="0"/>
          </a:p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uk-UA" sz="2000" dirty="0"/>
          </a:p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uk-UA" sz="2000" dirty="0"/>
          </a:p>
          <a:p>
            <a:pPr algn="ctr" defTabSz="6223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uk-UA" sz="14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338437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Підведення підсумків вступного інструктажу</a:t>
            </a:r>
            <a:r>
              <a:rPr lang="uk-UA" dirty="0"/>
              <a:t> </a:t>
            </a:r>
            <a:r>
              <a:rPr lang="uk-UA" dirty="0" smtClean="0"/>
              <a:t>та завдання на поточний інструктаж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88622" y="1285875"/>
            <a:ext cx="288033" cy="535781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sz="1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1500174"/>
            <a:ext cx="5815026" cy="227005"/>
          </a:xfrm>
          <a:ln>
            <a:miter lim="800000"/>
            <a:headEnd/>
            <a:tailEnd/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1. Організація робочого місця</a:t>
            </a:r>
            <a:endParaRPr lang="ru-RU" sz="2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63" y="1714500"/>
            <a:ext cx="6900862" cy="1042988"/>
          </a:xfrm>
        </p:spPr>
        <p:txBody>
          <a:bodyPr rtlCol="0">
            <a:normAutofit fontScale="70000" lnSpcReduction="20000"/>
          </a:bodyPr>
          <a:lstStyle/>
          <a:p>
            <a:pPr algn="l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Вимити стіл та інструменти гарячою водою;</a:t>
            </a:r>
          </a:p>
          <a:p>
            <a:pPr algn="l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Сировину і продукти викласти у підготовлений посуд,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дотримуючись товарного сусідства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0"/>
            <a:ext cx="7643834" cy="86177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000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ІІ.Поточний</a:t>
            </a:r>
            <a:r>
              <a:rPr lang="uk-UA" sz="50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інструктаж:</a:t>
            </a:r>
            <a:endParaRPr lang="ru-RU" sz="5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2000250" y="785813"/>
            <a:ext cx="5286375" cy="714375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/>
              <a:t>Вправи </a:t>
            </a:r>
            <a:r>
              <a:rPr lang="uk-UA" sz="4000" b="1" dirty="0" smtClean="0"/>
              <a:t>для учнів</a:t>
            </a:r>
            <a:endParaRPr lang="ru-RU" sz="40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00034" y="2714620"/>
            <a:ext cx="8143932" cy="571504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3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2. Перевірка правил використання професійних прийомів і навичок</a:t>
            </a:r>
            <a:endParaRPr lang="ru-RU" sz="23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928688" y="3286125"/>
            <a:ext cx="7858125" cy="17145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Майстер перевіряє готовність учнів  до проведення уроку в/н;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Бригади повідомляють про наявність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продуктів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та 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   підрахування їх кількості для приготування страв;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Майстер дає команду приступити до роботи     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endParaRPr lang="uk-UA" sz="3200" dirty="0">
              <a:latin typeface="+mn-lt"/>
              <a:cs typeface="+mn-cs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3200" dirty="0">
              <a:latin typeface="+mn-lt"/>
              <a:cs typeface="+mn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285852" y="4857760"/>
            <a:ext cx="7143800" cy="35719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3. Перевірка правильності виконання робіт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0969" name="Подзаголовок 2"/>
          <p:cNvSpPr txBox="1">
            <a:spLocks/>
          </p:cNvSpPr>
          <p:nvPr/>
        </p:nvSpPr>
        <p:spPr bwMode="auto">
          <a:xfrm>
            <a:off x="928688" y="5143500"/>
            <a:ext cx="7929562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Wingdings" pitchFamily="2" charset="2"/>
              <a:buChar char="v"/>
            </a:pPr>
            <a:r>
              <a:rPr lang="uk-UA" altLang="ru-RU" sz="2200" dirty="0">
                <a:latin typeface="Times New Roman" pitchFamily="18" charset="0"/>
                <a:cs typeface="Times New Roman" pitchFamily="18" charset="0"/>
              </a:rPr>
              <a:t>Майстер підходить до </a:t>
            </a:r>
            <a:r>
              <a:rPr lang="uk-UA" altLang="ru-RU" sz="2200" dirty="0" smtClean="0">
                <a:latin typeface="Times New Roman" pitchFamily="18" charset="0"/>
                <a:cs typeface="Times New Roman" pitchFamily="18" charset="0"/>
              </a:rPr>
              <a:t>бригад, </a:t>
            </a:r>
            <a:r>
              <a:rPr lang="uk-UA" altLang="ru-RU" sz="2200" dirty="0">
                <a:latin typeface="Times New Roman" pitchFamily="18" charset="0"/>
                <a:cs typeface="Times New Roman" pitchFamily="18" charset="0"/>
              </a:rPr>
              <a:t>оглядає робочі місця;</a:t>
            </a:r>
          </a:p>
          <a:p>
            <a:pPr eaLnBrk="1" hangingPunct="1">
              <a:spcBef>
                <a:spcPct val="20000"/>
              </a:spcBef>
              <a:buFont typeface="Wingdings" pitchFamily="2" charset="2"/>
              <a:buChar char="v"/>
            </a:pPr>
            <a:r>
              <a:rPr lang="uk-UA" altLang="ru-RU" sz="2200" dirty="0">
                <a:latin typeface="Times New Roman" pitchFamily="18" charset="0"/>
                <a:cs typeface="Times New Roman" pitchFamily="18" charset="0"/>
              </a:rPr>
              <a:t>Перевіряє підрахування продуктів для приготування страв;</a:t>
            </a:r>
          </a:p>
          <a:p>
            <a:pPr eaLnBrk="1" hangingPunct="1">
              <a:spcBef>
                <a:spcPct val="20000"/>
              </a:spcBef>
              <a:buFont typeface="Wingdings" pitchFamily="2" charset="2"/>
              <a:buChar char="v"/>
            </a:pPr>
            <a:r>
              <a:rPr lang="uk-UA" altLang="ru-RU" sz="2200" dirty="0">
                <a:latin typeface="Times New Roman" pitchFamily="18" charset="0"/>
                <a:cs typeface="Times New Roman" pitchFamily="18" charset="0"/>
              </a:rPr>
              <a:t>Дає вказівки про </a:t>
            </a:r>
            <a:r>
              <a:rPr lang="uk-UA" altLang="ru-RU" sz="2200" dirty="0" smtClean="0">
                <a:latin typeface="Times New Roman" pitchFamily="18" charset="0"/>
                <a:cs typeface="Times New Roman" pitchFamily="18" charset="0"/>
              </a:rPr>
              <a:t>хід виконання  </a:t>
            </a:r>
            <a:r>
              <a:rPr lang="uk-UA" altLang="ru-RU" sz="2200" dirty="0">
                <a:latin typeface="Times New Roman" pitchFamily="18" charset="0"/>
                <a:cs typeface="Times New Roman" pitchFamily="18" charset="0"/>
              </a:rPr>
              <a:t>технологічних </a:t>
            </a:r>
            <a:endParaRPr lang="uk-UA" alt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uk-UA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2200" dirty="0" smtClean="0">
                <a:latin typeface="Times New Roman" pitchFamily="18" charset="0"/>
                <a:cs typeface="Times New Roman" pitchFamily="18" charset="0"/>
              </a:rPr>
              <a:t>   прийомів</a:t>
            </a:r>
            <a:r>
              <a:rPr lang="uk-UA" altLang="ru-RU" sz="2200" dirty="0">
                <a:latin typeface="Times New Roman" pitchFamily="18" charset="0"/>
                <a:cs typeface="Times New Roman" pitchFamily="18" charset="0"/>
              </a:rPr>
              <a:t>, послідовність приготування</a:t>
            </a:r>
            <a:endParaRPr lang="ru-RU" alt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14313" y="214313"/>
            <a:ext cx="4000500" cy="1928812"/>
          </a:xfrm>
          <a:prstGeom prst="rect">
            <a:avLst/>
          </a:prstGeom>
          <a:solidFill>
            <a:srgbClr val="FF33CC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tx2">
                    <a:lumMod val="10000"/>
                  </a:schemeClr>
                </a:solidFill>
                <a:latin typeface="+mj-lt"/>
              </a:rPr>
              <a:t>Місце проведення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2800" b="1" dirty="0">
              <a:solidFill>
                <a:schemeClr val="tx2">
                  <a:lumMod val="10000"/>
                </a:schemeClr>
              </a:solidFill>
              <a:latin typeface="+mj-lt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uk-UA" sz="2400" b="1" dirty="0">
                <a:solidFill>
                  <a:schemeClr val="tx2">
                    <a:lumMod val="10000"/>
                  </a:schemeClr>
                </a:solidFill>
                <a:latin typeface="+mj-lt"/>
              </a:rPr>
              <a:t>Лабораторія кухарів</a:t>
            </a:r>
            <a:endParaRPr lang="ru-RU" sz="2400" b="1" dirty="0">
              <a:solidFill>
                <a:schemeClr val="tx2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 rot="21060634">
            <a:off x="4440238" y="779463"/>
            <a:ext cx="4535487" cy="50006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tx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Термін виконання </a:t>
            </a:r>
            <a:r>
              <a:rPr lang="uk-UA" sz="2800" b="1" dirty="0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– 6 годин</a:t>
            </a:r>
            <a:endParaRPr lang="ru-RU" sz="2800" b="1" dirty="0">
              <a:solidFill>
                <a:schemeClr val="tx2">
                  <a:lumMod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2500313"/>
            <a:ext cx="8715375" cy="142875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tx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Міжпредметні </a:t>
            </a:r>
            <a:r>
              <a:rPr lang="uk-UA" sz="2800" b="1" dirty="0" err="1">
                <a:solidFill>
                  <a:schemeClr val="tx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зв</a:t>
            </a:r>
            <a:r>
              <a:rPr lang="en-US" sz="2800" b="1" dirty="0">
                <a:solidFill>
                  <a:schemeClr val="tx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’</a:t>
            </a:r>
            <a:r>
              <a:rPr lang="uk-UA" sz="2800" b="1" dirty="0">
                <a:solidFill>
                  <a:schemeClr val="tx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язки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uk-UA" sz="2000" b="1" dirty="0" err="1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“Товарознавство</a:t>
            </a:r>
            <a:r>
              <a:rPr lang="uk-UA" sz="2000" b="1" dirty="0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 продовольчих </a:t>
            </a:r>
            <a:r>
              <a:rPr lang="uk-UA" sz="2000" b="1" dirty="0" err="1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товарів”</a:t>
            </a:r>
            <a:r>
              <a:rPr lang="uk-UA" sz="2000" b="1" dirty="0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uk-UA" sz="2000" b="1" dirty="0" err="1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“Обладнання”</a:t>
            </a:r>
            <a:r>
              <a:rPr lang="uk-UA" sz="2000" b="1" dirty="0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uk-UA" sz="2000" b="1" dirty="0" err="1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“Організація</a:t>
            </a:r>
            <a:r>
              <a:rPr lang="uk-UA" sz="2000" b="1" dirty="0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uk-UA" sz="2000" b="1" dirty="0" err="1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виробництва”</a:t>
            </a:r>
            <a:r>
              <a:rPr lang="uk-UA" sz="2000" b="1" dirty="0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uk-UA" sz="2000" b="1" dirty="0" err="1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“Санітарія</a:t>
            </a:r>
            <a:r>
              <a:rPr lang="uk-UA" sz="2000" b="1" dirty="0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 та гігієна </a:t>
            </a:r>
            <a:r>
              <a:rPr lang="uk-UA" sz="2000" b="1" dirty="0" err="1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харчування”</a:t>
            </a:r>
            <a:r>
              <a:rPr lang="uk-UA" sz="2000" b="1" dirty="0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,  </a:t>
            </a:r>
            <a:r>
              <a:rPr lang="uk-UA" sz="2000" b="1" dirty="0" err="1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“Калькуляція</a:t>
            </a:r>
            <a:r>
              <a:rPr lang="uk-UA" sz="2000" b="1" dirty="0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 та бухгалтерський </a:t>
            </a:r>
            <a:r>
              <a:rPr lang="uk-UA" sz="2000" b="1" dirty="0" err="1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облік”</a:t>
            </a:r>
            <a:r>
              <a:rPr lang="uk-UA" sz="2000" b="1" dirty="0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uk-UA" sz="2000" b="1" dirty="0" err="1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“Охорона</a:t>
            </a:r>
            <a:r>
              <a:rPr lang="uk-UA" sz="2000" b="1" dirty="0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uk-UA" sz="2000" b="1" dirty="0" err="1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праці”</a:t>
            </a:r>
            <a:endParaRPr lang="uk-UA" sz="2000" b="1" dirty="0">
              <a:solidFill>
                <a:schemeClr val="tx2">
                  <a:lumMod val="25000"/>
                </a:schemeClr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endParaRPr lang="uk-UA" sz="2000" b="1" dirty="0">
              <a:solidFill>
                <a:schemeClr val="tx2">
                  <a:lumMod val="2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  <a:endParaRPr lang="ru-RU" sz="2800" b="1" dirty="0">
              <a:solidFill>
                <a:schemeClr val="tx2">
                  <a:lumMod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2938" y="4429125"/>
            <a:ext cx="3000375" cy="17859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dirty="0"/>
              <a:t>Закріплення знань, умінь та навичок</a:t>
            </a:r>
            <a:endParaRPr lang="ru-RU" sz="2400" dirty="0"/>
          </a:p>
          <a:p>
            <a:pPr algn="ctr" fontAlgn="auto">
              <a:spcAft>
                <a:spcPts val="0"/>
              </a:spcAft>
              <a:defRPr/>
            </a:pPr>
            <a:endParaRPr lang="ru-RU" sz="2400" b="1" dirty="0">
              <a:solidFill>
                <a:schemeClr val="tx2">
                  <a:lumMod val="10000"/>
                </a:schemeClr>
              </a:solidFill>
              <a:latin typeface="+mj-lt"/>
            </a:endParaRPr>
          </a:p>
        </p:txBody>
      </p:sp>
      <p:grpSp>
        <p:nvGrpSpPr>
          <p:cNvPr id="5" name="Diagram group"/>
          <p:cNvGrpSpPr/>
          <p:nvPr/>
        </p:nvGrpSpPr>
        <p:grpSpPr>
          <a:xfrm>
            <a:off x="571472" y="5214950"/>
            <a:ext cx="2643206" cy="571504"/>
            <a:chOff x="1612" y="1983465"/>
            <a:chExt cx="1743482" cy="559633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6" name="Группа 10"/>
            <p:cNvGrpSpPr/>
            <p:nvPr/>
          </p:nvGrpSpPr>
          <p:grpSpPr>
            <a:xfrm>
              <a:off x="1612" y="1983465"/>
              <a:ext cx="1743482" cy="559633"/>
              <a:chOff x="1612" y="1983465"/>
              <a:chExt cx="1743482" cy="559633"/>
            </a:xfrm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1612" y="1983465"/>
                <a:ext cx="1743482" cy="559633"/>
              </a:xfrm>
              <a:prstGeom prst="rect">
                <a:avLst/>
              </a:prstGeom>
              <a:sp3d extrusionH="50600" prstMaterial="metal">
                <a:bevelT w="101600" h="80600" prst="relaxedInset"/>
                <a:bevelB w="80600" h="80600" prst="relaxedInset"/>
              </a:sp3d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13" name="Прямоугольник 12"/>
              <p:cNvSpPr/>
              <p:nvPr/>
            </p:nvSpPr>
            <p:spPr>
              <a:xfrm>
                <a:off x="1612" y="1983465"/>
                <a:ext cx="1227804" cy="559633"/>
              </a:xfrm>
              <a:prstGeom prst="rect">
                <a:avLst/>
              </a:prstGeom>
              <a:solidFill>
                <a:srgbClr val="FF33CC"/>
              </a:solidFill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lIns="72390" tIns="0" rIns="24130" bIns="0" spcCol="1270" anchor="ctr"/>
              <a:lstStyle/>
              <a:p>
                <a:pPr algn="ctr" defTabSz="84455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uk-UA" sz="1900" b="1" dirty="0"/>
                  <a:t>Тип уроку</a:t>
                </a:r>
                <a:endParaRPr lang="ru-RU" sz="1900" b="1" dirty="0"/>
              </a:p>
            </p:txBody>
          </p:sp>
        </p:grpSp>
      </p:grpSp>
      <p:sp>
        <p:nvSpPr>
          <p:cNvPr id="14" name="Заголовок 1"/>
          <p:cNvSpPr txBox="1">
            <a:spLocks/>
          </p:cNvSpPr>
          <p:nvPr/>
        </p:nvSpPr>
        <p:spPr>
          <a:xfrm>
            <a:off x="4429125" y="4500563"/>
            <a:ext cx="3571875" cy="17145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/>
              <a:t>- Нетрадиційний урок</a:t>
            </a:r>
            <a:endParaRPr lang="ru-RU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/>
              <a:t>- Ділова гра</a:t>
            </a:r>
            <a:endParaRPr lang="ru-RU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/>
              <a:t>Бригадна форма</a:t>
            </a:r>
            <a:endParaRPr lang="ru-RU" sz="2400" dirty="0"/>
          </a:p>
          <a:p>
            <a:pPr algn="ctr" fontAlgn="auto">
              <a:spcAft>
                <a:spcPts val="0"/>
              </a:spcAft>
              <a:defRPr/>
            </a:pPr>
            <a:endParaRPr lang="ru-RU" sz="2400" b="1" dirty="0">
              <a:solidFill>
                <a:schemeClr val="tx2">
                  <a:lumMod val="10000"/>
                </a:schemeClr>
              </a:solidFill>
              <a:latin typeface="+mj-lt"/>
            </a:endParaRPr>
          </a:p>
        </p:txBody>
      </p:sp>
      <p:grpSp>
        <p:nvGrpSpPr>
          <p:cNvPr id="7" name="Diagram group"/>
          <p:cNvGrpSpPr/>
          <p:nvPr/>
        </p:nvGrpSpPr>
        <p:grpSpPr>
          <a:xfrm>
            <a:off x="4714876" y="5643578"/>
            <a:ext cx="3000396" cy="559633"/>
            <a:chOff x="1086776" y="4893004"/>
            <a:chExt cx="1743482" cy="559633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8" name="Группа 15"/>
            <p:cNvGrpSpPr/>
            <p:nvPr/>
          </p:nvGrpSpPr>
          <p:grpSpPr>
            <a:xfrm>
              <a:off x="1086776" y="4893004"/>
              <a:ext cx="1743482" cy="559633"/>
              <a:chOff x="1086776" y="4893004"/>
              <a:chExt cx="1743482" cy="559633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1086776" y="4893004"/>
                <a:ext cx="1743482" cy="559633"/>
              </a:xfrm>
              <a:prstGeom prst="rect">
                <a:avLst/>
              </a:prstGeom>
              <a:sp3d extrusionH="50600" prstMaterial="metal">
                <a:bevelT w="101600" h="80600" prst="relaxedInset"/>
                <a:bevelB w="80600" h="80600" prst="relaxedInset"/>
              </a:sp3d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18" name="Прямоугольник 17"/>
              <p:cNvSpPr/>
              <p:nvPr/>
            </p:nvSpPr>
            <p:spPr>
              <a:xfrm>
                <a:off x="1086776" y="4893004"/>
                <a:ext cx="1227804" cy="559633"/>
              </a:xfrm>
              <a:prstGeom prst="rect">
                <a:avLst/>
              </a:prstGeom>
              <a:solidFill>
                <a:srgbClr val="FFFF00"/>
              </a:solidFill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lIns="72390" tIns="0" rIns="24130" bIns="0" spcCol="1270" anchor="ctr"/>
              <a:lstStyle/>
              <a:p>
                <a:pPr algn="ctr" defTabSz="84455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uk-UA" sz="1900" b="1" dirty="0"/>
                  <a:t>Форми навчання</a:t>
                </a:r>
                <a:endParaRPr lang="ru-RU" sz="1900" b="1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571868" y="0"/>
            <a:ext cx="5929354" cy="1357322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3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Страви готові і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uk-UA" sz="23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майстер слідкує за:</a:t>
            </a:r>
            <a:endParaRPr lang="ru-RU" sz="23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3643313" y="1071563"/>
            <a:ext cx="5214937" cy="200025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Правильністю оформлення страв і  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   столів;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Звертає увагу на естетичний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вигляд і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раціональне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використання часу на приготування і подавання страв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uk-UA" sz="3200" dirty="0">
              <a:latin typeface="+mn-lt"/>
              <a:cs typeface="+mn-cs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3200" dirty="0">
              <a:latin typeface="+mn-lt"/>
              <a:cs typeface="+mn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0" y="3000372"/>
            <a:ext cx="4357686" cy="857256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 Прибирання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uk-U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робочого місця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1989" name="Подзаголовок 2"/>
          <p:cNvSpPr txBox="1">
            <a:spLocks/>
          </p:cNvSpPr>
          <p:nvPr/>
        </p:nvSpPr>
        <p:spPr bwMode="auto">
          <a:xfrm>
            <a:off x="214313" y="3929063"/>
            <a:ext cx="5643562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Wingdings" pitchFamily="2" charset="2"/>
              <a:buChar char="v"/>
            </a:pPr>
            <a:r>
              <a:rPr lang="uk-UA" altLang="ru-RU" sz="2200" dirty="0">
                <a:latin typeface="Times New Roman" pitchFamily="18" charset="0"/>
                <a:cs typeface="Times New Roman" pitchFamily="18" charset="0"/>
              </a:rPr>
              <a:t>Помити кухонний та столовий посуд, інструменти </a:t>
            </a:r>
            <a:r>
              <a:rPr lang="uk-UA" altLang="ru-RU" sz="2200" dirty="0" smtClean="0">
                <a:latin typeface="Times New Roman" pitchFamily="18" charset="0"/>
                <a:cs typeface="Times New Roman" pitchFamily="18" charset="0"/>
              </a:rPr>
              <a:t>згідно санітарних норм та правил;</a:t>
            </a:r>
            <a:endParaRPr lang="uk-UA" altLang="ru-RU" sz="2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Font typeface="Wingdings" pitchFamily="2" charset="2"/>
              <a:buChar char="v"/>
            </a:pPr>
            <a:r>
              <a:rPr lang="uk-UA" altLang="ru-RU" sz="2200" dirty="0">
                <a:latin typeface="Times New Roman" pitchFamily="18" charset="0"/>
                <a:cs typeface="Times New Roman" pitchFamily="18" charset="0"/>
              </a:rPr>
              <a:t>Робочі столи вимити із використанням </a:t>
            </a:r>
            <a:r>
              <a:rPr lang="uk-UA" altLang="ru-RU" sz="2200" dirty="0" smtClean="0">
                <a:latin typeface="Times New Roman" pitchFamily="18" charset="0"/>
                <a:cs typeface="Times New Roman" pitchFamily="18" charset="0"/>
              </a:rPr>
              <a:t>миючих </a:t>
            </a:r>
            <a:r>
              <a:rPr lang="uk-UA" altLang="ru-RU" sz="2200" dirty="0">
                <a:latin typeface="Times New Roman" pitchFamily="18" charset="0"/>
                <a:cs typeface="Times New Roman" pitchFamily="18" charset="0"/>
              </a:rPr>
              <a:t>засобів, а потім продезінфікувати 0,2% освітленим розчином хлорного вапна</a:t>
            </a:r>
          </a:p>
        </p:txBody>
      </p:sp>
      <p:pic>
        <p:nvPicPr>
          <p:cNvPr id="41990" name="Picture 2" descr="C:\Users\Администратор\Desktop\Відкритий урок ПТИЦЯ\орех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500063"/>
            <a:ext cx="28003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Picture 3" descr="C:\Users\Администратор\Desktop\Відкритий урок ПТИЦЯ\otbivnye-iz-indyushk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71"/>
          <a:stretch>
            <a:fillRect/>
          </a:stretch>
        </p:blipFill>
        <p:spPr bwMode="auto">
          <a:xfrm>
            <a:off x="5786438" y="3929063"/>
            <a:ext cx="3201987" cy="211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иугольник 1"/>
          <p:cNvSpPr/>
          <p:nvPr/>
        </p:nvSpPr>
        <p:spPr>
          <a:xfrm>
            <a:off x="357158" y="714356"/>
            <a:ext cx="6072230" cy="1071570"/>
          </a:xfrm>
          <a:prstGeom prst="homePlate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Провести оцінку якості приготовлених страв : </a:t>
            </a:r>
            <a:endParaRPr lang="ru-RU" sz="20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20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овнішній </a:t>
            </a:r>
            <a:r>
              <a:rPr lang="uk-UA" sz="20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вигляд;</a:t>
            </a:r>
            <a:r>
              <a:rPr lang="ru-RU" sz="20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20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0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олір</a:t>
            </a:r>
            <a:r>
              <a:rPr lang="uk-UA" sz="20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20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апах</a:t>
            </a:r>
            <a:r>
              <a:rPr lang="uk-UA" sz="20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смак;</a:t>
            </a:r>
            <a:r>
              <a:rPr lang="ru-RU" sz="20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uk-UA" sz="20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0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онсистенція</a:t>
            </a:r>
            <a:r>
              <a:rPr lang="uk-UA" sz="14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n>
                <a:solidFill>
                  <a:schemeClr val="tx2">
                    <a:lumMod val="50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ятиугольник 2"/>
          <p:cNvSpPr/>
          <p:nvPr/>
        </p:nvSpPr>
        <p:spPr>
          <a:xfrm>
            <a:off x="1000100" y="1857364"/>
            <a:ext cx="6286544" cy="928694"/>
          </a:xfrm>
          <a:prstGeom prst="homePlate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Провести аналіз помилок,  не дотримання правил нарізування овочів та курячого філе, порушення правил санітарії, техніки безпеки, дисципліни</a:t>
            </a:r>
            <a:r>
              <a:rPr lang="uk-UA" sz="2000" dirty="0">
                <a:ln>
                  <a:solidFill>
                    <a:schemeClr val="tx2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/>
          </a:p>
        </p:txBody>
      </p:sp>
      <p:sp>
        <p:nvSpPr>
          <p:cNvPr id="4" name="Пятиугольник 3"/>
          <p:cNvSpPr/>
          <p:nvPr/>
        </p:nvSpPr>
        <p:spPr>
          <a:xfrm>
            <a:off x="2143108" y="2786058"/>
            <a:ext cx="6429420" cy="1214446"/>
          </a:xfrm>
          <a:prstGeom prst="homePlate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4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Зробити висновки про досягнення мети уроку всією групою і окремими учнями.</a:t>
            </a:r>
            <a:endParaRPr lang="ru-RU" sz="20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Відзначити </a:t>
            </a:r>
            <a:r>
              <a:rPr lang="uk-UA" sz="20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учнів, які досягли високої продуктивності праці і відмінної якості приготовлених страв.</a:t>
            </a:r>
            <a:endParaRPr lang="ru-RU" sz="20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ятиугольник 4"/>
          <p:cNvSpPr/>
          <p:nvPr/>
        </p:nvSpPr>
        <p:spPr>
          <a:xfrm>
            <a:off x="3143240" y="4000504"/>
            <a:ext cx="5500726" cy="928694"/>
          </a:xfrm>
          <a:prstGeom prst="homePlate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400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Повідомити про виконання норм якості приготування страв і </a:t>
            </a:r>
            <a:r>
              <a:rPr lang="uk-UA" sz="20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виставити оцінки </a:t>
            </a:r>
            <a:r>
              <a:rPr lang="uk-UA" sz="20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виконання </a:t>
            </a:r>
            <a:r>
              <a:rPr lang="uk-UA" sz="20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завдань.</a:t>
            </a:r>
            <a:endParaRPr lang="ru-RU" sz="20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Круглая лента лицом вверх 5"/>
          <p:cNvSpPr/>
          <p:nvPr/>
        </p:nvSpPr>
        <p:spPr>
          <a:xfrm>
            <a:off x="214282" y="5072074"/>
            <a:ext cx="8572560" cy="1785926"/>
          </a:xfrm>
          <a:prstGeom prst="ellipseRibbon2">
            <a:avLst>
              <a:gd name="adj1" fmla="val 17541"/>
              <a:gd name="adj2" fmla="val 100000"/>
              <a:gd name="adj3" fmla="val 12500"/>
            </a:avLst>
          </a:prstGeom>
          <a:ln w="28575">
            <a:solidFill>
              <a:schemeClr val="accent4">
                <a:lumMod val="75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5000" dist="25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uk-UA" alt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Домашнє завдання:</a:t>
            </a:r>
          </a:p>
          <a:p>
            <a:pPr algn="ctr" eaLnBrk="1" hangingPunct="1"/>
            <a:r>
              <a:rPr lang="uk-UA" alt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Для всіх: </a:t>
            </a:r>
            <a:r>
              <a:rPr lang="uk-UA" alt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приготувати вдома  котлету  відбивну паніровану з </a:t>
            </a:r>
            <a:r>
              <a:rPr lang="uk-UA" alt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курячого</a:t>
            </a:r>
          </a:p>
          <a:p>
            <a:pPr eaLnBrk="1" hangingPunct="1"/>
            <a:r>
              <a:rPr lang="uk-UA" alt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філе </a:t>
            </a:r>
            <a:r>
              <a:rPr lang="uk-UA" alt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 начинкою, яка більше сподобалася та принести </a:t>
            </a:r>
            <a:r>
              <a:rPr lang="uk-UA" alt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відгуки</a:t>
            </a:r>
          </a:p>
          <a:p>
            <a:pPr eaLnBrk="1" hangingPunct="1"/>
            <a:r>
              <a:rPr lang="uk-UA" alt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від батьків</a:t>
            </a:r>
          </a:p>
          <a:p>
            <a:pPr eaLnBrk="1" hangingPunct="1"/>
            <a:r>
              <a:rPr lang="uk-UA" alt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uk-UA" alt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вибором </a:t>
            </a:r>
            <a:r>
              <a:rPr lang="uk-UA" alt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alt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підготувати (групами) презентації </a:t>
            </a:r>
            <a:r>
              <a:rPr lang="uk-UA" alt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“Приготування  котлети   натуральної панірованої з курячого філе</a:t>
            </a:r>
            <a:r>
              <a:rPr lang="uk-UA" alt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”(з начинками за вибором)</a:t>
            </a:r>
            <a:endParaRPr lang="ru-RU" alt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-214338"/>
            <a:ext cx="8010580" cy="86177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000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ІІ.Заключний</a:t>
            </a:r>
            <a:r>
              <a:rPr lang="uk-UA" sz="50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інструктаж</a:t>
            </a:r>
            <a:endParaRPr lang="ru-RU" sz="5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0"/>
            <a:ext cx="8643998" cy="1428760"/>
          </a:xfrm>
          <a:ln>
            <a:miter lim="800000"/>
            <a:headEnd/>
            <a:tailEnd/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Тема уроку: ПРИГОТУВАННЯ ПОРЦІЙНИХ СМАЖЕНИХ СТРАВ З ПТИЦІ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428625" y="1928813"/>
            <a:ext cx="8429625" cy="4214812"/>
          </a:xfrm>
          <a:prstGeom prst="flowChartDocument">
            <a:avLst/>
          </a:prstGeom>
          <a:gradFill>
            <a:gsLst>
              <a:gs pos="100000">
                <a:srgbClr val="FF3399">
                  <a:alpha val="35000"/>
                </a:srgbClr>
              </a:gs>
              <a:gs pos="25000">
                <a:srgbClr val="FF6633">
                  <a:alpha val="51000"/>
                </a:srgbClr>
              </a:gs>
              <a:gs pos="50000">
                <a:srgbClr val="FFFF00">
                  <a:alpha val="45000"/>
                </a:srgbClr>
              </a:gs>
              <a:gs pos="75000">
                <a:srgbClr val="01A78F">
                  <a:alpha val="15000"/>
                </a:srgbClr>
              </a:gs>
              <a:gs pos="100000">
                <a:srgbClr val="3366FF">
                  <a:alpha val="44000"/>
                </a:srgbClr>
              </a:gs>
            </a:gsLst>
            <a:lin ang="16200000" scaled="0"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/>
              <a:t>НАВЧАЛЬНА: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2100" dirty="0"/>
              <a:t>навчити учнів дотримуватись технологічного процесу </a:t>
            </a:r>
            <a:r>
              <a:rPr lang="uk-UA" sz="2100" dirty="0" smtClean="0"/>
              <a:t>приготування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100" dirty="0" smtClean="0"/>
              <a:t> страви</a:t>
            </a:r>
            <a:r>
              <a:rPr lang="uk-UA" sz="2100" dirty="0"/>
              <a:t>;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dirty="0" smtClean="0"/>
              <a:t> </a:t>
            </a:r>
            <a:r>
              <a:rPr lang="uk-UA" sz="2100" dirty="0"/>
              <a:t>підвищити інтерес учнів до майбутньої професії;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2100" dirty="0"/>
              <a:t> закріплення теоретичних знань та умінь на практиці при приготуванні натуральних панірованих котлет з птиці;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2100" dirty="0" smtClean="0"/>
              <a:t>практично </a:t>
            </a:r>
            <a:r>
              <a:rPr lang="uk-UA" sz="2100" dirty="0"/>
              <a:t>підбирати інструмент, інвентар, посуд;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2100" dirty="0"/>
              <a:t> </a:t>
            </a:r>
            <a:r>
              <a:rPr lang="uk-UA" sz="2100" dirty="0" smtClean="0"/>
              <a:t>організовувати </a:t>
            </a:r>
            <a:r>
              <a:rPr lang="uk-UA" sz="2100" dirty="0"/>
              <a:t>робоче місце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2100" dirty="0"/>
              <a:t> мати ідеї та знаходити шляхи </a:t>
            </a:r>
            <a:r>
              <a:rPr lang="uk-UA" sz="2100" dirty="0" smtClean="0"/>
              <a:t>їх реалізації </a:t>
            </a:r>
            <a:r>
              <a:rPr lang="uk-UA" sz="2100" dirty="0"/>
              <a:t>на практиці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100" dirty="0"/>
              <a:t>-  навчити учнів творчо мислити;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2100" dirty="0"/>
              <a:t> </a:t>
            </a:r>
            <a:r>
              <a:rPr lang="uk-UA" sz="2100" dirty="0" smtClean="0"/>
              <a:t>формувати практичні уміння </a:t>
            </a:r>
            <a:r>
              <a:rPr lang="uk-UA" sz="2100" dirty="0"/>
              <a:t>та </a:t>
            </a:r>
            <a:r>
              <a:rPr lang="uk-UA" sz="2100" dirty="0" smtClean="0"/>
              <a:t>навички  </a:t>
            </a:r>
            <a:r>
              <a:rPr lang="uk-UA" sz="2100" dirty="0"/>
              <a:t>приготування порційних смажених страв з м'яса птиці;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2100" dirty="0"/>
              <a:t>  набуття навичок аналізу інформації та проведення презентації.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dirty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4368" y="1214422"/>
            <a:ext cx="405329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Мета УРОКУ:</a:t>
            </a:r>
          </a:p>
        </p:txBody>
      </p:sp>
      <p:pic>
        <p:nvPicPr>
          <p:cNvPr id="6149" name="Picture 2" descr="C:\Users\Администратор\Desktop\Відкритий урок ПТИЦЯ\kurinie_otbivnie_s_sirom-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714750"/>
            <a:ext cx="2057177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документ 3"/>
          <p:cNvSpPr/>
          <p:nvPr/>
        </p:nvSpPr>
        <p:spPr>
          <a:xfrm>
            <a:off x="166008" y="855889"/>
            <a:ext cx="8572500" cy="1714500"/>
          </a:xfrm>
          <a:prstGeom prst="flowChartDocument">
            <a:avLst/>
          </a:prstGeom>
          <a:gradFill>
            <a:gsLst>
              <a:gs pos="100000">
                <a:srgbClr val="FF3399">
                  <a:alpha val="35000"/>
                </a:srgbClr>
              </a:gs>
              <a:gs pos="25000">
                <a:srgbClr val="FF6633">
                  <a:alpha val="51000"/>
                </a:srgbClr>
              </a:gs>
              <a:gs pos="50000">
                <a:srgbClr val="FFFF00">
                  <a:alpha val="45000"/>
                </a:srgbClr>
              </a:gs>
              <a:gs pos="75000">
                <a:srgbClr val="01A78F">
                  <a:alpha val="15000"/>
                </a:srgbClr>
              </a:gs>
              <a:gs pos="100000">
                <a:srgbClr val="3366FF">
                  <a:alpha val="44000"/>
                </a:srgbClr>
              </a:gs>
            </a:gsLst>
            <a:lin ang="16200000" scaled="0"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/>
              <a:t>РОЗВИВАЮЧА: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dirty="0"/>
              <a:t> </a:t>
            </a:r>
            <a:r>
              <a:rPr lang="uk-UA" sz="2000" dirty="0"/>
              <a:t>р</a:t>
            </a:r>
            <a:r>
              <a:rPr lang="uk-UA" sz="2000" dirty="0" smtClean="0"/>
              <a:t>озвивати </a:t>
            </a:r>
            <a:r>
              <a:rPr lang="uk-UA" sz="2000" dirty="0"/>
              <a:t>у учнів самостійність та почуття відповідальності у роботі;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2000" dirty="0"/>
              <a:t> </a:t>
            </a:r>
            <a:r>
              <a:rPr lang="uk-UA" sz="2000" dirty="0" smtClean="0"/>
              <a:t>розвивати </a:t>
            </a:r>
            <a:r>
              <a:rPr lang="uk-UA" sz="2000" dirty="0"/>
              <a:t>естетичний смак приготування та оформлення готової страви;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2000" dirty="0"/>
              <a:t> </a:t>
            </a:r>
            <a:r>
              <a:rPr lang="uk-UA" sz="2000" dirty="0" smtClean="0"/>
              <a:t>розвивати в </a:t>
            </a:r>
            <a:r>
              <a:rPr lang="uk-UA" sz="2000" dirty="0"/>
              <a:t>учня уміння </a:t>
            </a:r>
            <a:r>
              <a:rPr lang="uk-UA" sz="2000" dirty="0" smtClean="0"/>
              <a:t>робити якісну </a:t>
            </a:r>
            <a:r>
              <a:rPr lang="uk-UA" sz="2000" dirty="0"/>
              <a:t>оцінку страви.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428625" y="3714750"/>
            <a:ext cx="8429625" cy="2928938"/>
          </a:xfrm>
          <a:prstGeom prst="flowChartDocument">
            <a:avLst/>
          </a:prstGeom>
          <a:gradFill>
            <a:gsLst>
              <a:gs pos="100000">
                <a:srgbClr val="FF3399">
                  <a:alpha val="35000"/>
                </a:srgbClr>
              </a:gs>
              <a:gs pos="25000">
                <a:srgbClr val="FF6633">
                  <a:alpha val="51000"/>
                </a:srgbClr>
              </a:gs>
              <a:gs pos="50000">
                <a:srgbClr val="FFFF00">
                  <a:alpha val="45000"/>
                </a:srgbClr>
              </a:gs>
              <a:gs pos="75000">
                <a:srgbClr val="01A78F">
                  <a:alpha val="15000"/>
                </a:srgbClr>
              </a:gs>
              <a:gs pos="100000">
                <a:srgbClr val="3366FF">
                  <a:alpha val="44000"/>
                </a:srgbClr>
              </a:gs>
            </a:gsLst>
            <a:lin ang="16200000" scaled="0"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dirty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/>
              <a:t>ВИХОВНА: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2000" dirty="0"/>
              <a:t> виховувати бережливе ставлення до продуктів, матеріальних цінностей на виробництві;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2000" dirty="0"/>
              <a:t> виховання в учнів творчого підходу до праці;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2000" dirty="0"/>
              <a:t> економно використовувати сировину, воду, електроенергію;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2000" dirty="0"/>
              <a:t> </a:t>
            </a:r>
            <a:r>
              <a:rPr lang="uk-UA" sz="2000" dirty="0" smtClean="0"/>
              <a:t>дотримуватись правил </a:t>
            </a:r>
            <a:r>
              <a:rPr lang="uk-UA" sz="2000" dirty="0"/>
              <a:t>санітарії та гігієни, </a:t>
            </a:r>
            <a:r>
              <a:rPr lang="uk-UA" sz="2000" dirty="0" smtClean="0"/>
              <a:t>правил </a:t>
            </a:r>
            <a:r>
              <a:rPr lang="uk-UA" sz="2000" dirty="0"/>
              <a:t>безпеки праці;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2000" dirty="0"/>
              <a:t> виховувати в учнів почуття колективізму, охайність та уважність в роботі, </a:t>
            </a:r>
            <a:r>
              <a:rPr lang="uk-UA" sz="2000" dirty="0" smtClean="0"/>
              <a:t>пильність у </a:t>
            </a:r>
            <a:r>
              <a:rPr lang="uk-UA" sz="2000" dirty="0"/>
              <a:t>дотримуванні вимог </a:t>
            </a:r>
            <a:r>
              <a:rPr lang="uk-UA" sz="2000" dirty="0" smtClean="0"/>
              <a:t> техніки </a:t>
            </a:r>
            <a:r>
              <a:rPr lang="uk-UA" sz="2000" dirty="0"/>
              <a:t>безпеки.</a:t>
            </a:r>
            <a:endParaRPr lang="ru-RU" sz="2000" dirty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5720" y="-675456"/>
            <a:ext cx="8643998" cy="45719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000" dirty="0">
              <a:latin typeface="+mj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ертикальный свиток 6"/>
          <p:cNvSpPr/>
          <p:nvPr/>
        </p:nvSpPr>
        <p:spPr>
          <a:xfrm>
            <a:off x="0" y="857232"/>
            <a:ext cx="4929222" cy="2928958"/>
          </a:xfrm>
          <a:prstGeom prst="verticalScroll">
            <a:avLst/>
          </a:prstGeom>
          <a:gradFill flip="none" rotWithShape="1">
            <a:gsLst>
              <a:gs pos="24000">
                <a:srgbClr val="FFF200"/>
              </a:gs>
              <a:gs pos="45000">
                <a:srgbClr val="78D155">
                  <a:alpha val="57000"/>
                </a:srgbClr>
              </a:gs>
              <a:gs pos="75000">
                <a:srgbClr val="FF0300">
                  <a:alpha val="82000"/>
                </a:srgbClr>
              </a:gs>
              <a:gs pos="71000">
                <a:srgbClr val="F9B47B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робочі столи, електроплита, 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жарова шафа, сковорода</a:t>
            </a: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розробні</a:t>
            </a: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дошки МС, ОС, ніж МС, молоток відбивний,  виделки, ложка столова, лопатка металева, закусочні тарілки, миски.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22189">
            <a:off x="6294018" y="586180"/>
            <a:ext cx="2716693" cy="2343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Вертикальный свиток 10"/>
          <p:cNvSpPr/>
          <p:nvPr/>
        </p:nvSpPr>
        <p:spPr>
          <a:xfrm>
            <a:off x="214282" y="4214818"/>
            <a:ext cx="4929222" cy="2357430"/>
          </a:xfrm>
          <a:prstGeom prst="verticalScroll">
            <a:avLst/>
          </a:prstGeom>
          <a:gradFill flip="none" rotWithShape="1">
            <a:gsLst>
              <a:gs pos="24000">
                <a:srgbClr val="FFF200"/>
              </a:gs>
              <a:gs pos="45000">
                <a:srgbClr val="78D155">
                  <a:alpha val="57000"/>
                </a:srgbClr>
              </a:gs>
              <a:gs pos="75000">
                <a:srgbClr val="FF0300">
                  <a:alpha val="82000"/>
                </a:srgbClr>
              </a:gs>
              <a:gs pos="71000">
                <a:srgbClr val="F9B47B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збірник рецептур, технологічні 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карти</a:t>
            </a: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завдання, мультимедійний</a:t>
            </a:r>
            <a:r>
              <a:rPr lang="uk-UA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uk-UA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плеєр</a:t>
            </a: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стенди, плакати з охорони праці.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5882" y="857232"/>
            <a:ext cx="35224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dirty="0" err="1">
                <a:ln w="1905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+mn-cs"/>
              </a:rPr>
              <a:t>Технічне</a:t>
            </a:r>
            <a:r>
              <a:rPr lang="ru-RU" sz="3000" dirty="0">
                <a:ln w="1905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+mn-cs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dirty="0" err="1" smtClean="0">
                <a:ln w="1905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+mn-cs"/>
              </a:rPr>
              <a:t>забезпечення</a:t>
            </a:r>
            <a:r>
              <a:rPr lang="ru-RU" sz="3000" dirty="0" smtClean="0">
                <a:ln w="1905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+mn-cs"/>
              </a:rPr>
              <a:t>:</a:t>
            </a:r>
            <a:endParaRPr lang="ru-RU" sz="3000" dirty="0">
              <a:ln w="1905">
                <a:solidFill>
                  <a:schemeClr val="tx1"/>
                </a:solidFill>
              </a:ln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  <a:cs typeface="+mn-cs"/>
            </a:endParaRPr>
          </a:p>
        </p:txBody>
      </p:sp>
      <p:sp>
        <p:nvSpPr>
          <p:cNvPr id="9" name="Вертикальный свиток 8"/>
          <p:cNvSpPr/>
          <p:nvPr/>
        </p:nvSpPr>
        <p:spPr>
          <a:xfrm>
            <a:off x="4000496" y="2500306"/>
            <a:ext cx="4929222" cy="2286016"/>
          </a:xfrm>
          <a:prstGeom prst="verticalScroll">
            <a:avLst/>
          </a:prstGeom>
          <a:gradFill flip="none" rotWithShape="1">
            <a:gsLst>
              <a:gs pos="24000">
                <a:srgbClr val="FFF200"/>
              </a:gs>
              <a:gs pos="45000">
                <a:srgbClr val="78D155">
                  <a:alpha val="57000"/>
                </a:srgbClr>
              </a:gs>
              <a:gs pos="75000">
                <a:srgbClr val="FF0300">
                  <a:alpha val="82000"/>
                </a:srgbClr>
              </a:gs>
              <a:gs pos="71000">
                <a:srgbClr val="F9B47B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Сировина для приготування страви: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Куряче філе, яйця, сіль, перець чорний мелений, мука пшенична, манка, хлібна паніровка, паніровані сухарі, сир твердий, олія, масло вершкове.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95882" y="4071942"/>
            <a:ext cx="345102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dirty="0" err="1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+mn-cs"/>
              </a:rPr>
              <a:t>Методичне</a:t>
            </a:r>
            <a:r>
              <a:rPr lang="ru-RU" sz="30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+mn-cs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dirty="0" err="1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+mn-cs"/>
              </a:rPr>
              <a:t>Забезпечення</a:t>
            </a:r>
            <a:r>
              <a:rPr lang="ru-RU" sz="30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+mn-cs"/>
              </a:rPr>
              <a:t>:</a:t>
            </a:r>
            <a:endParaRPr lang="ru-RU" sz="30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51119">
            <a:off x="4942149" y="5249619"/>
            <a:ext cx="1452546" cy="1452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448178">
            <a:off x="149325" y="149326"/>
            <a:ext cx="1093114" cy="1093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54956">
            <a:off x="4870721" y="870201"/>
            <a:ext cx="1321324" cy="1321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282" y="0"/>
            <a:ext cx="8637301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dirty="0" err="1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+mn-cs"/>
              </a:rPr>
              <a:t>Навчально-матеріальне</a:t>
            </a:r>
            <a:r>
              <a:rPr lang="ru-RU" sz="30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+mn-cs"/>
              </a:rPr>
              <a:t> забезпечення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5972188" cy="868346"/>
          </a:xfrm>
          <a:ln>
            <a:miter lim="800000"/>
            <a:headEnd/>
            <a:tailEnd/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Хід уроку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ятиугольник 2"/>
          <p:cNvSpPr/>
          <p:nvPr/>
        </p:nvSpPr>
        <p:spPr>
          <a:xfrm>
            <a:off x="1408810" y="1500174"/>
            <a:ext cx="7000924" cy="4000528"/>
          </a:xfrm>
          <a:prstGeom prst="homePlate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5000" dist="25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/>
              <a:t>-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Перевірити наявність учнів по списку.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Перевірка зовнішнього вигляду учнів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та їх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готовності до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проведення уроку 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виробничого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навчання;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Перевірка дотримання правил особистої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гігієни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Організація робочих місць.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1643050"/>
            <a:ext cx="5072098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000" b="1" i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82085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І.Організаційна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000" b="1" i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82085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частина :</a:t>
            </a:r>
            <a:endParaRPr lang="ru-RU" sz="3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820859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9223" name="Picture 3" descr="D:\Мои рисунки\CLIPART\J01953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4429125"/>
            <a:ext cx="2765425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5" descr="C:\Documents and Settings\Loner\Рабочий стол\7y6f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2416175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500063" y="357188"/>
            <a:ext cx="8229600" cy="1143000"/>
          </a:xfrm>
        </p:spPr>
        <p:txBody>
          <a:bodyPr/>
          <a:lstStyle/>
          <a:p>
            <a:pPr eaLnBrk="1" hangingPunct="1"/>
            <a:r>
              <a:rPr lang="uk-UA" altLang="ru-RU" smtClean="0">
                <a:solidFill>
                  <a:srgbClr val="FF0000"/>
                </a:solidFill>
              </a:rPr>
              <a:t>Ваші очікування від уроку</a:t>
            </a:r>
            <a:endParaRPr lang="ru-RU" altLang="ru-RU" smtClean="0">
              <a:solidFill>
                <a:srgbClr val="FF0000"/>
              </a:solidFill>
            </a:endParaRPr>
          </a:p>
        </p:txBody>
      </p:sp>
      <p:grpSp>
        <p:nvGrpSpPr>
          <p:cNvPr id="2" name="Diagram group"/>
          <p:cNvGrpSpPr/>
          <p:nvPr/>
        </p:nvGrpSpPr>
        <p:grpSpPr>
          <a:xfrm>
            <a:off x="642910" y="1428736"/>
            <a:ext cx="1714512" cy="1071308"/>
            <a:chOff x="4179407" y="142850"/>
            <a:chExt cx="1071308" cy="1071308"/>
          </a:xfrm>
          <a:scene3d>
            <a:camera prst="isometricOffAxis2Left" zoom="95000"/>
            <a:lightRig rig="flat" dir="t"/>
          </a:scene3d>
        </p:grpSpPr>
        <p:grpSp>
          <p:nvGrpSpPr>
            <p:cNvPr id="3" name="Группа 6"/>
            <p:cNvGrpSpPr/>
            <p:nvPr/>
          </p:nvGrpSpPr>
          <p:grpSpPr>
            <a:xfrm>
              <a:off x="4179407" y="142850"/>
              <a:ext cx="1071308" cy="1071308"/>
              <a:chOff x="4179407" y="142850"/>
              <a:chExt cx="1071308" cy="1071308"/>
            </a:xfrm>
          </p:grpSpPr>
          <p:sp>
            <p:nvSpPr>
              <p:cNvPr id="8" name="Овал 7"/>
              <p:cNvSpPr/>
              <p:nvPr/>
            </p:nvSpPr>
            <p:spPr>
              <a:xfrm>
                <a:off x="4179407" y="142850"/>
                <a:ext cx="1071308" cy="1071308"/>
              </a:xfrm>
              <a:prstGeom prst="ellipse">
                <a:avLst/>
              </a:prstGeom>
              <a:solidFill>
                <a:srgbClr val="FFC000"/>
              </a:solidFill>
              <a:sp3d extrusionH="381000" contourW="38100" prstMaterial="matte">
                <a:contourClr>
                  <a:schemeClr val="lt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Овал 4"/>
              <p:cNvSpPr/>
              <p:nvPr/>
            </p:nvSpPr>
            <p:spPr>
              <a:xfrm>
                <a:off x="4336297" y="299739"/>
                <a:ext cx="757528" cy="757530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8890" tIns="8890" rIns="8890" bIns="8890" spcCol="1270" anchor="ctr"/>
              <a:lstStyle/>
              <a:p>
                <a:pPr algn="ctr" defTabSz="6223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uk-UA" sz="2400" b="1" dirty="0">
                    <a:solidFill>
                      <a:schemeClr val="tx2">
                        <a:lumMod val="10000"/>
                      </a:schemeClr>
                    </a:solidFill>
                  </a:rPr>
                  <a:t>учні</a:t>
                </a:r>
                <a:endParaRPr lang="ru-RU" sz="2400" b="1" dirty="0">
                  <a:solidFill>
                    <a:schemeClr val="tx2">
                      <a:lumMod val="10000"/>
                    </a:schemeClr>
                  </a:solidFill>
                </a:endParaRPr>
              </a:p>
            </p:txBody>
          </p:sp>
        </p:grpSp>
      </p:grpSp>
      <p:grpSp>
        <p:nvGrpSpPr>
          <p:cNvPr id="4" name="Diagram group"/>
          <p:cNvGrpSpPr/>
          <p:nvPr/>
        </p:nvGrpSpPr>
        <p:grpSpPr>
          <a:xfrm>
            <a:off x="571472" y="2500306"/>
            <a:ext cx="2786082" cy="2000264"/>
            <a:chOff x="5357846" y="142872"/>
            <a:chExt cx="1606962" cy="1071308"/>
          </a:xfrm>
          <a:scene3d>
            <a:camera prst="isometricOffAxis2Left" zoom="95000"/>
            <a:lightRig rig="flat" dir="t"/>
          </a:scene3d>
        </p:grpSpPr>
        <p:grpSp>
          <p:nvGrpSpPr>
            <p:cNvPr id="5" name="Группа 10"/>
            <p:cNvGrpSpPr/>
            <p:nvPr/>
          </p:nvGrpSpPr>
          <p:grpSpPr>
            <a:xfrm>
              <a:off x="5357846" y="142872"/>
              <a:ext cx="1606962" cy="1071308"/>
              <a:chOff x="5357846" y="142872"/>
              <a:chExt cx="1606962" cy="1071308"/>
            </a:xfrm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5357846" y="142872"/>
                <a:ext cx="1606962" cy="1071308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3" name="Прямоугольник 12"/>
              <p:cNvSpPr/>
              <p:nvPr/>
            </p:nvSpPr>
            <p:spPr>
              <a:xfrm>
                <a:off x="5357846" y="142872"/>
                <a:ext cx="1606962" cy="107130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0" tIns="0" rIns="0" bIns="0" spcCol="1270" anchor="ctr"/>
              <a:lstStyle/>
              <a:p>
                <a:pPr marL="114300" lvl="1" indent="-114300" defTabSz="533400" fontAlgn="auto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r>
                  <a:rPr lang="uk-UA" sz="2000" dirty="0">
                    <a:solidFill>
                      <a:schemeClr val="tx2">
                        <a:lumMod val="10000"/>
                      </a:schemeClr>
                    </a:solidFill>
                  </a:rPr>
                  <a:t>Я спробую себе у роботі, перевірю свої вміння та навички….</a:t>
                </a:r>
                <a:endParaRPr lang="ru-RU" sz="2000" dirty="0">
                  <a:solidFill>
                    <a:schemeClr val="tx2">
                      <a:lumMod val="10000"/>
                    </a:schemeClr>
                  </a:solidFill>
                </a:endParaRPr>
              </a:p>
              <a:p>
                <a:pPr marL="114300" lvl="1" indent="-114300" defTabSz="533400" fontAlgn="auto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r>
                  <a:rPr lang="uk-UA" sz="2000" dirty="0">
                    <a:solidFill>
                      <a:schemeClr val="tx2">
                        <a:lumMod val="10000"/>
                      </a:schemeClr>
                    </a:solidFill>
                  </a:rPr>
                  <a:t>Я навчусь працювати у команді…</a:t>
                </a:r>
                <a:endParaRPr lang="ru-RU" sz="2000" dirty="0">
                  <a:solidFill>
                    <a:schemeClr val="tx2">
                      <a:lumMod val="10000"/>
                    </a:schemeClr>
                  </a:solidFill>
                </a:endParaRPr>
              </a:p>
            </p:txBody>
          </p:sp>
        </p:grpSp>
      </p:grpSp>
      <p:grpSp>
        <p:nvGrpSpPr>
          <p:cNvPr id="6" name="Diagram group"/>
          <p:cNvGrpSpPr/>
          <p:nvPr/>
        </p:nvGrpSpPr>
        <p:grpSpPr>
          <a:xfrm>
            <a:off x="3571868" y="1500174"/>
            <a:ext cx="1964414" cy="1071308"/>
            <a:chOff x="4036533" y="1428734"/>
            <a:chExt cx="1071308" cy="1071308"/>
          </a:xfrm>
          <a:scene3d>
            <a:camera prst="isometricOffAxis2Left" zoom="95000"/>
            <a:lightRig rig="flat" dir="t"/>
          </a:scene3d>
        </p:grpSpPr>
        <p:grpSp>
          <p:nvGrpSpPr>
            <p:cNvPr id="7" name="Группа 14"/>
            <p:cNvGrpSpPr/>
            <p:nvPr/>
          </p:nvGrpSpPr>
          <p:grpSpPr>
            <a:xfrm>
              <a:off x="4036533" y="1428734"/>
              <a:ext cx="1071308" cy="1071308"/>
              <a:chOff x="4036533" y="1428734"/>
              <a:chExt cx="1071308" cy="1071308"/>
            </a:xfrm>
          </p:grpSpPr>
          <p:sp>
            <p:nvSpPr>
              <p:cNvPr id="16" name="Овал 15"/>
              <p:cNvSpPr/>
              <p:nvPr/>
            </p:nvSpPr>
            <p:spPr>
              <a:xfrm>
                <a:off x="4036533" y="1428734"/>
                <a:ext cx="1071308" cy="107130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sp3d extrusionH="381000" contourW="38100" prstMaterial="matte">
                <a:contourClr>
                  <a:schemeClr val="lt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7" name="Овал 4"/>
              <p:cNvSpPr/>
              <p:nvPr/>
            </p:nvSpPr>
            <p:spPr>
              <a:xfrm>
                <a:off x="4193423" y="1585623"/>
                <a:ext cx="757528" cy="757530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8890" tIns="8890" rIns="8890" bIns="8890" spcCol="1270" anchor="ctr"/>
              <a:lstStyle/>
              <a:p>
                <a:pPr algn="ctr" defTabSz="6223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uk-UA" sz="2400" b="1" dirty="0">
                    <a:solidFill>
                      <a:schemeClr val="tx2">
                        <a:lumMod val="10000"/>
                      </a:schemeClr>
                    </a:solidFill>
                  </a:rPr>
                  <a:t>педагоги</a:t>
                </a:r>
                <a:endParaRPr lang="ru-RU" sz="2400" b="1" dirty="0">
                  <a:solidFill>
                    <a:schemeClr val="tx2">
                      <a:lumMod val="10000"/>
                    </a:schemeClr>
                  </a:solidFill>
                </a:endParaRPr>
              </a:p>
            </p:txBody>
          </p:sp>
        </p:grpSp>
      </p:grpSp>
      <p:grpSp>
        <p:nvGrpSpPr>
          <p:cNvPr id="10" name="Diagram group"/>
          <p:cNvGrpSpPr/>
          <p:nvPr/>
        </p:nvGrpSpPr>
        <p:grpSpPr>
          <a:xfrm>
            <a:off x="3428992" y="2893346"/>
            <a:ext cx="2643206" cy="2035852"/>
            <a:chOff x="2071700" y="2428897"/>
            <a:chExt cx="1606962" cy="1071308"/>
          </a:xfrm>
          <a:scene3d>
            <a:camera prst="isometricOffAxis2Left" zoom="95000"/>
            <a:lightRig rig="flat" dir="t"/>
          </a:scene3d>
        </p:grpSpPr>
        <p:grpSp>
          <p:nvGrpSpPr>
            <p:cNvPr id="11" name="Группа 18"/>
            <p:cNvGrpSpPr/>
            <p:nvPr/>
          </p:nvGrpSpPr>
          <p:grpSpPr>
            <a:xfrm>
              <a:off x="2071700" y="2428897"/>
              <a:ext cx="1606962" cy="1071308"/>
              <a:chOff x="2071700" y="2428897"/>
              <a:chExt cx="1606962" cy="1071308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2071700" y="2428897"/>
                <a:ext cx="1606962" cy="1071308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1" name="Прямоугольник 20"/>
              <p:cNvSpPr/>
              <p:nvPr/>
            </p:nvSpPr>
            <p:spPr>
              <a:xfrm>
                <a:off x="2071700" y="2428897"/>
                <a:ext cx="1606962" cy="107130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0" tIns="0" rIns="0" bIns="0" spcCol="1270" anchor="ctr"/>
              <a:lstStyle/>
              <a:p>
                <a:pPr marL="114300" lvl="1" indent="-114300" defTabSz="533400" fontAlgn="auto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r>
                  <a:rPr lang="uk-UA" b="1" dirty="0">
                    <a:solidFill>
                      <a:schemeClr val="tx2">
                        <a:lumMod val="10000"/>
                      </a:schemeClr>
                    </a:solidFill>
                  </a:rPr>
                  <a:t>Я хотів би побачити нові прийоми організації учнів…</a:t>
                </a:r>
                <a:endParaRPr lang="ru-RU" b="1" dirty="0">
                  <a:solidFill>
                    <a:schemeClr val="tx2">
                      <a:lumMod val="10000"/>
                    </a:schemeClr>
                  </a:solidFill>
                </a:endParaRPr>
              </a:p>
              <a:p>
                <a:pPr marL="114300" lvl="1" indent="-114300" defTabSz="533400" fontAlgn="auto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r>
                  <a:rPr lang="uk-UA" b="1" dirty="0">
                    <a:solidFill>
                      <a:schemeClr val="tx2">
                        <a:lumMod val="10000"/>
                      </a:schemeClr>
                    </a:solidFill>
                  </a:rPr>
                  <a:t>Мені цікаво дізнатися про методи активізації уваги…</a:t>
                </a:r>
                <a:endParaRPr lang="ru-RU" b="1" dirty="0">
                  <a:solidFill>
                    <a:schemeClr val="tx2">
                      <a:lumMod val="10000"/>
                    </a:schemeClr>
                  </a:solidFill>
                </a:endParaRPr>
              </a:p>
            </p:txBody>
          </p:sp>
        </p:grpSp>
      </p:grpSp>
      <p:grpSp>
        <p:nvGrpSpPr>
          <p:cNvPr id="14" name="Diagram group"/>
          <p:cNvGrpSpPr/>
          <p:nvPr/>
        </p:nvGrpSpPr>
        <p:grpSpPr>
          <a:xfrm>
            <a:off x="6572264" y="1500174"/>
            <a:ext cx="1892976" cy="1071308"/>
            <a:chOff x="3788379" y="2641545"/>
            <a:chExt cx="1071308" cy="1071308"/>
          </a:xfrm>
          <a:scene3d>
            <a:camera prst="isometricOffAxis2Left" zoom="95000"/>
            <a:lightRig rig="flat" dir="t"/>
          </a:scene3d>
        </p:grpSpPr>
        <p:grpSp>
          <p:nvGrpSpPr>
            <p:cNvPr id="15" name="Группа 22"/>
            <p:cNvGrpSpPr/>
            <p:nvPr/>
          </p:nvGrpSpPr>
          <p:grpSpPr>
            <a:xfrm>
              <a:off x="3788379" y="2641545"/>
              <a:ext cx="1071308" cy="1071308"/>
              <a:chOff x="3788379" y="2641545"/>
              <a:chExt cx="1071308" cy="1071308"/>
            </a:xfrm>
          </p:grpSpPr>
          <p:sp>
            <p:nvSpPr>
              <p:cNvPr id="24" name="Овал 23"/>
              <p:cNvSpPr/>
              <p:nvPr/>
            </p:nvSpPr>
            <p:spPr>
              <a:xfrm>
                <a:off x="3788379" y="2641545"/>
                <a:ext cx="1071308" cy="1071308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sp3d extrusionH="381000" contourW="38100" prstMaterial="matte">
                <a:contourClr>
                  <a:schemeClr val="lt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5" name="Овал 4"/>
              <p:cNvSpPr/>
              <p:nvPr/>
            </p:nvSpPr>
            <p:spPr>
              <a:xfrm>
                <a:off x="3945269" y="2798434"/>
                <a:ext cx="757528" cy="757530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8890" tIns="8890" rIns="8890" bIns="8890" spcCol="1270" anchor="ctr"/>
              <a:lstStyle/>
              <a:p>
                <a:pPr algn="ctr" defTabSz="6223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uk-UA" sz="2400" b="1" dirty="0">
                    <a:solidFill>
                      <a:schemeClr val="tx2">
                        <a:lumMod val="10000"/>
                      </a:schemeClr>
                    </a:solidFill>
                  </a:rPr>
                  <a:t>гості</a:t>
                </a:r>
                <a:endParaRPr lang="ru-RU" sz="2400" b="1" dirty="0">
                  <a:solidFill>
                    <a:schemeClr val="tx2">
                      <a:lumMod val="10000"/>
                    </a:schemeClr>
                  </a:solidFill>
                </a:endParaRPr>
              </a:p>
            </p:txBody>
          </p:sp>
        </p:grpSp>
      </p:grpSp>
      <p:grpSp>
        <p:nvGrpSpPr>
          <p:cNvPr id="18" name="Diagram group"/>
          <p:cNvGrpSpPr/>
          <p:nvPr/>
        </p:nvGrpSpPr>
        <p:grpSpPr>
          <a:xfrm>
            <a:off x="6143636" y="3000372"/>
            <a:ext cx="2571768" cy="2178728"/>
            <a:chOff x="4966819" y="2641545"/>
            <a:chExt cx="1606962" cy="1071308"/>
          </a:xfrm>
          <a:scene3d>
            <a:camera prst="isometricOffAxis2Left" zoom="95000"/>
            <a:lightRig rig="flat" dir="t"/>
          </a:scene3d>
        </p:grpSpPr>
        <p:grpSp>
          <p:nvGrpSpPr>
            <p:cNvPr id="19" name="Группа 26"/>
            <p:cNvGrpSpPr/>
            <p:nvPr/>
          </p:nvGrpSpPr>
          <p:grpSpPr>
            <a:xfrm>
              <a:off x="4966819" y="2641545"/>
              <a:ext cx="1606962" cy="1071308"/>
              <a:chOff x="4966819" y="2641545"/>
              <a:chExt cx="1606962" cy="1071308"/>
            </a:xfrm>
          </p:grpSpPr>
          <p:sp>
            <p:nvSpPr>
              <p:cNvPr id="28" name="Прямоугольник 27"/>
              <p:cNvSpPr/>
              <p:nvPr/>
            </p:nvSpPr>
            <p:spPr>
              <a:xfrm>
                <a:off x="4966819" y="2641545"/>
                <a:ext cx="1606962" cy="1071308"/>
              </a:xfrm>
              <a:prstGeom prst="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9" name="Прямоугольник 28"/>
              <p:cNvSpPr/>
              <p:nvPr/>
            </p:nvSpPr>
            <p:spPr>
              <a:xfrm>
                <a:off x="4966819" y="2641545"/>
                <a:ext cx="1606962" cy="107130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0" tIns="0" rIns="0" bIns="0" spcCol="1270" anchor="ctr"/>
              <a:lstStyle/>
              <a:p>
                <a:pPr marL="114300" lvl="1" indent="-114300" defTabSz="533400" fontAlgn="auto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r>
                  <a:rPr lang="uk-UA" sz="2000" b="1" dirty="0">
                    <a:solidFill>
                      <a:schemeClr val="tx2">
                        <a:lumMod val="10000"/>
                      </a:schemeClr>
                    </a:solidFill>
                  </a:rPr>
                  <a:t>Я очікую побачити щось новеньке…</a:t>
                </a:r>
                <a:endParaRPr lang="ru-RU" sz="2000" b="1" dirty="0">
                  <a:solidFill>
                    <a:schemeClr val="tx2">
                      <a:lumMod val="10000"/>
                    </a:schemeClr>
                  </a:solidFill>
                </a:endParaRPr>
              </a:p>
              <a:p>
                <a:pPr marL="114300" lvl="1" indent="-114300" defTabSz="533400" fontAlgn="auto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r>
                  <a:rPr lang="uk-UA" sz="2000" b="1" dirty="0">
                    <a:solidFill>
                      <a:schemeClr val="tx2">
                        <a:lumMod val="10000"/>
                      </a:schemeClr>
                    </a:solidFill>
                  </a:rPr>
                  <a:t>Я хочу дізнатися, як правильно за технологією готувати відбивні…</a:t>
                </a:r>
                <a:endParaRPr lang="ru-RU" sz="2000" b="1" dirty="0">
                  <a:solidFill>
                    <a:schemeClr val="tx2">
                      <a:lumMod val="10000"/>
                    </a:schemeClr>
                  </a:solidFill>
                </a:endParaRPr>
              </a:p>
            </p:txBody>
          </p:sp>
        </p:grpSp>
      </p:grpSp>
      <p:sp>
        <p:nvSpPr>
          <p:cNvPr id="30" name="Текст 2"/>
          <p:cNvSpPr txBox="1">
            <a:spLocks/>
          </p:cNvSpPr>
          <p:nvPr/>
        </p:nvSpPr>
        <p:spPr>
          <a:xfrm>
            <a:off x="357188" y="5214938"/>
            <a:ext cx="8286750" cy="135731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000" b="1" dirty="0">
                <a:solidFill>
                  <a:schemeClr val="accent5">
                    <a:lumMod val="50000"/>
                  </a:schemeClr>
                </a:solidFill>
              </a:rPr>
              <a:t>Всім присутнім ставиться одне запитання: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000" b="1" i="1" dirty="0" err="1">
                <a:solidFill>
                  <a:srgbClr val="C00000"/>
                </a:solidFill>
              </a:rPr>
              <a:t>“Що</a:t>
            </a:r>
            <a:r>
              <a:rPr lang="uk-UA" sz="2000" b="1" i="1" dirty="0">
                <a:solidFill>
                  <a:srgbClr val="C00000"/>
                </a:solidFill>
              </a:rPr>
              <a:t> ви очікуєте від цього уроку?”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000" b="1" i="1" dirty="0">
                <a:solidFill>
                  <a:schemeClr val="tx2">
                    <a:lumMod val="25000"/>
                  </a:schemeClr>
                </a:solidFill>
              </a:rPr>
              <a:t>Всі відповідають, а один </a:t>
            </a:r>
            <a:r>
              <a:rPr lang="uk-UA" sz="2000" b="1" dirty="0">
                <a:solidFill>
                  <a:schemeClr val="tx2">
                    <a:lumMod val="25000"/>
                  </a:schemeClr>
                </a:solidFill>
              </a:rPr>
              <a:t>учень записує всі очікування на </a:t>
            </a:r>
            <a:r>
              <a:rPr lang="uk-UA" sz="2000" b="1" dirty="0" err="1">
                <a:solidFill>
                  <a:schemeClr val="tx2">
                    <a:lumMod val="25000"/>
                  </a:schemeClr>
                </a:solidFill>
              </a:rPr>
              <a:t>фліп-чарті</a:t>
            </a:r>
            <a:r>
              <a:rPr lang="uk-UA" sz="2000" b="1" dirty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1171</TotalTime>
  <Words>3569</Words>
  <Application>Microsoft Office PowerPoint</Application>
  <PresentationFormat>Экран (4:3)</PresentationFormat>
  <Paragraphs>806</Paragraphs>
  <Slides>41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Тема програми № 20: “Приготування страв з м'яса, сільськогосподарської птиці та субпродуктів ”  тема уроку: “приготування порційних смажених страв з птиці” </vt:lpstr>
      <vt:lpstr>Презентация PowerPoint</vt:lpstr>
      <vt:lpstr>Епіграф до уроку</vt:lpstr>
      <vt:lpstr>Презентация PowerPoint</vt:lpstr>
      <vt:lpstr>Тема уроку: ПРИГОТУВАННЯ ПОРЦІЙНИХ СМАЖЕНИХ СТРАВ З ПТИЦІ</vt:lpstr>
      <vt:lpstr>Презентация PowerPoint</vt:lpstr>
      <vt:lpstr>Презентация PowerPoint</vt:lpstr>
      <vt:lpstr>Хід уроку</vt:lpstr>
      <vt:lpstr>Ваші очікування від уроку</vt:lpstr>
      <vt:lpstr>Презентация PowerPoint</vt:lpstr>
      <vt:lpstr>Ознайомлення з правилами ділової гри:</vt:lpstr>
      <vt:lpstr>Критерії оцінювання</vt:lpstr>
      <vt:lpstr>Презентация PowerPoint</vt:lpstr>
      <vt:lpstr>1 тур  Практичний етап</vt:lpstr>
      <vt:lpstr>Презентация PowerPoint</vt:lpstr>
      <vt:lpstr>Презентация PowerPoint</vt:lpstr>
      <vt:lpstr>Презентация PowerPoint</vt:lpstr>
      <vt:lpstr>Презентация PowerPoint</vt:lpstr>
      <vt:lpstr>   Технологічна карта на страву “Куряча відбивна з грибами та сиром”</vt:lpstr>
      <vt:lpstr>КАРТА КОНТРОЛЮ ЯКОСТІ СТРАВИ  «ВІДБИВНА КУРЯЧА З ГРИБАМИ ТА СИРОМ»</vt:lpstr>
      <vt:lpstr>Технологічна карта на страву “Куряча відбивна з помідорами та сиром”</vt:lpstr>
      <vt:lpstr>КАРТА КОНТРОЛЮ ЯКОСТІ СТРАВИ «ВІДБИВНА КУРЯЧА З ПОМІДОРАМИ ТА СИРОМ»</vt:lpstr>
      <vt:lpstr>Технологічна карта на страву “Куряча відбивна з грушами та сиром”</vt:lpstr>
      <vt:lpstr>КАРТА КОНТРОЛЮ ЯКОСТІ СТРАВИ  «ВІДБИВНА КУРЯЧА З ГРУШЕЮ ТА СИРОМ»</vt:lpstr>
      <vt:lpstr>Технологічна картка на страву “Куряча відбивна з бананами та сиром”</vt:lpstr>
      <vt:lpstr>КАРТА КОНТРОЛЯ ЯКОСТІ СТРАВИ  «ВІДБИВНА КУРЯЧА З БАНАНАМИ ТА СИРОМ»</vt:lpstr>
      <vt:lpstr>Алгоритм приготування страви:</vt:lpstr>
      <vt:lpstr>Презентация PowerPoint</vt:lpstr>
      <vt:lpstr>Презентация PowerPoint</vt:lpstr>
      <vt:lpstr>Презентация PowerPoint</vt:lpstr>
      <vt:lpstr>Шампіньйони очищують, нарізують вздовж та смажать на вершковому маслі.</vt:lpstr>
      <vt:lpstr>Презентация PowerPoint</vt:lpstr>
      <vt:lpstr>СМАЧНОГО!!!</vt:lpstr>
      <vt:lpstr>Презентация PowerPoint</vt:lpstr>
      <vt:lpstr>Конкурс бригадирів – 5 балів. Термін виконання 10 хвилин. </vt:lpstr>
      <vt:lpstr>2 тур  Практичний етап</vt:lpstr>
      <vt:lpstr>Презентація готової страви – 6 балів тривалість презентації – 2 хв.</vt:lpstr>
      <vt:lpstr>Підведення підсумків вступного інструктажу та завдання на поточний інструктаж  </vt:lpstr>
      <vt:lpstr>1. Організація робочого місця</vt:lpstr>
      <vt:lpstr>Презентация PowerPoint</vt:lpstr>
      <vt:lpstr>Презентация PowerPoint</vt:lpstr>
    </vt:vector>
  </TitlesOfParts>
  <Company>WolfishLair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“Родина, родина, від батька до сина”</dc:title>
  <dc:creator>Grey Wolf</dc:creator>
  <cp:lastModifiedBy>Tanya</cp:lastModifiedBy>
  <cp:revision>131</cp:revision>
  <dcterms:created xsi:type="dcterms:W3CDTF">2011-04-27T18:33:28Z</dcterms:created>
  <dcterms:modified xsi:type="dcterms:W3CDTF">2017-02-24T12:01:17Z</dcterms:modified>
</cp:coreProperties>
</file>