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www.new-vist.com/ru/catalog_rozn/shtukatur/Terka84/2293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1"/>
            <a:ext cx="8929718" cy="3643337"/>
          </a:xfrm>
        </p:spPr>
        <p:txBody>
          <a:bodyPr>
            <a:normAutofit/>
          </a:bodyPr>
          <a:lstStyle/>
          <a:p>
            <a:r>
              <a:rPr lang="uk-UA" dirty="0" smtClean="0"/>
              <a:t>Опорядження поверхні </a:t>
            </a:r>
            <a:r>
              <a:rPr lang="uk-UA" dirty="0" err="1" smtClean="0"/>
              <a:t>полімерцементними</a:t>
            </a:r>
            <a:r>
              <a:rPr lang="uk-UA" dirty="0" smtClean="0"/>
              <a:t> декоративними штукатурками </a:t>
            </a:r>
            <a:r>
              <a:rPr lang="en-US" dirty="0" err="1" smtClean="0"/>
              <a:t>Ceresit</a:t>
            </a:r>
            <a:r>
              <a:rPr lang="en-US" dirty="0" smtClean="0"/>
              <a:t> CT 35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679"/>
            <a:ext cx="5429256" cy="1357321"/>
          </a:xfrm>
        </p:spPr>
        <p:txBody>
          <a:bodyPr/>
          <a:lstStyle/>
          <a:p>
            <a:r>
              <a:rPr lang="uk-UA" b="1" dirty="0" smtClean="0">
                <a:solidFill>
                  <a:srgbClr val="00B0F0"/>
                </a:solidFill>
              </a:rPr>
              <a:t>Виконали учні групи 216 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579300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Виконання робіт.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Після підготовки основи готують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розчинову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суміш;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До сухої суміші додають розраховану кількість чистої води і перемішують вручну або  за допомогою електроміксера;</a:t>
            </a:r>
          </a:p>
          <a:p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Розчинову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суміш витримують 5 хвилин для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“дозрівання”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і знову перемішують;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Наносять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розчинову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суміш СТ 35 шаром завтовшки 5-6 мм за допомогою шпателів, терок із нержавіючої сталі рухами знизу вгору,  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Розрівнюють та формують товщину шару покриття, що відповідає розміру зерна наповнювача штукатурки;</a:t>
            </a:r>
          </a:p>
          <a:p>
            <a:endParaRPr lang="ru-RU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5793001"/>
          </a:xfrm>
        </p:spPr>
        <p:txBody>
          <a:bodyPr/>
          <a:lstStyle/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Шорстку фактуру з матеріалу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СТ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35 формують за допомогою пластмасової абр дерев'яної терки;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Роботи на однорідній поверхні слід виконувати без перерв;</a:t>
            </a:r>
          </a:p>
          <a:p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Свіжу суху штукатурку потрібно захищати протягом 3 діб від дощових опадів.</a:t>
            </a:r>
            <a:endParaRPr lang="ru-RU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357298"/>
            <a:ext cx="8858280" cy="492922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uk-UA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Тріщини, дутики та пропуски штукатурки не допускаються. Наявність штукатурки, відшарованої від поверхні, перевіряють легким  простукуванням дерев'яним  молотком.  </a:t>
            </a:r>
            <a:endParaRPr lang="ru-RU" sz="35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uk-UA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Колір, відтінок і фактура декоративної штукатурки мають відповідати встановленому проектом зразку. Допускаються незначні (до 10% площі) зміни меж у стиках, а також малопомітні сліди стиків штукатурки через перерви в роботі на коротких лініях, наприклад між вікнами і дверима, та на ділянках стін завдовжки до 10 м.</a:t>
            </a:r>
            <a:endParaRPr lang="ru-RU" sz="35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uk-UA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Стики або межі захваток декоративної штукатурки мають бути в найменш помітних місцях.</a:t>
            </a:r>
            <a:endParaRPr lang="ru-RU" sz="35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uk-UA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допускаються смуги, що різняться за кольором або тоном від основного кольору штукатурки, а також плями від ремонту і закладання місць кріплення риштувань і правил.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uk-UA" dirty="0" smtClean="0"/>
              <a:t>Вимоги до якості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3200" b="1" i="1" dirty="0" smtClean="0">
                <a:solidFill>
                  <a:schemeClr val="accent5">
                    <a:lumMod val="75000"/>
                  </a:schemeClr>
                </a:solidFill>
              </a:rPr>
              <a:t>- це система правових, соціально-економічних, організаційно-технічних, санітарно-гігієнічних і лікувально-профілактичних заходів та засобів, дотримання яких робить трудовий процес безпечним і продуктивним.</a:t>
            </a:r>
            <a:endParaRPr lang="ru-RU" sz="32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uk-UA" dirty="0" smtClean="0"/>
              <a:t>Охорона та безпека праці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85728"/>
            <a:ext cx="8786842" cy="5857916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роботи допускаються лише ті особи, які пройшли інструктаж.</a:t>
            </a:r>
          </a:p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Знати і дотримуватись правил безпеки праці при виконанні основних та допоміжних операцій.</a:t>
            </a:r>
          </a:p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Працівник повинен дбати про особисту безпеку і здоров’я, а також про безпеку і здоров’я оточуючих людей у процесі виконання малярних робіт.</a:t>
            </a:r>
          </a:p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Користуватися тільки справними інструментами.</a:t>
            </a:r>
          </a:p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Знати і виконувати правила експлуатації електричних приладів.</a:t>
            </a:r>
          </a:p>
          <a:p>
            <a:pPr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виконанні малярних робіт на висоті необхідно користуватися справними риштуваннями, помостами та іншими пристроями.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- Нікуліна А.С. та інші. Малярні роботи ч. І. –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“Вікторія”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2006. – 287с.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- Нікуліна А.С. та інші. Малярні роботи ч. ІІ. –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“Вікторія”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2006. – 287с.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-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Винокурова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Л.Е. та інші. Основи охорони праці. –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“Факт”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2005. – 342с.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-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Остапченко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Т.Є. Технологія опоряджувальних робіт. -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“Вища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школа”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2003. – 383с. 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-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Карапузов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Є.К. Матеріали і технологія сучасного виробництва. –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“Вища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школа”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2005. – 495с.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None/>
              <a:defRPr/>
            </a:pP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-Добровольський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Г.М. Малярні і шпалерні роботи. – К.: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“Вища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FF00"/>
                </a:solidFill>
                <a:cs typeface="Times New Roman" pitchFamily="18" charset="0"/>
              </a:rPr>
              <a:t>школа”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, 1996. – 383с.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Сайт: </a:t>
            </a:r>
            <a:r>
              <a:rPr lang="en-US" sz="2800" dirty="0" smtClean="0">
                <a:solidFill>
                  <a:srgbClr val="FFFF00"/>
                </a:solidFill>
                <a:cs typeface="Times New Roman" pitchFamily="18" charset="0"/>
              </a:rPr>
              <a:t>infobud.com.ua.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Сайт: </a:t>
            </a:r>
            <a:r>
              <a:rPr lang="en-US" sz="2800" dirty="0" smtClean="0">
                <a:solidFill>
                  <a:srgbClr val="FFFF00"/>
                </a:solidFill>
                <a:cs typeface="Times New Roman" pitchFamily="18" charset="0"/>
              </a:rPr>
              <a:t>www.stroy-mart.ru</a:t>
            </a:r>
            <a:r>
              <a:rPr lang="uk-UA" sz="2800" dirty="0" smtClean="0">
                <a:solidFill>
                  <a:srgbClr val="FFFF00"/>
                </a:solidFill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FFF00"/>
              </a:solidFill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uk-UA" dirty="0" smtClean="0"/>
              <a:t>Література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929718" cy="4948068"/>
          </a:xfrm>
        </p:spPr>
        <p:txBody>
          <a:bodyPr>
            <a:normAutofit fontScale="92500" lnSpcReduction="20000"/>
          </a:bodyPr>
          <a:lstStyle/>
          <a:p>
            <a:pPr marL="536575" indent="-427038">
              <a:lnSpc>
                <a:spcPct val="90000"/>
              </a:lnSpc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Наукова організація праці (НОП) передбачає здійснення комплексу організаційно-технічних і соціально-економічних заходів. </a:t>
            </a:r>
          </a:p>
          <a:p>
            <a:pPr marL="536575" indent="-427038">
              <a:lnSpc>
                <a:spcPct val="90000"/>
              </a:lnSpc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Найважливіша вимога НОП – поділ і кооперування праці.</a:t>
            </a:r>
          </a:p>
          <a:p>
            <a:pPr marL="536575" indent="-427038">
              <a:lnSpc>
                <a:spcPct val="90000"/>
              </a:lnSpc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Кількісний і професійно-кваліфікаційний склад бригади має відповідати виду трудомісткості й термінам виконання робіт із дотриманням стабільного складу виконавців</a:t>
            </a:r>
          </a:p>
          <a:p>
            <a:pPr marL="536575" indent="-427038">
              <a:lnSpc>
                <a:spcPct val="90000"/>
              </a:lnSpc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Продуктивність праці робітника залежить і від правильної організації його робочого місця.</a:t>
            </a:r>
          </a:p>
          <a:p>
            <a:pPr marL="0" indent="0" algn="ctr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SzPct val="100000"/>
              <a:buNone/>
              <a:defRPr/>
            </a:pPr>
            <a:r>
              <a:rPr lang="uk-UA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Робочим місцем робітника-опоряджувальника </a:t>
            </a: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називають ділянку, у межах якої він працює і може доцільно розміщувати потрібні для роботи пристрої, інструменти та матеріали.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latin typeface="Arial Black" pitchFamily="34" charset="0"/>
              </a:rPr>
              <a:t>Організація праці  </a:t>
            </a:r>
            <a:br>
              <a:rPr lang="uk-UA" sz="4400" dirty="0" smtClean="0">
                <a:latin typeface="Arial Black" pitchFamily="34" charset="0"/>
              </a:rPr>
            </a:br>
            <a:r>
              <a:rPr lang="uk-UA" sz="4400" dirty="0" smtClean="0">
                <a:latin typeface="Arial Black" pitchFamily="34" charset="0"/>
              </a:rPr>
              <a:t>та робочого місця</a:t>
            </a:r>
            <a:r>
              <a:rPr lang="ru-RU" sz="4400" dirty="0" smtClean="0">
                <a:latin typeface="Arial Black" pitchFamily="34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929718" cy="4876630"/>
          </a:xfrm>
        </p:spPr>
        <p:txBody>
          <a:bodyPr>
            <a:normAutofit fontScale="77500" lnSpcReduction="20000"/>
          </a:bodyPr>
          <a:lstStyle/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Механізми і матеріали на робочому місці розмістити так, щоб під час роботи не доводилося робити зайвих рухів.</a:t>
            </a:r>
          </a:p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На робочому місці не повинно бути будівельного сміття, зайвих матеріалів, які заважатимуть пересуванню робітника.</a:t>
            </a:r>
          </a:p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Для виконання робіт на висоті потрібно встановити на робочому місці потрібні пристрої, а на них у зручних для роботи місцях – тару для розчину або   сумішей.</a:t>
            </a:r>
          </a:p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Велике значення в організації робіт має своєчасне підготування потрібних матеріалів.</a:t>
            </a:r>
          </a:p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Робоче місце повинно бути добре освітлене природнім світлом і для фарбування температура має бути 18-20</a:t>
            </a:r>
            <a:r>
              <a:rPr lang="uk-UA" sz="2800" baseline="30000" dirty="0" smtClean="0">
                <a:solidFill>
                  <a:srgbClr val="000000"/>
                </a:solidFill>
                <a:cs typeface="Times New Roman" pitchFamily="18" charset="0"/>
              </a:rPr>
              <a:t>о</a:t>
            </a: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С.</a:t>
            </a:r>
          </a:p>
          <a:p>
            <a:pPr marL="449263" indent="-449263"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v"/>
              <a:defRPr/>
            </a:pP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 Після закінчення роботи потрібно прибрати робоче місце.</a:t>
            </a:r>
            <a:r>
              <a:rPr lang="uk-UA" sz="2800" dirty="0" smtClean="0"/>
              <a:t> 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8686800" cy="1274786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latin typeface="Arial Black" pitchFamily="34" charset="0"/>
              </a:rPr>
              <a:t>Організація праці  </a:t>
            </a:r>
            <a:br>
              <a:rPr lang="uk-UA" sz="4400" dirty="0" smtClean="0">
                <a:latin typeface="Arial Black" pitchFamily="34" charset="0"/>
              </a:rPr>
            </a:br>
            <a:r>
              <a:rPr lang="uk-UA" sz="4400" dirty="0" smtClean="0">
                <a:latin typeface="Arial Black" pitchFamily="34" charset="0"/>
              </a:rPr>
              <a:t>та робочого місця</a:t>
            </a:r>
            <a:r>
              <a:rPr lang="ru-RU" sz="4400" dirty="0" smtClean="0">
                <a:latin typeface="Arial Black" pitchFamily="34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481328"/>
            <a:ext cx="9001156" cy="4525963"/>
          </a:xfrm>
        </p:spPr>
        <p:txBody>
          <a:bodyPr/>
          <a:lstStyle/>
          <a:p>
            <a:r>
              <a:rPr lang="en-US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Ceresit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СТ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16,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СТ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17 –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глибокопроникні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грунтовки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;</a:t>
            </a:r>
          </a:p>
          <a:p>
            <a:r>
              <a:rPr lang="en-US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Ceresit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СТ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35 – суміш, призначена для декоративного опорядження в середині і зовні будинку всіх видів поверхонь. Можливе створення різноманітних “ </a:t>
            </a:r>
            <a:r>
              <a:rPr lang="uk-UA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короїдних</a:t>
            </a:r>
            <a:r>
              <a:rPr lang="uk-U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” фактур;</a:t>
            </a:r>
          </a:p>
          <a:p>
            <a:pPr>
              <a:buNone/>
            </a:pPr>
            <a:endParaRPr lang="ru-RU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8686800" cy="1274786"/>
          </a:xfrm>
        </p:spPr>
        <p:txBody>
          <a:bodyPr/>
          <a:lstStyle/>
          <a:p>
            <a:r>
              <a:rPr lang="uk-UA" dirty="0" smtClean="0"/>
              <a:t>Будівельні матеріали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uk-UA" dirty="0" smtClean="0"/>
              <a:t>Інструменти та пристосування</a:t>
            </a:r>
            <a:endParaRPr lang="ru-RU" dirty="0"/>
          </a:p>
        </p:txBody>
      </p:sp>
      <p:pic>
        <p:nvPicPr>
          <p:cNvPr id="4" name="Picture 2" descr="mhtml:file://E:\406%20диплом\во\миксер%20фарборохпилювач.mht!http://www.omskbosch.ru/fiolentkraska/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000" r="19427"/>
          <a:stretch>
            <a:fillRect/>
          </a:stretch>
        </p:blipFill>
        <p:spPr bwMode="auto">
          <a:xfrm>
            <a:off x="571472" y="1785926"/>
            <a:ext cx="2786082" cy="406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28992" y="2500306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Електроміксер</a:t>
            </a: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для приготування </a:t>
            </a:r>
            <a:r>
              <a:rPr lang="uk-UA" sz="2800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розчинової</a:t>
            </a: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суміші  </a:t>
            </a:r>
            <a:endParaRPr lang="uk-UA" sz="2800" dirty="0">
              <a:solidFill>
                <a:schemeClr val="tx2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Шпатель-скребок с металлическим бойком на рукоятке, изогнутое лезв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27876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Шпатель для затирки швов между гипсокартонными плитам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66"/>
            <a:ext cx="29368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28860" y="364331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uk-UA" sz="3200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Шпателі</a:t>
            </a:r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для </a:t>
            </a:r>
            <a:b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</a:br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нанесення суміші.</a:t>
            </a:r>
            <a:endParaRPr lang="uk-UA" sz="3200" dirty="0">
              <a:solidFill>
                <a:schemeClr val="tx2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html:file://E:\406%20диплом\во\инструмет%20багато.mht!http://katalog812.ru/55/101.jpg"/>
          <p:cNvPicPr>
            <a:picLocks noChangeAspect="1" noChangeArrowheads="1"/>
          </p:cNvPicPr>
          <p:nvPr/>
        </p:nvPicPr>
        <p:blipFill>
          <a:blip r:embed="rId2"/>
          <a:srcRect b="12408"/>
          <a:stretch>
            <a:fillRect/>
          </a:stretch>
        </p:blipFill>
        <p:spPr bwMode="auto">
          <a:xfrm>
            <a:off x="214282" y="2500306"/>
            <a:ext cx="471487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html:file://E:\406%20диплом\во\инструмет%20багато.mht!http://katalog812.ru/55/100.jpg"/>
          <p:cNvPicPr>
            <a:picLocks noChangeAspect="1" noChangeArrowheads="1"/>
          </p:cNvPicPr>
          <p:nvPr/>
        </p:nvPicPr>
        <p:blipFill>
          <a:blip r:embed="rId3"/>
          <a:srcRect b="8636"/>
          <a:stretch>
            <a:fillRect/>
          </a:stretch>
        </p:blipFill>
        <p:spPr bwMode="auto">
          <a:xfrm>
            <a:off x="4643438" y="142852"/>
            <a:ext cx="4262437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9124" y="4286256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uk-UA" sz="3200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Нержавіючі гладилки та терки </a:t>
            </a:r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– для </a:t>
            </a:r>
            <a:b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</a:br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нанесення суміші. </a:t>
            </a:r>
            <a:endParaRPr lang="uk-UA" sz="3200" dirty="0">
              <a:solidFill>
                <a:schemeClr val="tx2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df77b7264c16ee21aa041b4b505c0464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32861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исти, валики и пистолеты для краски - Кисть-маклов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572" y="285746"/>
            <a:ext cx="314665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исти, валики и пистолеты для краски - Кисть махова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00372"/>
            <a:ext cx="350043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857232"/>
            <a:ext cx="308129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Щітки</a:t>
            </a:r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для </a:t>
            </a:r>
          </a:p>
          <a:p>
            <a:r>
              <a:rPr lang="uk-UA" sz="3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ґрунтування</a:t>
            </a:r>
            <a:endParaRPr lang="ru-RU" sz="32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286124"/>
            <a:ext cx="3514736" cy="31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92971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Вимоги до основи: </a:t>
            </a:r>
          </a:p>
          <a:p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основа має бути сухою, міцною, без пошкоджень; </a:t>
            </a:r>
          </a:p>
          <a:p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очищеною від пилу, бруду, напливів, жирних плям; </a:t>
            </a:r>
          </a:p>
          <a:p>
            <a:r>
              <a:rPr lang="uk-UA" sz="2800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Прогрунтованою</a:t>
            </a: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2800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грунтівками</a:t>
            </a:r>
            <a:r>
              <a:rPr lang="uk-UA" sz="2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.</a:t>
            </a:r>
            <a:endParaRPr lang="ru-RU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uk-UA" dirty="0" smtClean="0"/>
              <a:t>Технологічний процес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5">
      <a:dk1>
        <a:srgbClr val="92D050"/>
      </a:dk1>
      <a:lt1>
        <a:srgbClr val="92D050"/>
      </a:lt1>
      <a:dk2>
        <a:srgbClr val="002060"/>
      </a:dk2>
      <a:lt2>
        <a:srgbClr val="0042C7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</TotalTime>
  <Words>762</Words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Опорядження поверхні полімерцементними декоративними штукатурками Ceresit CT 35      </vt:lpstr>
      <vt:lpstr>Організація праці   та робочого місця </vt:lpstr>
      <vt:lpstr>Організація праці   та робочого місця </vt:lpstr>
      <vt:lpstr>Будівельні матеріали</vt:lpstr>
      <vt:lpstr>Інструменти та пристосування</vt:lpstr>
      <vt:lpstr>Слайд 6</vt:lpstr>
      <vt:lpstr>Слайд 7</vt:lpstr>
      <vt:lpstr>Слайд 8</vt:lpstr>
      <vt:lpstr>Технологічний процес</vt:lpstr>
      <vt:lpstr>Слайд 10</vt:lpstr>
      <vt:lpstr>Слайд 11</vt:lpstr>
      <vt:lpstr>Вимоги до якості</vt:lpstr>
      <vt:lpstr>Охорона та безпека праці</vt:lpstr>
      <vt:lpstr>Слайд 14</vt:lpstr>
      <vt:lpstr>Література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Опорядження поверхні полімерцементними декоративними штукатурками Ceresit CT 35, CT 36, CT 137</dc:title>
  <cp:lastModifiedBy>Викладач</cp:lastModifiedBy>
  <cp:revision>17</cp:revision>
  <dcterms:modified xsi:type="dcterms:W3CDTF">2017-05-16T09:56:23Z</dcterms:modified>
</cp:coreProperties>
</file>