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68" r:id="rId3"/>
    <p:sldId id="259" r:id="rId4"/>
    <p:sldId id="262" r:id="rId5"/>
    <p:sldId id="261" r:id="rId6"/>
    <p:sldId id="263" r:id="rId7"/>
    <p:sldId id="269" r:id="rId8"/>
    <p:sldId id="267" r:id="rId9"/>
    <p:sldId id="257" r:id="rId10"/>
    <p:sldId id="264" r:id="rId11"/>
    <p:sldId id="265" r:id="rId12"/>
    <p:sldId id="266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27A9"/>
    <a:srgbClr val="66003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988" autoAdjust="0"/>
  </p:normalViewPr>
  <p:slideViewPr>
    <p:cSldViewPr>
      <p:cViewPr>
        <p:scale>
          <a:sx n="90" d="100"/>
          <a:sy n="90" d="100"/>
        </p:scale>
        <p:origin x="-996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1B825C-FC42-4256-B6BD-5D134D04E6B8}" type="datetimeFigureOut">
              <a:rPr lang="uk-UA" smtClean="0"/>
              <a:t>03.01.2018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9C481B-6DAC-4E48-B66E-56E5A9C242C9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41664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9C481B-6DAC-4E48-B66E-56E5A9C242C9}" type="slidenum">
              <a:rPr lang="uk-UA" smtClean="0"/>
              <a:t>15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842053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9C481B-6DAC-4E48-B66E-56E5A9C242C9}" type="slidenum">
              <a:rPr lang="uk-UA" smtClean="0"/>
              <a:t>19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19449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1.pn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8204448" cy="1470025"/>
          </a:xfrm>
        </p:spPr>
        <p:txBody>
          <a:bodyPr>
            <a:no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Молекулярна кухня: міф чи реальність? </a:t>
            </a:r>
            <a:endParaRPr lang="ru-RU" sz="48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029" name="Picture 5" descr="http://www.province.ru/yaroslavl/media/k2/items/cache/dd34e32172fe0202ef287e574244e1d2_XL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33899"/>
            <a:ext cx="3333750" cy="232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Teacher\AppData\Local\Temp\FineReader12.00\media\image5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736" y="2132856"/>
            <a:ext cx="3375704" cy="22145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Teacher\AppData\Local\Temp\FineReader12.00\media\image6.jpe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760" y="2132855"/>
            <a:ext cx="2557979" cy="2869247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006" y="4077072"/>
            <a:ext cx="3373434" cy="2322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085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>
                <a:solidFill>
                  <a:srgbClr val="FF0066"/>
                </a:solidFill>
                <a:latin typeface="Monotype Corsiva" panose="03010101010201010101" pitchFamily="66" charset="0"/>
              </a:rPr>
              <a:t>Кальцій хлорид</a:t>
            </a:r>
            <a:endParaRPr lang="uk-UA" sz="6000" dirty="0">
              <a:solidFill>
                <a:srgbClr val="FF0066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16832"/>
            <a:ext cx="579170" cy="573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96394"/>
            <a:ext cx="592137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059" y="4221087"/>
            <a:ext cx="57308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кутник 3"/>
          <p:cNvSpPr/>
          <p:nvPr/>
        </p:nvSpPr>
        <p:spPr>
          <a:xfrm>
            <a:off x="1403648" y="1628800"/>
            <a:ext cx="284084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b="1" dirty="0">
                <a:solidFill>
                  <a:srgbClr val="660033"/>
                </a:solidFill>
              </a:rPr>
              <a:t> </a:t>
            </a:r>
            <a:r>
              <a:rPr lang="en-US" sz="8000" b="1" dirty="0" err="1">
                <a:solidFill>
                  <a:srgbClr val="660033"/>
                </a:solidFill>
              </a:rPr>
              <a:t>CaCl</a:t>
            </a:r>
            <a:r>
              <a:rPr lang="en-US" sz="8000" b="1" dirty="0">
                <a:solidFill>
                  <a:srgbClr val="660033"/>
                </a:solidFill>
              </a:rPr>
              <a:t>₂ </a:t>
            </a:r>
            <a:endParaRPr lang="uk-UA" sz="8000" b="1" dirty="0">
              <a:solidFill>
                <a:srgbClr val="660033"/>
              </a:solidFill>
            </a:endParaRPr>
          </a:p>
        </p:txBody>
      </p:sp>
      <p:sp>
        <p:nvSpPr>
          <p:cNvPr id="5" name="AutoShape 6" descr="Calcium chloride CaCl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340768"/>
            <a:ext cx="3168352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кутник 5"/>
          <p:cNvSpPr/>
          <p:nvPr/>
        </p:nvSpPr>
        <p:spPr>
          <a:xfrm>
            <a:off x="1852586" y="3347700"/>
            <a:ext cx="2071342" cy="110799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6600" dirty="0">
                <a:solidFill>
                  <a:schemeClr val="accent6">
                    <a:lumMod val="75000"/>
                  </a:schemeClr>
                </a:solidFill>
              </a:rPr>
              <a:t>E509</a:t>
            </a:r>
            <a:endParaRPr lang="uk-UA" sz="6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AutoShape 9" descr="Картинки по запросу кальцик фото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5846" y="3769455"/>
            <a:ext cx="3150610" cy="306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2233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Кальцій лактат</a:t>
            </a:r>
            <a:endParaRPr lang="uk-UA" sz="6000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5400" b="1" dirty="0">
                <a:solidFill>
                  <a:srgbClr val="7030A0"/>
                </a:solidFill>
              </a:rPr>
              <a:t>C</a:t>
            </a:r>
            <a:r>
              <a:rPr lang="en-US" sz="5400" b="1" baseline="-25000" dirty="0">
                <a:solidFill>
                  <a:srgbClr val="7030A0"/>
                </a:solidFill>
              </a:rPr>
              <a:t>6</a:t>
            </a:r>
            <a:r>
              <a:rPr lang="en-US" sz="5400" b="1" dirty="0">
                <a:solidFill>
                  <a:srgbClr val="7030A0"/>
                </a:solidFill>
              </a:rPr>
              <a:t>H</a:t>
            </a:r>
            <a:r>
              <a:rPr lang="en-US" sz="5400" b="1" baseline="-25000" dirty="0">
                <a:solidFill>
                  <a:srgbClr val="7030A0"/>
                </a:solidFill>
              </a:rPr>
              <a:t>10</a:t>
            </a:r>
            <a:r>
              <a:rPr lang="en-US" sz="5400" b="1" dirty="0">
                <a:solidFill>
                  <a:srgbClr val="7030A0"/>
                </a:solidFill>
              </a:rPr>
              <a:t>CaO</a:t>
            </a:r>
            <a:r>
              <a:rPr lang="en-US" sz="5400" b="1" baseline="-25000" dirty="0">
                <a:solidFill>
                  <a:srgbClr val="7030A0"/>
                </a:solidFill>
              </a:rPr>
              <a:t>6</a:t>
            </a:r>
            <a:endParaRPr lang="uk-UA" sz="5400" b="1" dirty="0">
              <a:solidFill>
                <a:srgbClr val="7030A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268760"/>
            <a:ext cx="3759901" cy="2665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1140" y="4149080"/>
            <a:ext cx="546735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кутник 3"/>
          <p:cNvSpPr/>
          <p:nvPr/>
        </p:nvSpPr>
        <p:spPr>
          <a:xfrm>
            <a:off x="827584" y="2708920"/>
            <a:ext cx="2232248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6000" dirty="0"/>
              <a:t> </a:t>
            </a:r>
            <a:r>
              <a:rPr lang="uk-UA" sz="6000" dirty="0" smtClean="0"/>
              <a:t>Е-327 </a:t>
            </a:r>
            <a:endParaRPr lang="uk-UA" sz="6000" dirty="0"/>
          </a:p>
        </p:txBody>
      </p:sp>
    </p:spTree>
    <p:extLst>
      <p:ext uri="{BB962C8B-B14F-4D97-AF65-F5344CB8AC3E}">
        <p14:creationId xmlns:p14="http://schemas.microsoft.com/office/powerpoint/2010/main" val="2953878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8000" b="1" dirty="0" smtClean="0">
                <a:solidFill>
                  <a:srgbClr val="7B27A9"/>
                </a:solidFill>
                <a:latin typeface="Monotype Corsiva" panose="03010101010201010101" pitchFamily="66" charset="0"/>
              </a:rPr>
              <a:t>Лецетин </a:t>
            </a:r>
            <a:endParaRPr lang="uk-UA" sz="8000" b="1" dirty="0">
              <a:solidFill>
                <a:srgbClr val="7B27A9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84784"/>
            <a:ext cx="4109640" cy="2583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кутник 4"/>
          <p:cNvSpPr/>
          <p:nvPr/>
        </p:nvSpPr>
        <p:spPr>
          <a:xfrm>
            <a:off x="971600" y="1772816"/>
            <a:ext cx="1868541" cy="92333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5400" dirty="0"/>
              <a:t>Е-322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618802"/>
            <a:ext cx="864096" cy="873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198" y="4293096"/>
            <a:ext cx="2808312" cy="2104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870" y="3052784"/>
            <a:ext cx="1013859" cy="100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850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Практична частина</a:t>
            </a:r>
            <a:endParaRPr lang="ru-RU" dirty="0"/>
          </a:p>
        </p:txBody>
      </p:sp>
      <p:pic>
        <p:nvPicPr>
          <p:cNvPr id="3074" name="Picture 2" descr="F:\хімія\IMG_548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4422"/>
            <a:ext cx="4667283" cy="3500462"/>
          </a:xfrm>
          <a:prstGeom prst="rect">
            <a:avLst/>
          </a:prstGeom>
          <a:noFill/>
        </p:spPr>
      </p:pic>
      <p:pic>
        <p:nvPicPr>
          <p:cNvPr id="3075" name="Picture 3" descr="F:\хімія\IMG_547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321580"/>
            <a:ext cx="3681410" cy="2761058"/>
          </a:xfrm>
          <a:prstGeom prst="rect">
            <a:avLst/>
          </a:prstGeom>
          <a:noFill/>
        </p:spPr>
      </p:pic>
      <p:pic>
        <p:nvPicPr>
          <p:cNvPr id="7" name="Рисунок 6" descr="C:\Users\Teacher\AppData\Local\Temp\FineReader12.00\media\image1.jpe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47" y="4710023"/>
            <a:ext cx="2214578" cy="200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76582" y="4125520"/>
            <a:ext cx="3643306" cy="2732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Приготування спагеті з агар-агаром</a:t>
            </a:r>
            <a:endParaRPr lang="ru-RU" dirty="0"/>
          </a:p>
        </p:txBody>
      </p:sp>
      <p:pic>
        <p:nvPicPr>
          <p:cNvPr id="4098" name="Picture 2" descr="F:\хімія\IMG_550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000372"/>
            <a:ext cx="4393163" cy="3294872"/>
          </a:xfrm>
          <a:prstGeom prst="rect">
            <a:avLst/>
          </a:prstGeom>
          <a:noFill/>
        </p:spPr>
      </p:pic>
      <p:pic>
        <p:nvPicPr>
          <p:cNvPr id="4099" name="Picture 3" descr="F:\хімія\IMG_55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85926"/>
            <a:ext cx="4500562" cy="33754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ТЕХНОЛОГІЧНА КАРТКА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СПАГЕТІ З </a:t>
            </a:r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РУККОЛИ  </a:t>
            </a:r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ІЗ АГАР-АГАРОМ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331640" y="3873110"/>
            <a:ext cx="7056784" cy="2996952"/>
          </a:xfrm>
        </p:spPr>
        <p:txBody>
          <a:bodyPr>
            <a:normAutofit fontScale="32500" lnSpcReduction="20000"/>
          </a:bodyPr>
          <a:lstStyle/>
          <a:p>
            <a:r>
              <a:rPr lang="uk-UA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Технологія приготування</a:t>
            </a:r>
            <a:endParaRPr lang="ru-RU" sz="4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Листя </a:t>
            </a:r>
            <a:r>
              <a:rPr lang="uk-UA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рукколи </a:t>
            </a:r>
            <a:r>
              <a:rPr lang="uk-UA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промити під проточною водою, просушити, перебити в блендері з водою до однорідної консистенції. </a:t>
            </a:r>
            <a:endParaRPr lang="ru-RU" sz="4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Процідити. </a:t>
            </a:r>
            <a:r>
              <a:rPr lang="uk-UA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Додати агар-агар  </a:t>
            </a:r>
            <a:r>
              <a:rPr lang="uk-UA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 нагріти в сотейнику до кипіння, постійно перемішуючи. За допомогою шприца </a:t>
            </a:r>
            <a:r>
              <a:rPr lang="uk-UA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наповнити сумішшю </a:t>
            </a:r>
            <a:r>
              <a:rPr lang="uk-UA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 руколи силіконову трубку. Опускають її на 3 </a:t>
            </a:r>
            <a:r>
              <a:rPr lang="uk-UA" sz="4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хв</a:t>
            </a:r>
            <a:r>
              <a:rPr lang="uk-UA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 воду з льодом. За допомогою шприца видавити </a:t>
            </a:r>
            <a:r>
              <a:rPr lang="uk-UA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спагеті</a:t>
            </a:r>
            <a:r>
              <a:rPr lang="uk-UA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Спагеті використовують для оздоблення холодних закусок і салатів.</a:t>
            </a:r>
            <a:endParaRPr lang="ru-RU" sz="4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Вимоги до якості:</a:t>
            </a:r>
            <a:r>
              <a:rPr lang="uk-UA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колір однорідний по всій довжині,  спагеті мають блискучу поверхню без тріщин. Смак пряний, мають присмак </a:t>
            </a:r>
            <a:r>
              <a:rPr lang="uk-UA" sz="4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руколи</a:t>
            </a:r>
            <a:r>
              <a:rPr lang="uk-UA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Пропозиції щодо порціонування</a:t>
            </a:r>
            <a:r>
              <a:rPr lang="uk-UA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Подають, як  самостійну страву та як доповнення до холодних страв </a:t>
            </a:r>
            <a:r>
              <a:rPr lang="uk-UA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 закусок</a:t>
            </a:r>
            <a:r>
              <a:rPr lang="uk-UA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Скручують </a:t>
            </a:r>
            <a:r>
              <a:rPr lang="uk-UA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спагеті </a:t>
            </a:r>
            <a:r>
              <a:rPr lang="uk-UA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спіраль.</a:t>
            </a:r>
            <a:endParaRPr lang="ru-RU" sz="4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6" name="Содержимое 5" descr="Картинки по запросу молекулярні спагеті фото"/>
          <p:cNvPicPr>
            <a:picLocks noGrp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059832" y="1052736"/>
            <a:ext cx="277807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Таблиця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040679"/>
              </p:ext>
            </p:extLst>
          </p:nvPr>
        </p:nvGraphicFramePr>
        <p:xfrm>
          <a:off x="1691680" y="2564903"/>
          <a:ext cx="5472608" cy="12035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2669"/>
                <a:gridCol w="2248125"/>
                <a:gridCol w="1624681"/>
                <a:gridCol w="1197133"/>
              </a:tblGrid>
              <a:tr h="23029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 сировини</a:t>
                      </a:r>
                      <a:endParaRPr lang="uk-UA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Нетто, г</a:t>
                      </a:r>
                      <a:endParaRPr lang="uk-UA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Брутто, г</a:t>
                      </a:r>
                      <a:endParaRPr lang="uk-UA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uk-UA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Рукола</a:t>
                      </a:r>
                      <a:endParaRPr lang="uk-UA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  <a:endParaRPr lang="uk-UA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uk-UA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uk-UA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Вода </a:t>
                      </a:r>
                      <a:endParaRPr lang="uk-UA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uk-UA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uk-UA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401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uk-UA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Агар-агар</a:t>
                      </a:r>
                      <a:endParaRPr lang="uk-UA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uk-UA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uk-UA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uk-UA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ТЕХНОЛОГІЧНА КАРТКА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СПАГЕТІ   АПЕЛЬСИНОВІ З АГАР-АГАРУ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pic>
        <p:nvPicPr>
          <p:cNvPr id="4" name="Місце для вмісту 3" descr="Картинки по запросу спагетти з агара фото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43808" y="836712"/>
            <a:ext cx="324036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я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389474"/>
              </p:ext>
            </p:extLst>
          </p:nvPr>
        </p:nvGraphicFramePr>
        <p:xfrm>
          <a:off x="1619672" y="2636912"/>
          <a:ext cx="5647690" cy="11478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9090"/>
                <a:gridCol w="2609850"/>
                <a:gridCol w="1260475"/>
                <a:gridCol w="1438275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Назва сировини</a:t>
                      </a:r>
                      <a:endParaRPr lang="uk-UA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Нетто, г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Брутто, г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Апельсиновий сік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250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250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2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Цукрова пудра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20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20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3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Агар-агар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2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2</a:t>
                      </a:r>
                      <a:endParaRPr lang="uk-UA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Прямокутник 5"/>
          <p:cNvSpPr/>
          <p:nvPr/>
        </p:nvSpPr>
        <p:spPr>
          <a:xfrm>
            <a:off x="683568" y="3873110"/>
            <a:ext cx="7920880" cy="3203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uk-UA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Технологія приготування</a:t>
            </a:r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uk-UA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700"/>
              </a:lnSpc>
            </a:pPr>
            <a:endParaRPr lang="uk-UA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700"/>
              </a:lnSpc>
            </a:pP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каструлю з товстим дном  додати  проціджений сік з цукровою пудрою, підігріти до 60°С. Додати агар-агар  і довести  до кипіння, постійно перемішуючи. Після розчинення агар-агару, каструлю зняти з вогню і охолодити.  </a:t>
            </a:r>
          </a:p>
          <a:p>
            <a:pPr>
              <a:lnSpc>
                <a:spcPts val="1700"/>
              </a:lnSpc>
            </a:pP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допомогою шприца наповнити сумішшю силіконову трубку. Опустити її на 3 хв у воду з льодом. За допомогою шприца видавити спагеті.</a:t>
            </a:r>
          </a:p>
          <a:p>
            <a:pPr>
              <a:lnSpc>
                <a:spcPts val="1700"/>
              </a:lnSpc>
            </a:pP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Подають, як  самостійну страву та як доповнення до холодних страв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 закусок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Скручують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спагеті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спіраль.</a:t>
            </a:r>
          </a:p>
          <a:p>
            <a:pPr>
              <a:lnSpc>
                <a:spcPts val="1700"/>
              </a:lnSpc>
            </a:pPr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Вимоги до якості</a:t>
            </a:r>
            <a:r>
              <a:rPr lang="uk-UA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колір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однорідний по всій довжині,  спагеті мають блискучу поверхню без тріщин. Смак солодкий, без стороннього присмаку.</a:t>
            </a:r>
            <a:b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700"/>
              </a:lnSpc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uk-UA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9584817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uk-UA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ТЕХНОЛОГІЧНА КАРТКА</a:t>
            </a:r>
            <a:r>
              <a:rPr lang="uk-UA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ЕСПУМА З СОЄВОГО СОУСУ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2029728"/>
              </p:ext>
            </p:extLst>
          </p:nvPr>
        </p:nvGraphicFramePr>
        <p:xfrm>
          <a:off x="1699302" y="2708920"/>
          <a:ext cx="5647690" cy="1127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9090"/>
                <a:gridCol w="2609850"/>
                <a:gridCol w="1260475"/>
                <a:gridCol w="1438275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 сировини</a:t>
                      </a:r>
                      <a:endParaRPr lang="uk-UA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Нетто, г</a:t>
                      </a:r>
                      <a:endParaRPr lang="uk-UA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Брутто, г</a:t>
                      </a:r>
                      <a:endParaRPr lang="uk-UA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uk-UA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Соєвий соус</a:t>
                      </a:r>
                      <a:endParaRPr lang="uk-UA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uk-UA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uk-UA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uk-UA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Вода </a:t>
                      </a:r>
                      <a:endParaRPr lang="uk-UA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uk-UA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uk-UA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uk-UA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Агар-агар</a:t>
                      </a:r>
                      <a:endParaRPr lang="uk-UA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uk-UA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uk-UA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124744"/>
            <a:ext cx="2350566" cy="1524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кутник 4"/>
          <p:cNvSpPr/>
          <p:nvPr/>
        </p:nvSpPr>
        <p:spPr>
          <a:xfrm>
            <a:off x="971600" y="4077072"/>
            <a:ext cx="70567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Технологія приготування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Змішати соєвий соус з лецитином у високій широкій ємності, використовуючи ручний блендер. В процесі збивання наситити суміш киснем, збиваючи до отримання стійкої піни.</a:t>
            </a:r>
            <a:b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Використовують при подаванні  десертів, англійського крему, морозива, 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ясних та рибних страв.</a:t>
            </a:r>
          </a:p>
          <a:p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Вимоги до якості: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Стійка піна, злегка коричневого кольору, з солонуватим присмаком соєвого соусу.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2212620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uk-UA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ТЕХНОЛОГІЧНА КАРТКА</a:t>
            </a:r>
            <a:r>
              <a:rPr lang="uk-UA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ГАЗОВАНІ СФЕРИ З МОХІТО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5918337"/>
              </p:ext>
            </p:extLst>
          </p:nvPr>
        </p:nvGraphicFramePr>
        <p:xfrm>
          <a:off x="1619672" y="3356992"/>
          <a:ext cx="5647690" cy="2560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9090"/>
                <a:gridCol w="2609850"/>
                <a:gridCol w="1260475"/>
                <a:gridCol w="1438275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uk-UA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Назва сировини</a:t>
                      </a:r>
                      <a:endParaRPr lang="uk-UA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Нетто, г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Брутто, г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Д</a:t>
                      </a:r>
                      <a:r>
                        <a:rPr lang="ru-RU" sz="1400">
                          <a:effectLst/>
                        </a:rPr>
                        <a:t>ляоснови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Листя м’яти 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12шт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12шт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2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Біл</a:t>
                      </a:r>
                      <a:r>
                        <a:rPr lang="uk-UA" sz="1400">
                          <a:effectLst/>
                        </a:rPr>
                        <a:t>ий </a:t>
                      </a:r>
                      <a:r>
                        <a:rPr lang="ru-RU" sz="1400">
                          <a:effectLst/>
                        </a:rPr>
                        <a:t> ром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170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170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3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Фреш лайм</a:t>
                      </a:r>
                      <a:r>
                        <a:rPr lang="uk-UA" sz="1400">
                          <a:effectLst/>
                        </a:rPr>
                        <a:t>у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170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170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4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Вода 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128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128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5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Цукор 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120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120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6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Текстура Глюконат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4,7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4,7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7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Текстура Ксантан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0,8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0,8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Для альгінатної води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8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Ф</a:t>
                      </a:r>
                      <a:r>
                        <a:rPr lang="ru-RU" sz="1400">
                          <a:effectLst/>
                        </a:rPr>
                        <a:t>ільтрована вода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1000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1000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9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ТекстураАльг</a:t>
                      </a:r>
                      <a:r>
                        <a:rPr lang="uk-UA" sz="1400">
                          <a:effectLst/>
                        </a:rPr>
                        <a:t>і</a:t>
                      </a:r>
                      <a:r>
                        <a:rPr lang="ru-RU" sz="1400">
                          <a:effectLst/>
                        </a:rPr>
                        <a:t>нат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5</a:t>
                      </a:r>
                      <a:endParaRPr lang="uk-UA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5</a:t>
                      </a:r>
                      <a:endParaRPr lang="uk-UA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96751"/>
            <a:ext cx="3415192" cy="2143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8514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066130"/>
          </a:xfrm>
        </p:spPr>
        <p:txBody>
          <a:bodyPr>
            <a:normAutofit fontScale="90000"/>
          </a:bodyPr>
          <a:lstStyle/>
          <a:p>
            <a:r>
              <a:rPr lang="uk-UA" dirty="0"/>
              <a:t>Технологія приготування:</a:t>
            </a:r>
            <a:br>
              <a:rPr lang="uk-UA" dirty="0"/>
            </a:b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indent="-720000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Для приготування альгінатної  води змішати 300гр води і 5гр молекулярної текстури Альгінат. Інтенсивно розчинити текстуру, використовуючи блендер. Додати  воду, що залишилася і перемішати. Поставити  в холодильник на кілька годин для виходу бульбашок повітря.</a:t>
            </a:r>
          </a:p>
          <a:p>
            <a:pPr indent="-720000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Для приготування Мохіто покласти м'ятне листя і цукор в шейкер. Використовуючи Мадлер, змішати всі інгредієнти.</a:t>
            </a:r>
          </a:p>
          <a:p>
            <a:pPr indent="-720000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Додати лаймовий фреш, воду і ром, закрити шейкер і інтенсивно перемішати до повного розчинення цукру.</a:t>
            </a:r>
          </a:p>
          <a:p>
            <a:pPr indent="-720000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Процідити отриману суміш через дрібне сито.</a:t>
            </a:r>
          </a:p>
          <a:p>
            <a:pPr indent="-720000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Змішати 180гр отриманого коктейлю з текстурою Глюконат.</a:t>
            </a:r>
          </a:p>
          <a:p>
            <a:pPr indent="-720000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На завершення додати текстуру Ксантан і інтенсивно змішати, використовуючи блендер. Помістити основу в холодильник на кілька годин для виходу бульбашок повітря.</a:t>
            </a:r>
          </a:p>
          <a:p>
            <a:pPr indent="-720000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Вимоги до якості:</a:t>
            </a:r>
          </a:p>
          <a:p>
            <a:pPr indent="-720000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Сфера правильної форми з листочком м’яти, з тонкою прозорою оболонкою, із зеленим відтінком, смак відповідає смаку мохіто. 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56570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429124" y="1357298"/>
            <a:ext cx="4714876" cy="4071966"/>
          </a:xfrm>
        </p:spPr>
        <p:txBody>
          <a:bodyPr>
            <a:normAutofit fontScale="90000"/>
          </a:bodyPr>
          <a:lstStyle/>
          <a:p>
            <a:pPr algn="l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Екскурс в історію виникнення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“Молекулярої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кухні”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, основні методи та технології, що використовуються при приготуванні молекулярних страв провела викладач спецдисциплін:</a:t>
            </a:r>
            <a:br>
              <a:rPr lang="uk-UA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Соломко Ольга Борисівна</a:t>
            </a:r>
            <a:r>
              <a:rPr lang="uk-UA" sz="1600" dirty="0" smtClean="0"/>
              <a:t/>
            </a:r>
            <a:br>
              <a:rPr lang="uk-UA" sz="1600" dirty="0" smtClean="0"/>
            </a:br>
            <a:r>
              <a:rPr lang="uk-UA" sz="1600" dirty="0" smtClean="0"/>
              <a:t> </a:t>
            </a:r>
            <a:endParaRPr lang="ru-RU" sz="1600" dirty="0"/>
          </a:p>
        </p:txBody>
      </p:sp>
      <p:pic>
        <p:nvPicPr>
          <p:cNvPr id="1027" name="Picture 3" descr="F:\хімія\IMG_548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55725" y="1984495"/>
            <a:ext cx="5017572" cy="37631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8577" y="188640"/>
            <a:ext cx="8229600" cy="954360"/>
          </a:xfrm>
        </p:spPr>
        <p:txBody>
          <a:bodyPr>
            <a:normAutofit/>
          </a:bodyPr>
          <a:lstStyle/>
          <a:p>
            <a:r>
              <a:rPr lang="uk-UA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ТЕХНОЛОГІЧНА КАРТКА</a:t>
            </a: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МОРКВЯНО-ІМБИРНА ІКРА</a:t>
            </a:r>
            <a:r>
              <a:rPr lang="uk-UA" sz="1800" dirty="0"/>
              <a:t/>
            </a:r>
            <a:br>
              <a:rPr lang="uk-UA" sz="1800" dirty="0"/>
            </a:br>
            <a:endParaRPr lang="uk-UA" sz="1800" dirty="0"/>
          </a:p>
        </p:txBody>
      </p:sp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1235876"/>
              </p:ext>
            </p:extLst>
          </p:nvPr>
        </p:nvGraphicFramePr>
        <p:xfrm>
          <a:off x="1759007" y="2506151"/>
          <a:ext cx="5647690" cy="14806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9090"/>
                <a:gridCol w="2609850"/>
                <a:gridCol w="1260475"/>
                <a:gridCol w="1438275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 </a:t>
                      </a:r>
                      <a:endParaRPr lang="uk-UA" sz="12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Назва сировини</a:t>
                      </a:r>
                      <a:endParaRPr lang="uk-UA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Нетто, г</a:t>
                      </a:r>
                      <a:endParaRPr lang="uk-UA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Брутто, г</a:t>
                      </a:r>
                      <a:endParaRPr lang="uk-UA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 </a:t>
                      </a:r>
                      <a:endParaRPr lang="uk-UA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10"/>
                        </a:lnSpc>
                        <a:spcAft>
                          <a:spcPts val="0"/>
                        </a:spcAft>
                        <a:tabLst>
                          <a:tab pos="594995" algn="l"/>
                        </a:tabLst>
                      </a:pPr>
                      <a:r>
                        <a:rPr lang="uk-UA" sz="1200" u="none" strike="noStrike" spc="0">
                          <a:effectLst/>
                        </a:rPr>
                        <a:t>Для основи</a:t>
                      </a:r>
                      <a:endParaRPr lang="uk-UA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 </a:t>
                      </a:r>
                      <a:endParaRPr lang="uk-UA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 </a:t>
                      </a:r>
                      <a:endParaRPr lang="uk-UA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1</a:t>
                      </a:r>
                      <a:endParaRPr lang="uk-UA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Морква</a:t>
                      </a:r>
                      <a:endParaRPr lang="uk-UA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700</a:t>
                      </a:r>
                      <a:endParaRPr lang="uk-UA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700</a:t>
                      </a:r>
                      <a:endParaRPr lang="uk-UA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2</a:t>
                      </a:r>
                      <a:endParaRPr lang="uk-UA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Імбир</a:t>
                      </a:r>
                      <a:endParaRPr lang="uk-UA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60</a:t>
                      </a:r>
                      <a:endParaRPr lang="uk-UA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50</a:t>
                      </a:r>
                      <a:endParaRPr lang="uk-UA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3</a:t>
                      </a:r>
                      <a:endParaRPr lang="uk-UA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Альгінат</a:t>
                      </a:r>
                      <a:endParaRPr lang="uk-UA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2</a:t>
                      </a:r>
                      <a:endParaRPr lang="uk-UA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2</a:t>
                      </a:r>
                      <a:endParaRPr lang="uk-UA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 </a:t>
                      </a:r>
                      <a:r>
                        <a:rPr lang="uk-UA" sz="1200" dirty="0" smtClean="0">
                          <a:effectLst/>
                        </a:rPr>
                        <a:t>4</a:t>
                      </a:r>
                      <a:endParaRPr lang="uk-UA" sz="12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10"/>
                        </a:lnSpc>
                        <a:spcAft>
                          <a:spcPts val="0"/>
                        </a:spcAft>
                        <a:tabLst>
                          <a:tab pos="594995" algn="l"/>
                        </a:tabLst>
                      </a:pPr>
                      <a:r>
                        <a:rPr lang="uk-UA" sz="1200" u="none" strike="noStrike" spc="0" dirty="0">
                          <a:effectLst/>
                        </a:rPr>
                        <a:t>Для кальцієвої води</a:t>
                      </a:r>
                      <a:endParaRPr lang="uk-UA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 </a:t>
                      </a:r>
                      <a:endParaRPr lang="uk-UA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 </a:t>
                      </a:r>
                      <a:endParaRPr lang="uk-UA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 </a:t>
                      </a:r>
                      <a:r>
                        <a:rPr lang="uk-UA" sz="1200" dirty="0" smtClean="0">
                          <a:effectLst/>
                        </a:rPr>
                        <a:t>5</a:t>
                      </a:r>
                      <a:endParaRPr lang="uk-UA" sz="12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200" u="none" strike="noStrike" spc="0">
                          <a:effectLst/>
                        </a:rPr>
                        <a:t>Кальцік</a:t>
                      </a:r>
                      <a:endParaRPr lang="uk-UA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6,5</a:t>
                      </a:r>
                      <a:endParaRPr lang="uk-UA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6,5</a:t>
                      </a:r>
                      <a:endParaRPr lang="uk-UA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 </a:t>
                      </a:r>
                      <a:r>
                        <a:rPr lang="uk-UA" sz="1200" dirty="0" smtClean="0">
                          <a:effectLst/>
                        </a:rPr>
                        <a:t>6</a:t>
                      </a:r>
                      <a:endParaRPr lang="uk-UA" sz="12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200" u="none" strike="noStrike" spc="0">
                          <a:effectLst/>
                        </a:rPr>
                        <a:t>Вода</a:t>
                      </a:r>
                      <a:endParaRPr lang="uk-UA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1000</a:t>
                      </a:r>
                      <a:endParaRPr lang="uk-UA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1000</a:t>
                      </a:r>
                      <a:endParaRPr lang="uk-UA" sz="12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836712"/>
            <a:ext cx="2758009" cy="1669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кутник 4"/>
          <p:cNvSpPr/>
          <p:nvPr/>
        </p:nvSpPr>
        <p:spPr>
          <a:xfrm>
            <a:off x="500909" y="4077072"/>
            <a:ext cx="842493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Технологія приготування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uk-UA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 Видавити з моркви і імбиру фреш. Процідити і добавити Альгинат. Збити блендером. Залишити в холодильнику на 1 годину для виходу бульбашок повітря. </a:t>
            </a:r>
            <a:endParaRPr lang="uk-UA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Приготувати </a:t>
            </a: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кальцієву </a:t>
            </a:r>
            <a:r>
              <a:rPr lang="uk-UA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воду. </a:t>
            </a:r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Розчинити </a:t>
            </a:r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кальцік в воді за допомогою блендера. Помістити суміш в лоток, щоб висота вмісту в ньому була не меншою 5 см.  Набрати морквяну суміш в шприц і прокапали в кальціевую воду. Почекати 1хв. Дістати ікринки за допомогоюзбиральної ложки. Промити чистою водою. Просусити.</a:t>
            </a:r>
            <a:endParaRPr lang="uk-UA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Викласти в ложки для сервірування, як самостійну страву або ж використати як декор для основної страви.</a:t>
            </a:r>
            <a:endParaRPr lang="uk-UA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Вимоги до якості:</a:t>
            </a:r>
            <a:endParaRPr lang="uk-UA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Ікринки  правильної форми, яскраво помаранчевого кольору, з тонкою прозорою оболонкою,  смак відповідає смаку морквяно-імбирного фрешу.</a:t>
            </a:r>
            <a:endParaRPr lang="uk-UA" sz="14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272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Ніколас </a:t>
            </a:r>
            <a:r>
              <a:rPr lang="uk-UA" sz="5400" dirty="0" err="1" smtClean="0">
                <a:solidFill>
                  <a:srgbClr val="7030A0"/>
                </a:solidFill>
                <a:latin typeface="Monotype Corsiva" panose="03010101010201010101" pitchFamily="66" charset="0"/>
              </a:rPr>
              <a:t>Курті</a:t>
            </a:r>
            <a:r>
              <a:rPr lang="uk-UA" sz="54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, </a:t>
            </a:r>
            <a:r>
              <a:rPr lang="uk-UA" sz="5400" dirty="0" err="1" smtClean="0">
                <a:solidFill>
                  <a:srgbClr val="7030A0"/>
                </a:solidFill>
                <a:latin typeface="Monotype Corsiva" panose="03010101010201010101" pitchFamily="66" charset="0"/>
              </a:rPr>
              <a:t>Ерве</a:t>
            </a:r>
            <a:r>
              <a:rPr lang="uk-UA" sz="54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uk-UA" sz="5400" dirty="0" err="1" smtClean="0">
                <a:solidFill>
                  <a:srgbClr val="7030A0"/>
                </a:solidFill>
                <a:latin typeface="Monotype Corsiva" panose="03010101010201010101" pitchFamily="66" charset="0"/>
              </a:rPr>
              <a:t>Тіс</a:t>
            </a:r>
            <a:endParaRPr lang="ru-RU" sz="54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076" name="Picture 4" descr="http://profesorjrc.es/images/quimic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762" y="5514131"/>
            <a:ext cx="2051750" cy="1371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1285860"/>
            <a:ext cx="590664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Содержимое 4" descr="C:\Users\Teacher\AppData\Local\Temp\FineReader12.00\media\image4.jpeg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57812"/>
            <a:ext cx="3286116" cy="44291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20947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800" dirty="0" err="1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Спагетті</a:t>
            </a:r>
            <a:r>
              <a:rPr lang="uk-UA" sz="48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 з апельсинового соку або </a:t>
            </a:r>
            <a:r>
              <a:rPr lang="uk-UA" sz="4800" dirty="0" err="1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рукколи</a:t>
            </a:r>
            <a:r>
              <a:rPr lang="uk-UA" sz="48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 з агар-агаром</a:t>
            </a:r>
            <a:endParaRPr lang="ru-RU" sz="4800" dirty="0">
              <a:solidFill>
                <a:schemeClr val="tx2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Содержимое 4" descr="Картинки по запросу спагетти з агара фото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9512" y="1628800"/>
            <a:ext cx="4687047" cy="3125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Картинки по запросу молекулярні спагеті фото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4429132"/>
            <a:ext cx="457203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600" dirty="0" err="1" smtClean="0">
                <a:solidFill>
                  <a:srgbClr val="C00000"/>
                </a:solidFill>
                <a:latin typeface="Monotype Corsiva" panose="03010101010201010101" pitchFamily="66" charset="0"/>
              </a:rPr>
              <a:t>Еспума</a:t>
            </a:r>
            <a:r>
              <a:rPr lang="uk-UA" sz="6600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 </a:t>
            </a:r>
            <a:endParaRPr lang="ru-RU" sz="6600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Содержимое 3" descr="Молекулярная кухня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357298"/>
            <a:ext cx="4762500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Teacher\AppData\Local\Temp\FineReader12.00\media\image1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6" y="3786190"/>
            <a:ext cx="3543844" cy="24275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060" y="160338"/>
            <a:ext cx="8229600" cy="1143000"/>
          </a:xfrm>
        </p:spPr>
        <p:txBody>
          <a:bodyPr/>
          <a:lstStyle/>
          <a:p>
            <a:r>
              <a:rPr lang="uk-UA" dirty="0" smtClean="0"/>
              <a:t> </a:t>
            </a:r>
            <a:r>
              <a:rPr lang="uk-UA" sz="6000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Процес </a:t>
            </a:r>
            <a:r>
              <a:rPr lang="uk-UA" sz="6000" dirty="0" err="1" smtClean="0">
                <a:solidFill>
                  <a:srgbClr val="00B050"/>
                </a:solidFill>
                <a:latin typeface="Monotype Corsiva" panose="03010101010201010101" pitchFamily="66" charset="0"/>
              </a:rPr>
              <a:t>сферифікації</a:t>
            </a:r>
            <a:r>
              <a:rPr lang="uk-UA" sz="6000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 </a:t>
            </a:r>
            <a:endParaRPr lang="ru-RU" sz="6000" dirty="0">
              <a:solidFill>
                <a:srgbClr val="00B05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71802" y="4429132"/>
            <a:ext cx="5715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Похожее изображение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214422"/>
            <a:ext cx="3319573" cy="2626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AutoShape 4" descr="https://f.ptcdn.info/244/021/000/1405395060-image-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4214818"/>
            <a:ext cx="2428875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4" y="1214422"/>
            <a:ext cx="47625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Викладач хімії Бондар Катерина Кирилівна дала коротку характеристику хімічним речовинам, які використовуються при приготуванні страв молекулярної кухні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F:\молекулярка\IMG_547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143116"/>
            <a:ext cx="5891741" cy="44188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Агар-агар</a:t>
            </a:r>
            <a:endParaRPr lang="uk-UA" sz="66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77894"/>
            <a:ext cx="3528392" cy="2604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468" y="1430687"/>
            <a:ext cx="3408500" cy="255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199718"/>
            <a:ext cx="3457228" cy="2308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5408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err="1" smtClean="0">
                <a:solidFill>
                  <a:srgbClr val="FF0000"/>
                </a:solidFill>
                <a:latin typeface="Monotype Corsiva" panose="03010101010201010101" pitchFamily="66" charset="0"/>
              </a:rPr>
              <a:t>Натрію</a:t>
            </a:r>
            <a:r>
              <a:rPr lang="ru-RU" sz="54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</a:t>
            </a:r>
            <a:r>
              <a:rPr lang="ru-RU" sz="5400" dirty="0" err="1" smtClean="0">
                <a:solidFill>
                  <a:srgbClr val="FF0000"/>
                </a:solidFill>
                <a:latin typeface="Monotype Corsiva" panose="03010101010201010101" pitchFamily="66" charset="0"/>
              </a:rPr>
              <a:t>альгінат</a:t>
            </a:r>
            <a:endParaRPr lang="ru-RU" sz="5400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050" name="Picture 2" descr="http://photos1.blogger.com/blogger/4729/1751/1600/111%20ch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8" y="5301208"/>
            <a:ext cx="1944216" cy="1458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soft-wins.net/uploads/posts/2013-07/1372782988_chatolog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56" y="1703751"/>
            <a:ext cx="587430" cy="587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www.soft-wins.net/uploads/posts/2013-07/1372782988_chatolog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50" y="3717032"/>
            <a:ext cx="587430" cy="587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7" descr="http://www.stagneskc.org/images/ScienceIcon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36912"/>
            <a:ext cx="576064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266674"/>
            <a:ext cx="3282228" cy="2289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Картинки по запросу альгинат натрия формул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010747"/>
            <a:ext cx="4762500" cy="1419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Картинки по запросу Альгинат натрия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935" y="3717032"/>
            <a:ext cx="1927314" cy="1927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кутник 8"/>
          <p:cNvSpPr/>
          <p:nvPr/>
        </p:nvSpPr>
        <p:spPr>
          <a:xfrm>
            <a:off x="5004048" y="1703750"/>
            <a:ext cx="37444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>
                <a:solidFill>
                  <a:schemeClr val="accent6">
                    <a:lumMod val="50000"/>
                  </a:schemeClr>
                </a:solidFill>
              </a:rPr>
              <a:t>(C</a:t>
            </a:r>
            <a:r>
              <a:rPr lang="en-US" sz="5400" b="1" baseline="-25000" dirty="0">
                <a:solidFill>
                  <a:schemeClr val="accent6">
                    <a:lumMod val="50000"/>
                  </a:schemeClr>
                </a:solidFill>
              </a:rPr>
              <a:t>6</a:t>
            </a:r>
            <a:r>
              <a:rPr lang="en-US" sz="5400" b="1" dirty="0">
                <a:solidFill>
                  <a:schemeClr val="accent6">
                    <a:lumMod val="50000"/>
                  </a:schemeClr>
                </a:solidFill>
              </a:rPr>
              <a:t>H</a:t>
            </a:r>
            <a:r>
              <a:rPr lang="en-US" sz="5400" b="1" baseline="-25000" dirty="0">
                <a:solidFill>
                  <a:schemeClr val="accent6">
                    <a:lumMod val="50000"/>
                  </a:schemeClr>
                </a:solidFill>
              </a:rPr>
              <a:t>7</a:t>
            </a:r>
            <a:r>
              <a:rPr lang="en-US" sz="5400" b="1" dirty="0">
                <a:solidFill>
                  <a:schemeClr val="accent6">
                    <a:lumMod val="50000"/>
                  </a:schemeClr>
                </a:solidFill>
              </a:rPr>
              <a:t>O</a:t>
            </a:r>
            <a:r>
              <a:rPr lang="en-US" sz="5400" b="1" baseline="-25000" dirty="0">
                <a:solidFill>
                  <a:schemeClr val="accent6">
                    <a:lumMod val="50000"/>
                  </a:schemeClr>
                </a:solidFill>
              </a:rPr>
              <a:t>6</a:t>
            </a:r>
            <a:r>
              <a:rPr lang="en-US" sz="5400" b="1" dirty="0">
                <a:solidFill>
                  <a:schemeClr val="accent6">
                    <a:lumMod val="50000"/>
                  </a:schemeClr>
                </a:solidFill>
              </a:rPr>
              <a:t>Na)</a:t>
            </a:r>
            <a:r>
              <a:rPr lang="en-US" sz="5400" b="1" baseline="-25000" dirty="0">
                <a:solidFill>
                  <a:schemeClr val="accent6">
                    <a:lumMod val="50000"/>
                  </a:schemeClr>
                </a:solidFill>
              </a:rPr>
              <a:t>n</a:t>
            </a:r>
            <a:endParaRPr lang="en-US" sz="5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321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642</Words>
  <Application>Microsoft Office PowerPoint</Application>
  <PresentationFormat>Екран (4:3)</PresentationFormat>
  <Paragraphs>189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20</vt:i4>
      </vt:variant>
    </vt:vector>
  </HeadingPairs>
  <TitlesOfParts>
    <vt:vector size="21" baseType="lpstr">
      <vt:lpstr>Тема Office</vt:lpstr>
      <vt:lpstr>Молекулярна кухня: міф чи реальність? </vt:lpstr>
      <vt:lpstr>Екскурс в історію виникнення “Молекулярої кухні”, основні методи та технології, що використовуються при приготуванні молекулярних страв провела викладач спецдисциплін:   Соломко Ольга Борисівна  </vt:lpstr>
      <vt:lpstr>Ніколас Курті, Ерве Тіс</vt:lpstr>
      <vt:lpstr>Спагетті з апельсинового соку або рукколи з агар-агаром</vt:lpstr>
      <vt:lpstr>Еспума </vt:lpstr>
      <vt:lpstr> Процес сферифікації </vt:lpstr>
      <vt:lpstr>Викладач хімії Бондар Катерина Кирилівна дала коротку характеристику хімічним речовинам, які використовуються при приготуванні страв молекулярної кухні</vt:lpstr>
      <vt:lpstr>Агар-агар</vt:lpstr>
      <vt:lpstr>Натрію альгінат</vt:lpstr>
      <vt:lpstr>Кальцій хлорид</vt:lpstr>
      <vt:lpstr>Кальцій лактат</vt:lpstr>
      <vt:lpstr>Лецетин </vt:lpstr>
      <vt:lpstr>Практична частина</vt:lpstr>
      <vt:lpstr>Приготування спагеті з агар-агаром</vt:lpstr>
      <vt:lpstr>ТЕХНОЛОГІЧНА КАРТКА СПАГЕТІ З РУККОЛИ  ІЗ АГАР-АГАРОМ </vt:lpstr>
      <vt:lpstr>ТЕХНОЛОГІЧНА КАРТКА СПАГЕТІ   АПЕЛЬСИНОВІ З АГАР-АГАРУ </vt:lpstr>
      <vt:lpstr>ТЕХНОЛОГІЧНА КАРТКА ЕСПУМА З СОЄВОГО СОУСУ </vt:lpstr>
      <vt:lpstr>ТЕХНОЛОГІЧНА КАРТКА ГАЗОВАНІ СФЕРИ З МОХІТО </vt:lpstr>
      <vt:lpstr>Технологія приготування: </vt:lpstr>
      <vt:lpstr>ТЕХНОЛОГІЧНА КАРТКА МОРКВЯНО-ІМБИРНА ІКРА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 Евгеньевна Караваева</dc:creator>
  <cp:lastModifiedBy>RePack by Diakov</cp:lastModifiedBy>
  <cp:revision>26</cp:revision>
  <dcterms:created xsi:type="dcterms:W3CDTF">2014-07-22T11:28:51Z</dcterms:created>
  <dcterms:modified xsi:type="dcterms:W3CDTF">2018-01-03T15:40:31Z</dcterms:modified>
</cp:coreProperties>
</file>