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66" r:id="rId5"/>
    <p:sldId id="261" r:id="rId6"/>
    <p:sldId id="264" r:id="rId7"/>
    <p:sldId id="268" r:id="rId8"/>
    <p:sldId id="259" r:id="rId9"/>
    <p:sldId id="258" r:id="rId10"/>
    <p:sldId id="260" r:id="rId11"/>
    <p:sldId id="263" r:id="rId12"/>
    <p:sldId id="267" r:id="rId13"/>
    <p:sldId id="269" r:id="rId14"/>
    <p:sldId id="262" r:id="rId15"/>
    <p:sldId id="265" r:id="rId1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09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FC6BA-4155-4327-98C1-8251A6DC74E3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C36532-495E-4B46-A25A-6C14F3741B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24556-7917-4921-BA8F-F0835704EA04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3D861-5843-4F83-9525-0E534926B7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A275E-8408-4E37-8587-B82898C98BE1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B03A1B-D8AD-4481-B9C2-7425ECB79C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79790-78A5-48EF-B7B1-A756F344319D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072E9-8022-449F-907F-DB57BF797D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E1E9D-17EF-4D8E-BEC9-B132EC3D9BF1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85B5E-C28C-4933-8A95-62AC67B909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81AC8-3C42-48F3-BA4B-79E9B7945542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BFF37-B9EF-4E74-88D9-E375720D4D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F2485-4184-41A1-A036-91D4FCEB3D45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8E33F-A859-468E-9D7B-D4B15479C8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64A2A-D25F-465C-8B16-3BCDD3B56003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6D4DA-8C33-4F15-B3BD-BC15C2DFFD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A1C3C-AD37-4337-AC21-974121E65A0B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820F7-EC9E-4E6D-BF09-D889C0A0AF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4ECB5-B7E4-42A0-8CC7-2A6A9B340FBF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CB90D-E356-4266-B10D-38A87F3986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1C392-8F46-4606-B82D-7654E5E9F45D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8D3D1-AF08-4D0F-A855-9CFF9F4DEB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3AB88F-BCFA-4B41-90A7-9D2921842FA0}" type="datetimeFigureOut">
              <a:rPr lang="ru-RU"/>
              <a:pPr>
                <a:defRPr/>
              </a:pPr>
              <a:t>20.02.2018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D7F2110D-C411-4AA6-A125-F7031B7686B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.jpeg"/><Relationship Id="rId2" Type="http://schemas.openxmlformats.org/officeDocument/2006/relationships/hyperlink" Target="http://strport.ru/sites/default/files/1340014242_molotkovay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kuzove.ru/wp-content/uploads/2016/02/5011867000572.jpg" TargetMode="External"/><Relationship Id="rId5" Type="http://schemas.openxmlformats.org/officeDocument/2006/relationships/image" Target="../media/image9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okuzove.ru/wp-content/uploads/2016/02/501186700057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okuzove.ru/wp-content/uploads/2016/02/hammerite-dlya-radiatorov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hyperlink" Target="http://okuzove.ru/wp-content/uploads/2016/02/5011867000572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hyperlink" Target="http://strport.ru/sites/default/files/1340014242_molotkovay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79270"/>
            <a:ext cx="7772400" cy="82296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Майстер – клас на тему: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985554"/>
            <a:ext cx="6858000" cy="327224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“ТЕХНОЛОГІЯ НАНЕСЕННЯ ЕМАЛЕВОЇ ФАРБИ З МОЛОТКОВИМ ЕФЕКТОМ НА МЕТАЛЕВІ ПОВЕРХНІ”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7030A0"/>
                </a:solidFill>
              </a:rPr>
              <a:t>Використання молоткової фарби на кованих виробах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shlif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2332" y="1734577"/>
            <a:ext cx="3474719" cy="2318968"/>
          </a:xfrm>
        </p:spPr>
      </p:pic>
      <p:pic>
        <p:nvPicPr>
          <p:cNvPr id="7" name="Рисунок 6" descr="molotkovaja_kraska-2-500x3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64580" y="1763225"/>
            <a:ext cx="3165022" cy="2190194"/>
          </a:xfrm>
          <a:prstGeom prst="rect">
            <a:avLst/>
          </a:prstGeom>
        </p:spPr>
      </p:pic>
      <p:pic>
        <p:nvPicPr>
          <p:cNvPr id="13" name="Рисунок 12" descr="bccb0d610d81ef74cce732a0966b3aa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4583" y="4198974"/>
            <a:ext cx="3487782" cy="2332454"/>
          </a:xfrm>
          <a:prstGeom prst="rect">
            <a:avLst/>
          </a:prstGeom>
        </p:spPr>
      </p:pic>
      <p:pic>
        <p:nvPicPr>
          <p:cNvPr id="15" name="Рисунок 14" descr="7031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59828" y="4293652"/>
            <a:ext cx="2848519" cy="22850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7030A0"/>
                </a:solidFill>
              </a:rPr>
              <a:t>Використання молоткової фарби на металевих поверхнях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mdf_krashennaja_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98240" y="2151454"/>
            <a:ext cx="2127748" cy="4268237"/>
          </a:xfrm>
          <a:prstGeom prst="rect">
            <a:avLst/>
          </a:prstGeom>
        </p:spPr>
      </p:pic>
      <p:pic>
        <p:nvPicPr>
          <p:cNvPr id="5" name="Рисунок 4" descr="Kak_vybrat_krasku_po_metallu_00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5760" y="1999943"/>
            <a:ext cx="2965269" cy="2232424"/>
          </a:xfrm>
          <a:prstGeom prst="rect">
            <a:avLst/>
          </a:prstGeom>
        </p:spPr>
      </p:pic>
      <p:pic>
        <p:nvPicPr>
          <p:cNvPr id="6" name="Рисунок 5" descr="Kak_vybrat_krasku_po_metallu_00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9247" y="1986003"/>
            <a:ext cx="2679301" cy="2154923"/>
          </a:xfrm>
          <a:prstGeom prst="rect">
            <a:avLst/>
          </a:prstGeom>
        </p:spPr>
      </p:pic>
      <p:pic>
        <p:nvPicPr>
          <p:cNvPr id="9" name="Рисунок 8" descr="1438123362.jpg"/>
          <p:cNvPicPr>
            <a:picLocks noChangeAspect="1"/>
          </p:cNvPicPr>
          <p:nvPr/>
        </p:nvPicPr>
        <p:blipFill>
          <a:blip r:embed="rId5" cstate="print"/>
          <a:srcRect l="20114" b="11934"/>
          <a:stretch>
            <a:fillRect/>
          </a:stretch>
        </p:blipFill>
        <p:spPr>
          <a:xfrm>
            <a:off x="1645919" y="4201343"/>
            <a:ext cx="4349931" cy="24867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Вартість: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" name="Содержимое 3" descr="http://strport.ru/sites/default/files/resize/1340014242_molotkovaya-500x51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 l="32994" t="3795" r="33543" b="3259"/>
          <a:stretch>
            <a:fillRect/>
          </a:stretch>
        </p:blipFill>
        <p:spPr bwMode="auto">
          <a:xfrm>
            <a:off x="770707" y="1828801"/>
            <a:ext cx="1240973" cy="3304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770707" y="5225142"/>
            <a:ext cx="1658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7030A0"/>
                </a:solidFill>
              </a:rPr>
              <a:t>Аерозоль 86,04грн</a:t>
            </a:r>
            <a:endParaRPr lang="ru-RU" sz="2000" dirty="0">
              <a:solidFill>
                <a:srgbClr val="7030A0"/>
              </a:solidFill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82406"/>
            <a:ext cx="24397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300" b="0" i="0" u="none" strike="noStrike" cap="none" normalizeH="0" baseline="0" dirty="0" smtClean="0">
                <a:ln>
                  <a:noFill/>
                </a:ln>
                <a:solidFill>
                  <a:srgbClr val="1F1E21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 descr="C:\Users\1\Desktop\мастер клас\338769588_w640_h640_emal_molotkova_hammer_line.jpg"/>
          <p:cNvPicPr>
            <a:picLocks noChangeAspect="1" noChangeArrowheads="1"/>
          </p:cNvPicPr>
          <p:nvPr/>
        </p:nvPicPr>
        <p:blipFill>
          <a:blip r:embed="rId4" cstate="print"/>
          <a:srcRect l="12978" t="7377" r="15039" b="9573"/>
          <a:stretch>
            <a:fillRect/>
          </a:stretch>
        </p:blipFill>
        <p:spPr bwMode="auto">
          <a:xfrm>
            <a:off x="2659023" y="2024746"/>
            <a:ext cx="1599468" cy="197248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040881" y="4898572"/>
            <a:ext cx="1649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ХАМЕРАЙТ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370 </a:t>
            </a:r>
            <a:r>
              <a:rPr lang="uk-UA" b="1" dirty="0" err="1" smtClean="0">
                <a:solidFill>
                  <a:srgbClr val="7030A0"/>
                </a:solidFill>
              </a:rPr>
              <a:t>грн</a:t>
            </a:r>
            <a:r>
              <a:rPr lang="uk-UA" b="1" dirty="0" smtClean="0">
                <a:solidFill>
                  <a:srgbClr val="7030A0"/>
                </a:solidFill>
              </a:rPr>
              <a:t> (0,75л)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3" name="Picture 3" descr="C:\Users\1\Desktop\мастер клас\kraska-3v1-molotkovaya-quot-smayl-quot-seraya-0-7kg_2e21b66f397a12a_800x600_1.jpg"/>
          <p:cNvPicPr>
            <a:picLocks noChangeAspect="1" noChangeArrowheads="1"/>
          </p:cNvPicPr>
          <p:nvPr/>
        </p:nvPicPr>
        <p:blipFill>
          <a:blip r:embed="rId5" cstate="print"/>
          <a:srcRect t="12698"/>
          <a:stretch>
            <a:fillRect/>
          </a:stretch>
        </p:blipFill>
        <p:spPr bwMode="auto">
          <a:xfrm>
            <a:off x="4923157" y="2076995"/>
            <a:ext cx="1569082" cy="182879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898572" y="3971109"/>
            <a:ext cx="1606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dirty="0" smtClean="0">
                <a:solidFill>
                  <a:srgbClr val="7030A0"/>
                </a:solidFill>
              </a:rPr>
              <a:t>“СМАЙЛ”</a:t>
            </a:r>
          </a:p>
          <a:p>
            <a:pPr lvl="0"/>
            <a:r>
              <a:rPr lang="uk-UA" dirty="0" smtClean="0">
                <a:solidFill>
                  <a:srgbClr val="7030A0"/>
                </a:solidFill>
              </a:rPr>
              <a:t>122 </a:t>
            </a:r>
            <a:r>
              <a:rPr lang="uk-UA" dirty="0" err="1" smtClean="0">
                <a:solidFill>
                  <a:srgbClr val="7030A0"/>
                </a:solidFill>
              </a:rPr>
              <a:t>грн</a:t>
            </a:r>
            <a:r>
              <a:rPr lang="uk-UA" dirty="0" smtClean="0">
                <a:solidFill>
                  <a:srgbClr val="7030A0"/>
                </a:solidFill>
              </a:rPr>
              <a:t> 0.7 кг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2" name="Содержимое 3" descr="Краска универсальная по металлу Hammerite">
            <a:hlinkClick r:id="rId6"/>
          </p:cNvPr>
          <p:cNvPicPr>
            <a:picLocks/>
          </p:cNvPicPr>
          <p:nvPr/>
        </p:nvPicPr>
        <p:blipFill>
          <a:blip r:embed="rId7" cstate="print"/>
          <a:srcRect l="15686" r="15686"/>
          <a:stretch>
            <a:fillRect/>
          </a:stretch>
        </p:blipFill>
        <p:spPr bwMode="auto">
          <a:xfrm>
            <a:off x="7132321" y="2834643"/>
            <a:ext cx="1410788" cy="192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286000" y="4114800"/>
            <a:ext cx="2011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>
                <a:solidFill>
                  <a:srgbClr val="7030A0"/>
                </a:solidFill>
              </a:rPr>
              <a:t>ХАМЕРАЙТ 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(укр. виробник)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190  </a:t>
            </a:r>
            <a:r>
              <a:rPr lang="uk-UA" b="1" dirty="0" err="1" smtClean="0">
                <a:solidFill>
                  <a:srgbClr val="7030A0"/>
                </a:solidFill>
              </a:rPr>
              <a:t>грн</a:t>
            </a:r>
            <a:r>
              <a:rPr lang="uk-UA" b="1" dirty="0" smtClean="0">
                <a:solidFill>
                  <a:srgbClr val="7030A0"/>
                </a:solidFill>
              </a:rPr>
              <a:t> (0,75л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БЕЗПЕКА ПРАЦІ: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Picture 2" descr="http://shabashki.info/media/k2/items/cache/c82cc4e14a1d2c8c8ffff9840d24b558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4861"/>
          <a:stretch>
            <a:fillRect/>
          </a:stretch>
        </p:blipFill>
        <p:spPr bwMode="auto">
          <a:xfrm>
            <a:off x="6335486" y="702219"/>
            <a:ext cx="2024742" cy="54429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5577" y="1306286"/>
            <a:ext cx="43760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•    </a:t>
            </a:r>
            <a:r>
              <a:rPr lang="ru-RU" b="1" dirty="0" err="1" smtClean="0">
                <a:solidFill>
                  <a:srgbClr val="7030A0"/>
                </a:solidFill>
              </a:rPr>
              <a:t>користуватися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справними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засобами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виробництва</a:t>
            </a:r>
            <a:r>
              <a:rPr lang="ru-RU" b="1" dirty="0" smtClean="0">
                <a:solidFill>
                  <a:srgbClr val="7030A0"/>
                </a:solidFill>
              </a:rPr>
              <a:t> та </a:t>
            </a:r>
            <a:r>
              <a:rPr lang="ru-RU" b="1" dirty="0" err="1" smtClean="0">
                <a:solidFill>
                  <a:srgbClr val="7030A0"/>
                </a:solidFill>
              </a:rPr>
              <a:t>засобами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індивідуального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захисту</a:t>
            </a:r>
            <a:r>
              <a:rPr lang="ru-RU" b="1" dirty="0" smtClean="0">
                <a:solidFill>
                  <a:srgbClr val="7030A0"/>
                </a:solidFill>
              </a:rPr>
              <a:t>;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•    </a:t>
            </a:r>
            <a:r>
              <a:rPr lang="ru-RU" b="1" dirty="0" err="1" smtClean="0">
                <a:solidFill>
                  <a:srgbClr val="7030A0"/>
                </a:solidFill>
              </a:rPr>
              <a:t>проводити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роботи</a:t>
            </a:r>
            <a:r>
              <a:rPr lang="ru-RU" b="1" dirty="0" smtClean="0">
                <a:solidFill>
                  <a:srgbClr val="7030A0"/>
                </a:solidFill>
              </a:rPr>
              <a:t> при </a:t>
            </a:r>
            <a:r>
              <a:rPr lang="ru-RU" b="1" dirty="0" err="1" smtClean="0">
                <a:solidFill>
                  <a:srgbClr val="7030A0"/>
                </a:solidFill>
              </a:rPr>
              <a:t>достатньому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освітленні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робочої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зони</a:t>
            </a:r>
            <a:r>
              <a:rPr lang="ru-RU" b="1" dirty="0" smtClean="0">
                <a:solidFill>
                  <a:srgbClr val="7030A0"/>
                </a:solidFill>
              </a:rPr>
              <a:t>;</a:t>
            </a:r>
          </a:p>
          <a:p>
            <a:endParaRPr lang="ru-RU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Рисунок 4" descr="2.jpg"/>
          <p:cNvPicPr>
            <a:picLocks noChangeAspect="1"/>
          </p:cNvPicPr>
          <p:nvPr/>
        </p:nvPicPr>
        <p:blipFill>
          <a:blip r:embed="rId3" cstate="print"/>
          <a:srcRect t="34145" r="1303"/>
          <a:stretch>
            <a:fillRect/>
          </a:stretch>
        </p:blipFill>
        <p:spPr bwMode="auto">
          <a:xfrm>
            <a:off x="2589440" y="3187338"/>
            <a:ext cx="3706858" cy="283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3600" b="1" u="sng" dirty="0" smtClean="0">
                <a:solidFill>
                  <a:srgbClr val="7030A0"/>
                </a:solidFill>
              </a:rPr>
              <a:t>Спосіб нанесення фарби с  металевим ефектом:</a:t>
            </a:r>
            <a:br>
              <a:rPr lang="uk-UA" sz="3600" b="1" u="sng" dirty="0" smtClean="0">
                <a:solidFill>
                  <a:srgbClr val="7030A0"/>
                </a:solidFill>
              </a:rPr>
            </a:br>
            <a:r>
              <a:rPr lang="uk-UA" sz="3600" b="1" dirty="0" smtClean="0">
                <a:solidFill>
                  <a:srgbClr val="7030A0"/>
                </a:solidFill>
              </a:rPr>
              <a:t>щіткою, валиком, фарборозпилювачем</a:t>
            </a:r>
            <a:r>
              <a:rPr lang="uk-UA" b="1" dirty="0" smtClean="0">
                <a:solidFill>
                  <a:srgbClr val="7030A0"/>
                </a:solidFill>
              </a:rPr>
              <a:t>.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4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6571" y="2468881"/>
            <a:ext cx="3333750" cy="4035311"/>
          </a:xfrm>
        </p:spPr>
      </p:pic>
      <p:pic>
        <p:nvPicPr>
          <p:cNvPr id="5" name="Содержимое 10" descr="gruntovka-vorot-7.jpg"/>
          <p:cNvPicPr>
            <a:picLocks noChangeAspect="1"/>
          </p:cNvPicPr>
          <p:nvPr/>
        </p:nvPicPr>
        <p:blipFill>
          <a:blip r:embed="rId3" cstate="print"/>
          <a:srcRect t="14433"/>
          <a:stretch>
            <a:fillRect/>
          </a:stretch>
        </p:blipFill>
        <p:spPr bwMode="auto">
          <a:xfrm>
            <a:off x="3422469" y="3866606"/>
            <a:ext cx="310896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12" descr="1104.jpg"/>
          <p:cNvPicPr>
            <a:picLocks noChangeAspect="1"/>
          </p:cNvPicPr>
          <p:nvPr/>
        </p:nvPicPr>
        <p:blipFill>
          <a:blip r:embed="rId4" cstate="print"/>
          <a:srcRect l="20364"/>
          <a:stretch>
            <a:fillRect/>
          </a:stretch>
        </p:blipFill>
        <p:spPr bwMode="auto">
          <a:xfrm>
            <a:off x="6178731" y="1902560"/>
            <a:ext cx="2965269" cy="3805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0788" y="1057456"/>
            <a:ext cx="6609806" cy="4481195"/>
          </a:xfrm>
        </p:spPr>
        <p:txBody>
          <a:bodyPr/>
          <a:lstStyle/>
          <a:p>
            <a:r>
              <a:rPr lang="uk-UA" sz="6600" b="1" dirty="0" smtClean="0">
                <a:solidFill>
                  <a:srgbClr val="7030A0"/>
                </a:solidFill>
              </a:rPr>
              <a:t>Дякуємо за увагу!</a:t>
            </a:r>
            <a:endParaRPr lang="ru-RU" sz="6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627017"/>
            <a:ext cx="7548698" cy="1449977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7030A0"/>
                </a:solidFill>
              </a:rPr>
              <a:t>Фарба</a:t>
            </a:r>
            <a:r>
              <a:rPr lang="ru-RU" b="1" dirty="0" smtClean="0">
                <a:solidFill>
                  <a:srgbClr val="7030A0"/>
                </a:solidFill>
              </a:rPr>
              <a:t> по </a:t>
            </a:r>
            <a:r>
              <a:rPr lang="ru-RU" b="1" dirty="0" err="1" smtClean="0">
                <a:solidFill>
                  <a:srgbClr val="7030A0"/>
                </a:solidFill>
              </a:rPr>
              <a:t>металу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з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декоратавним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</a:rPr>
              <a:t>ефектом</a:t>
            </a:r>
            <a:r>
              <a:rPr lang="ru-RU" b="1" dirty="0" smtClean="0">
                <a:solidFill>
                  <a:srgbClr val="7030A0"/>
                </a:solidFill>
              </a:rPr>
              <a:t>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Т.М. </a:t>
            </a:r>
            <a:r>
              <a:rPr lang="ru-RU" b="1" dirty="0" err="1" smtClean="0">
                <a:solidFill>
                  <a:srgbClr val="7030A0"/>
                </a:solidFill>
              </a:rPr>
              <a:t>Hammerite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раска Хаммерайт по металлу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2053374"/>
            <a:ext cx="7886700" cy="3895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3" y="365125"/>
            <a:ext cx="8778240" cy="1325563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Матеріал</a:t>
            </a:r>
            <a:b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антикорозійна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емаль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молотковим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эфектом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Hammer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Line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Краска универсальная по металлу Hammerite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 l="15686" r="15686"/>
          <a:stretch>
            <a:fillRect/>
          </a:stretch>
        </p:blipFill>
        <p:spPr bwMode="auto">
          <a:xfrm>
            <a:off x="7406641" y="3474722"/>
            <a:ext cx="1410788" cy="192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1\Desktop\мастер клас\361407113_w640_h640_dsc_0219.jpg"/>
          <p:cNvPicPr>
            <a:picLocks noChangeAspect="1" noChangeArrowheads="1"/>
          </p:cNvPicPr>
          <p:nvPr/>
        </p:nvPicPr>
        <p:blipFill>
          <a:blip r:embed="rId4" cstate="print"/>
          <a:srcRect l="11268" t="14194" r="12676" b="5215"/>
          <a:stretch>
            <a:fillRect/>
          </a:stretch>
        </p:blipFill>
        <p:spPr bwMode="auto">
          <a:xfrm>
            <a:off x="5016138" y="4323807"/>
            <a:ext cx="1410789" cy="2220685"/>
          </a:xfrm>
          <a:prstGeom prst="rect">
            <a:avLst/>
          </a:prstGeom>
          <a:noFill/>
        </p:spPr>
      </p:pic>
      <p:pic>
        <p:nvPicPr>
          <p:cNvPr id="1027" name="Picture 3" descr="C:\Users\1\Desktop\мастер клас\grunt-emal-vinil-akrilova-organorozchynna.8.jpeg"/>
          <p:cNvPicPr>
            <a:picLocks noChangeAspect="1" noChangeArrowheads="1"/>
          </p:cNvPicPr>
          <p:nvPr/>
        </p:nvPicPr>
        <p:blipFill>
          <a:blip r:embed="rId5" cstate="print"/>
          <a:srcRect l="5768" t="9580" r="6938" b="9142"/>
          <a:stretch>
            <a:fillRect/>
          </a:stretch>
        </p:blipFill>
        <p:spPr bwMode="auto">
          <a:xfrm>
            <a:off x="5212080" y="2127427"/>
            <a:ext cx="1371599" cy="1679237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96390" y="2041439"/>
            <a:ext cx="389273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Переваги</a:t>
            </a:r>
            <a:r>
              <a:rPr lang="uk-UA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Швидке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висихання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(до 3 годин)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Має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самовирівнюючий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ефект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приховує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мілкі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подряпини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нерівності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Підвищена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стійкість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зношування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Відмінна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атмосферостійкість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солестійкість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Високі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антикорозійні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властивості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Надзвичайний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декаративний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ефект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Перешкоджає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розвитку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корозії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Довгостроковий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вид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покриття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7 </a:t>
            </a:r>
            <a:r>
              <a:rPr kumimoji="0" lang="ru-RU" b="1" i="0" u="none" strike="noStrike" cap="none" normalizeH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років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Не дол</a:t>
            </a:r>
            <a:r>
              <a:rPr lang="uk-UA" b="1" dirty="0" err="1" smtClean="0">
                <a:solidFill>
                  <a:srgbClr val="7030A0"/>
                </a:solidFill>
              </a:rPr>
              <a:t>іки</a:t>
            </a:r>
            <a:r>
              <a:rPr lang="uk-UA" b="1" dirty="0" smtClean="0">
                <a:solidFill>
                  <a:srgbClr val="7030A0"/>
                </a:solidFill>
              </a:rPr>
              <a:t>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7030A0"/>
                </a:solidFill>
              </a:rPr>
              <a:t>Ск</a:t>
            </a:r>
            <a:r>
              <a:rPr lang="uk-UA" dirty="0" smtClean="0">
                <a:solidFill>
                  <a:srgbClr val="7030A0"/>
                </a:solidFill>
              </a:rPr>
              <a:t>лад фарби не дозволяє наносити на поверхню яка раніше була пофарбована фарбами на основі </a:t>
            </a:r>
            <a:r>
              <a:rPr lang="uk-UA" dirty="0" err="1" smtClean="0">
                <a:solidFill>
                  <a:srgbClr val="7030A0"/>
                </a:solidFill>
              </a:rPr>
              <a:t>бітума</a:t>
            </a:r>
            <a:r>
              <a:rPr lang="uk-UA" dirty="0" smtClean="0">
                <a:solidFill>
                  <a:srgbClr val="7030A0"/>
                </a:solidFill>
              </a:rPr>
              <a:t>.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r>
              <a:rPr lang="uk-UA" dirty="0" smtClean="0">
                <a:solidFill>
                  <a:srgbClr val="7030A0"/>
                </a:solidFill>
              </a:rPr>
              <a:t>Температура нанесення фарби +10- +25 градусів.</a:t>
            </a:r>
          </a:p>
          <a:p>
            <a:r>
              <a:rPr lang="uk-UA" dirty="0" smtClean="0">
                <a:solidFill>
                  <a:srgbClr val="7030A0"/>
                </a:solidFill>
              </a:rPr>
              <a:t>Остаточне висихання через 14 днів.</a:t>
            </a:r>
            <a:endParaRPr lang="ru-RU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Антикоррозийная краска Hammerіte (Хамерайт) специально для стальных и чугунных батарей">
            <a:hlinkClick r:id="rId2"/>
          </p:cNvPr>
          <p:cNvPicPr/>
          <p:nvPr/>
        </p:nvPicPr>
        <p:blipFill>
          <a:blip r:embed="rId3" cstate="print"/>
          <a:srcRect l="26857" t="8203" r="25786" b="7013"/>
          <a:stretch>
            <a:fillRect/>
          </a:stretch>
        </p:blipFill>
        <p:spPr bwMode="auto">
          <a:xfrm>
            <a:off x="4820192" y="4389121"/>
            <a:ext cx="1567543" cy="199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раска универсальная по металлу Hammerite">
            <a:hlinkClick r:id="rId4"/>
          </p:cNvPr>
          <p:cNvPicPr/>
          <p:nvPr/>
        </p:nvPicPr>
        <p:blipFill>
          <a:blip r:embed="rId5" cstate="print"/>
          <a:srcRect l="17643" r="17643"/>
          <a:stretch>
            <a:fillRect/>
          </a:stretch>
        </p:blipFill>
        <p:spPr bwMode="auto">
          <a:xfrm>
            <a:off x="2612571" y="4411436"/>
            <a:ext cx="1632858" cy="1989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1" y="365125"/>
            <a:ext cx="6072596" cy="6022612"/>
          </a:xfrm>
        </p:spPr>
        <p:txBody>
          <a:bodyPr/>
          <a:lstStyle/>
          <a:p>
            <a:r>
              <a:rPr lang="ru-RU" b="1" u="sng" dirty="0" smtClean="0">
                <a:solidFill>
                  <a:srgbClr val="7030A0"/>
                </a:solidFill>
              </a:rPr>
              <a:t>Склад </a:t>
            </a:r>
            <a:r>
              <a:rPr lang="ru-RU" b="1" u="sng" dirty="0" err="1" smtClean="0">
                <a:solidFill>
                  <a:srgbClr val="7030A0"/>
                </a:solidFill>
              </a:rPr>
              <a:t>фарб</a:t>
            </a:r>
            <a:r>
              <a:rPr lang="uk-UA" b="1" u="sng" dirty="0" smtClean="0">
                <a:solidFill>
                  <a:srgbClr val="7030A0"/>
                </a:solidFill>
              </a:rPr>
              <a:t>и:</a:t>
            </a:r>
            <a:r>
              <a:rPr lang="uk-UA" b="1" dirty="0" smtClean="0">
                <a:solidFill>
                  <a:srgbClr val="7030A0"/>
                </a:solidFill>
              </a:rPr>
              <a:t/>
            </a:r>
            <a:br>
              <a:rPr lang="uk-UA" b="1" dirty="0" smtClean="0">
                <a:solidFill>
                  <a:srgbClr val="7030A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Акрилові, епоксидні і </a:t>
            </a:r>
            <a:r>
              <a:rPr lang="uk-UA" sz="4000" b="1" dirty="0" err="1" smtClean="0">
                <a:solidFill>
                  <a:srgbClr val="FF0000"/>
                </a:solidFill>
              </a:rPr>
              <a:t>алкідно-стирольні</a:t>
            </a:r>
            <a:r>
              <a:rPr lang="uk-UA" sz="4000" b="1" dirty="0" smtClean="0">
                <a:solidFill>
                  <a:srgbClr val="FF0000"/>
                </a:solidFill>
              </a:rPr>
              <a:t> компоненти, </a:t>
            </a:r>
            <a:br>
              <a:rPr lang="uk-UA" sz="4000" b="1" dirty="0" smtClean="0">
                <a:solidFill>
                  <a:srgbClr val="FF0000"/>
                </a:solidFill>
              </a:rPr>
            </a:br>
            <a:r>
              <a:rPr lang="uk-UA" sz="4000" b="1" dirty="0" smtClean="0">
                <a:solidFill>
                  <a:srgbClr val="FF0000"/>
                </a:solidFill>
              </a:rPr>
              <a:t>силіконові смоли;</a:t>
            </a:r>
            <a:r>
              <a:rPr lang="uk-UA" sz="4000" b="1" dirty="0" smtClean="0">
                <a:solidFill>
                  <a:srgbClr val="7030A0"/>
                </a:solidFill>
              </a:rPr>
              <a:t/>
            </a:r>
            <a:br>
              <a:rPr lang="uk-UA" sz="4000" b="1" dirty="0" smtClean="0">
                <a:solidFill>
                  <a:srgbClr val="7030A0"/>
                </a:solidFill>
              </a:rPr>
            </a:br>
            <a:r>
              <a:rPr lang="uk-UA" sz="4000" b="1" dirty="0" smtClean="0">
                <a:solidFill>
                  <a:srgbClr val="FFFF00"/>
                </a:solidFill>
              </a:rPr>
              <a:t>Металічні пігменти;</a:t>
            </a:r>
            <a:r>
              <a:rPr lang="uk-UA" sz="4000" b="1" dirty="0" smtClean="0">
                <a:solidFill>
                  <a:srgbClr val="7030A0"/>
                </a:solidFill>
              </a:rPr>
              <a:t/>
            </a:r>
            <a:br>
              <a:rPr lang="uk-UA" sz="4000" b="1" dirty="0" smtClean="0">
                <a:solidFill>
                  <a:srgbClr val="7030A0"/>
                </a:solidFill>
              </a:rPr>
            </a:br>
            <a:r>
              <a:rPr lang="uk-UA" sz="4000" b="1" dirty="0" err="1" smtClean="0">
                <a:solidFill>
                  <a:schemeClr val="accent2"/>
                </a:solidFill>
              </a:rPr>
              <a:t>Наповнювач-</a:t>
            </a:r>
            <a:r>
              <a:rPr lang="uk-UA" sz="4000" b="1" dirty="0" smtClean="0">
                <a:solidFill>
                  <a:schemeClr val="accent2"/>
                </a:solidFill>
              </a:rPr>
              <a:t> </a:t>
            </a:r>
            <a:r>
              <a:rPr lang="uk-UA" sz="4000" b="1" dirty="0" err="1" smtClean="0">
                <a:solidFill>
                  <a:schemeClr val="accent2"/>
                </a:solidFill>
              </a:rPr>
              <a:t>мікрофракційне</a:t>
            </a:r>
            <a:r>
              <a:rPr lang="uk-UA" sz="4000" b="1" dirty="0" smtClean="0">
                <a:solidFill>
                  <a:schemeClr val="accent2"/>
                </a:solidFill>
              </a:rPr>
              <a:t> скло, алюмінієва пудра</a:t>
            </a:r>
            <a:r>
              <a:rPr lang="uk-UA" b="1" dirty="0" smtClean="0">
                <a:solidFill>
                  <a:schemeClr val="accent2"/>
                </a:solidFill>
              </a:rPr>
              <a:t>.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15" name="Содержимое 14" descr="9567-1363811333-2257f3a8555d06044b4c6f4bf2704f0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68834" y="1384663"/>
            <a:ext cx="3775166" cy="49900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7030A0"/>
                </a:solidFill>
              </a:rPr>
              <a:t>Асортимент фарб з молотковим ефектом: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http://strport.ru/sites/default/files/resize/1340014242_molotkovaya-500x51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 l="32994" t="3795" r="33543" b="3259"/>
          <a:stretch>
            <a:fillRect/>
          </a:stretch>
        </p:blipFill>
        <p:spPr bwMode="auto">
          <a:xfrm>
            <a:off x="737289" y="1384662"/>
            <a:ext cx="152987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1\Desktop\мастер клас\kraska-3v1-molotkovaya-quot-smayl-quot-seraya-0-7kg_2e21b66f397a12a_800x600_1.jpg"/>
          <p:cNvPicPr>
            <a:picLocks noChangeAspect="1" noChangeArrowheads="1"/>
          </p:cNvPicPr>
          <p:nvPr/>
        </p:nvPicPr>
        <p:blipFill>
          <a:blip r:embed="rId4" cstate="print"/>
          <a:srcRect t="12698"/>
          <a:stretch>
            <a:fillRect/>
          </a:stretch>
        </p:blipFill>
        <p:spPr bwMode="auto">
          <a:xfrm>
            <a:off x="5124872" y="1998619"/>
            <a:ext cx="1445797" cy="1685108"/>
          </a:xfrm>
          <a:prstGeom prst="rect">
            <a:avLst/>
          </a:prstGeom>
          <a:noFill/>
        </p:spPr>
      </p:pic>
      <p:pic>
        <p:nvPicPr>
          <p:cNvPr id="1028" name="Picture 4" descr="C:\Users\1\Desktop\мастер клас\1-molotkovaya-emal.jpg"/>
          <p:cNvPicPr>
            <a:picLocks noChangeAspect="1" noChangeArrowheads="1"/>
          </p:cNvPicPr>
          <p:nvPr/>
        </p:nvPicPr>
        <p:blipFill>
          <a:blip r:embed="rId5" cstate="print"/>
          <a:srcRect l="9821" t="12589" r="13304" b="8304"/>
          <a:stretch>
            <a:fillRect/>
          </a:stretch>
        </p:blipFill>
        <p:spPr bwMode="auto">
          <a:xfrm>
            <a:off x="7174132" y="1843543"/>
            <a:ext cx="1251411" cy="1931621"/>
          </a:xfrm>
          <a:prstGeom prst="rect">
            <a:avLst/>
          </a:prstGeom>
          <a:noFill/>
        </p:spPr>
      </p:pic>
      <p:pic>
        <p:nvPicPr>
          <p:cNvPr id="1029" name="Picture 5" descr="C:\Users\1\Desktop\мастер клас\02.jpg"/>
          <p:cNvPicPr>
            <a:picLocks noChangeAspect="1" noChangeArrowheads="1"/>
          </p:cNvPicPr>
          <p:nvPr/>
        </p:nvPicPr>
        <p:blipFill>
          <a:blip r:embed="rId6" cstate="print"/>
          <a:srcRect l="11469" r="13429" b="1347"/>
          <a:stretch>
            <a:fillRect/>
          </a:stretch>
        </p:blipFill>
        <p:spPr bwMode="auto">
          <a:xfrm>
            <a:off x="2820921" y="1970042"/>
            <a:ext cx="1463694" cy="1922690"/>
          </a:xfrm>
          <a:prstGeom prst="rect">
            <a:avLst/>
          </a:prstGeom>
          <a:noFill/>
        </p:spPr>
      </p:pic>
      <p:pic>
        <p:nvPicPr>
          <p:cNvPr id="1030" name="Picture 6" descr="C:\Users\1\Desktop\мастер клас\03.jpg"/>
          <p:cNvPicPr>
            <a:picLocks noChangeAspect="1" noChangeArrowheads="1"/>
          </p:cNvPicPr>
          <p:nvPr/>
        </p:nvPicPr>
        <p:blipFill>
          <a:blip r:embed="rId7" cstate="print"/>
          <a:srcRect l="22571" t="5543" r="23205" b="8514"/>
          <a:stretch>
            <a:fillRect/>
          </a:stretch>
        </p:blipFill>
        <p:spPr bwMode="auto">
          <a:xfrm>
            <a:off x="7178648" y="4023359"/>
            <a:ext cx="1220769" cy="1786029"/>
          </a:xfrm>
          <a:prstGeom prst="rect">
            <a:avLst/>
          </a:prstGeom>
          <a:noFill/>
        </p:spPr>
      </p:pic>
      <p:pic>
        <p:nvPicPr>
          <p:cNvPr id="1031" name="Picture 7" descr="C:\Users\1\Desktop\мастер клас\d9a1f3c7-d528-11e5-b121-d850e6b6f73b_461750b3-2b9c-11e6-bebf-240a64d476fa-500x500.jpeg"/>
          <p:cNvPicPr>
            <a:picLocks noChangeAspect="1" noChangeArrowheads="1"/>
          </p:cNvPicPr>
          <p:nvPr/>
        </p:nvPicPr>
        <p:blipFill>
          <a:blip r:embed="rId8" cstate="print"/>
          <a:srcRect l="29977" t="25726" r="31623" b="23806"/>
          <a:stretch>
            <a:fillRect/>
          </a:stretch>
        </p:blipFill>
        <p:spPr bwMode="auto">
          <a:xfrm>
            <a:off x="2830947" y="4219303"/>
            <a:ext cx="1401417" cy="1841863"/>
          </a:xfrm>
          <a:prstGeom prst="rect">
            <a:avLst/>
          </a:prstGeom>
          <a:noFill/>
        </p:spPr>
      </p:pic>
      <p:pic>
        <p:nvPicPr>
          <p:cNvPr id="1032" name="Picture 8" descr="C:\Users\1\Desktop\мастер клас\i (1).jpg"/>
          <p:cNvPicPr>
            <a:picLocks noChangeAspect="1" noChangeArrowheads="1"/>
          </p:cNvPicPr>
          <p:nvPr/>
        </p:nvPicPr>
        <p:blipFill>
          <a:blip r:embed="rId9" cstate="print"/>
          <a:srcRect l="15543" t="7229" r="21543" b="7400"/>
          <a:stretch>
            <a:fillRect/>
          </a:stretch>
        </p:blipFill>
        <p:spPr bwMode="auto">
          <a:xfrm>
            <a:off x="5063379" y="4010298"/>
            <a:ext cx="1376610" cy="1867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7030A0"/>
                </a:solidFill>
              </a:rPr>
              <a:t>Розчинники :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050" name="Picture 2" descr="C:\Users\1\Desktop\мастер клас\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4738" r="43436"/>
          <a:stretch>
            <a:fillRect/>
          </a:stretch>
        </p:blipFill>
        <p:spPr bwMode="auto">
          <a:xfrm>
            <a:off x="653143" y="1582080"/>
            <a:ext cx="1423851" cy="3294777"/>
          </a:xfrm>
          <a:prstGeom prst="rect">
            <a:avLst/>
          </a:prstGeom>
          <a:noFill/>
        </p:spPr>
      </p:pic>
      <p:pic>
        <p:nvPicPr>
          <p:cNvPr id="2051" name="Picture 3" descr="C:\Users\1\Desktop\мастер клас\01.jpg"/>
          <p:cNvPicPr>
            <a:picLocks noChangeAspect="1" noChangeArrowheads="1"/>
          </p:cNvPicPr>
          <p:nvPr/>
        </p:nvPicPr>
        <p:blipFill>
          <a:blip r:embed="rId3" cstate="print"/>
          <a:srcRect l="25992" t="8068" r="27307" b="9383"/>
          <a:stretch>
            <a:fillRect/>
          </a:stretch>
        </p:blipFill>
        <p:spPr bwMode="auto">
          <a:xfrm>
            <a:off x="4435854" y="1737362"/>
            <a:ext cx="1677562" cy="3213461"/>
          </a:xfrm>
          <a:prstGeom prst="rect">
            <a:avLst/>
          </a:prstGeom>
          <a:noFill/>
        </p:spPr>
      </p:pic>
      <p:pic>
        <p:nvPicPr>
          <p:cNvPr id="2052" name="Picture 4" descr="C:\Users\1\Desktop\мастер клас\2.193806.jpg"/>
          <p:cNvPicPr>
            <a:picLocks noChangeAspect="1" noChangeArrowheads="1"/>
          </p:cNvPicPr>
          <p:nvPr/>
        </p:nvPicPr>
        <p:blipFill>
          <a:blip r:embed="rId4" cstate="print"/>
          <a:srcRect l="19371" t="14686" r="18686" b="15371"/>
          <a:stretch>
            <a:fillRect/>
          </a:stretch>
        </p:blipFill>
        <p:spPr bwMode="auto">
          <a:xfrm>
            <a:off x="6374673" y="3200400"/>
            <a:ext cx="2103120" cy="237474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26479" y="1789611"/>
            <a:ext cx="26386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err="1" smtClean="0">
                <a:solidFill>
                  <a:srgbClr val="7030A0"/>
                </a:solidFill>
              </a:rPr>
              <a:t>Грунтовки</a:t>
            </a:r>
            <a:r>
              <a:rPr lang="uk-UA" sz="4000" dirty="0" smtClean="0">
                <a:solidFill>
                  <a:srgbClr val="7030A0"/>
                </a:solidFill>
              </a:rPr>
              <a:t>:</a:t>
            </a: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2053" name="Picture 5" descr="C:\Users\1\Desktop\мастер клас\i (2).jpg"/>
          <p:cNvPicPr>
            <a:picLocks noChangeAspect="1" noChangeArrowheads="1"/>
          </p:cNvPicPr>
          <p:nvPr/>
        </p:nvPicPr>
        <p:blipFill>
          <a:blip r:embed="rId5" cstate="print"/>
          <a:srcRect l="24714" t="4429" r="26000" b="5571"/>
          <a:stretch>
            <a:fillRect/>
          </a:stretch>
        </p:blipFill>
        <p:spPr bwMode="auto">
          <a:xfrm>
            <a:off x="2456437" y="1645920"/>
            <a:ext cx="1344853" cy="32265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/>
              <a:t> </a:t>
            </a:r>
            <a:endParaRPr lang="ru-RU" dirty="0"/>
          </a:p>
        </p:txBody>
      </p:sp>
      <p:pic>
        <p:nvPicPr>
          <p:cNvPr id="4" name="Содержимое 3" descr="hammer-3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0845" y="4015991"/>
            <a:ext cx="4396937" cy="2489312"/>
          </a:xfrm>
          <a:prstGeom prst="rect">
            <a:avLst/>
          </a:prstGeom>
        </p:spPr>
      </p:pic>
      <p:pic>
        <p:nvPicPr>
          <p:cNvPr id="5" name="Содержимое 6" descr="hammerton_slot4_it69_b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12166" y="1133293"/>
            <a:ext cx="4247897" cy="265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382776908_sereb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6136" y="3958046"/>
            <a:ext cx="3866607" cy="2573384"/>
          </a:xfrm>
          <a:prstGeom prst="rect">
            <a:avLst/>
          </a:prstGeom>
        </p:spPr>
      </p:pic>
      <p:pic>
        <p:nvPicPr>
          <p:cNvPr id="9" name="Рисунок 8" descr="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76949" y="1201782"/>
            <a:ext cx="3866605" cy="25995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509" y="169817"/>
            <a:ext cx="85169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/>
              <a:t>Фактура молоткової фарби (Шагрень)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u="sng" dirty="0" smtClean="0">
                <a:solidFill>
                  <a:srgbClr val="7030A0"/>
                </a:solidFill>
              </a:rPr>
              <a:t>Колірна гамма фарби:</a:t>
            </a:r>
            <a:endParaRPr lang="ru-RU" b="1" u="sng" dirty="0">
              <a:solidFill>
                <a:srgbClr val="7030A0"/>
              </a:solidFill>
            </a:endParaRPr>
          </a:p>
        </p:txBody>
      </p:sp>
      <p:pic>
        <p:nvPicPr>
          <p:cNvPr id="4" name="Содержимое 3" descr="protivokorrozionnaya-molotkovaya-kraska-martele-nanesenie-be-440290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1899" y="1812561"/>
            <a:ext cx="3925781" cy="4183289"/>
          </a:xfrm>
          <a:prstGeom prst="rect">
            <a:avLst/>
          </a:prstGeom>
        </p:spPr>
      </p:pic>
      <p:pic>
        <p:nvPicPr>
          <p:cNvPr id="5" name="Рисунок 4" descr="poroshkovoe_napilenie_obrazez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88769" y="1877242"/>
            <a:ext cx="4189471" cy="4223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znocvetnyy-gradient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radient01.pot [Режим совместимости]" id="{0ECF2CA0-5544-4BD2-86EF-F8D2E3D6FFDE}" vid="{80881649-E6EB-44D8-944E-2186FE5E378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Raznocvetnyy-gradient</Template>
  <TotalTime>693</TotalTime>
  <Words>193</Words>
  <Application>Microsoft Office PowerPoint</Application>
  <PresentationFormat>Экран 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Raznocvetnyy-gradient</vt:lpstr>
      <vt:lpstr>Майстер – клас на тему:</vt:lpstr>
      <vt:lpstr>Фарба по металу з декоратавним ефектом  Т.М. Hammerite </vt:lpstr>
      <vt:lpstr>Матеріал  антикорозійна емаль с молотковим эфектом «Hammer Line»</vt:lpstr>
      <vt:lpstr>Не доліки:</vt:lpstr>
      <vt:lpstr>Склад фарби: Акрилові, епоксидні і алкідно-стирольні компоненти,  силіконові смоли; Металічні пігменти; Наповнювач- мікрофракційне скло, алюмінієва пудра.</vt:lpstr>
      <vt:lpstr>Асортимент фарб з молотковим ефектом:</vt:lpstr>
      <vt:lpstr>Розчинники :</vt:lpstr>
      <vt:lpstr> </vt:lpstr>
      <vt:lpstr>Колірна гамма фарби:</vt:lpstr>
      <vt:lpstr>Використання молоткової фарби на кованих виробах</vt:lpstr>
      <vt:lpstr>Використання молоткової фарби на металевих поверхнях</vt:lpstr>
      <vt:lpstr>Вартість:</vt:lpstr>
      <vt:lpstr>БЕЗПЕКА ПРАЦІ:</vt:lpstr>
      <vt:lpstr>Спосіб нанесення фарби с  металевим ефектом: щіткою, валиком, фарборозпилювачем.</vt:lpstr>
      <vt:lpstr>Дякуємо за увагу!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65</cp:revision>
  <dcterms:created xsi:type="dcterms:W3CDTF">2017-03-01T19:26:55Z</dcterms:created>
  <dcterms:modified xsi:type="dcterms:W3CDTF">2018-02-20T08:33:59Z</dcterms:modified>
</cp:coreProperties>
</file>