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05" r:id="rId2"/>
    <p:sldId id="278" r:id="rId3"/>
    <p:sldId id="307" r:id="rId4"/>
    <p:sldId id="308" r:id="rId5"/>
    <p:sldId id="309" r:id="rId6"/>
    <p:sldId id="313" r:id="rId7"/>
    <p:sldId id="274" r:id="rId8"/>
    <p:sldId id="273" r:id="rId9"/>
    <p:sldId id="270" r:id="rId10"/>
    <p:sldId id="302" r:id="rId11"/>
    <p:sldId id="279" r:id="rId12"/>
    <p:sldId id="272" r:id="rId13"/>
    <p:sldId id="275" r:id="rId14"/>
    <p:sldId id="287" r:id="rId15"/>
    <p:sldId id="290" r:id="rId16"/>
    <p:sldId id="269" r:id="rId17"/>
    <p:sldId id="295" r:id="rId18"/>
    <p:sldId id="293" r:id="rId19"/>
    <p:sldId id="300" r:id="rId20"/>
    <p:sldId id="283" r:id="rId21"/>
    <p:sldId id="301" r:id="rId22"/>
    <p:sldId id="294" r:id="rId23"/>
    <p:sldId id="303" r:id="rId24"/>
    <p:sldId id="284" r:id="rId25"/>
    <p:sldId id="285" r:id="rId26"/>
    <p:sldId id="282" r:id="rId27"/>
    <p:sldId id="286" r:id="rId28"/>
    <p:sldId id="311" r:id="rId29"/>
    <p:sldId id="310" r:id="rId30"/>
    <p:sldId id="312" r:id="rId31"/>
    <p:sldId id="260" r:id="rId32"/>
    <p:sldId id="292" r:id="rId33"/>
    <p:sldId id="314" r:id="rId34"/>
    <p:sldId id="315" r:id="rId3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D088B7-7B09-44BA-8D18-BA9F135A62D8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DA752E-3D18-4F66-9BB9-BDE5E46605D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6942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A752E-3D18-4F66-9BB9-BDE5E46605D1}" type="slidenum">
              <a:rPr lang="uk-UA" smtClean="0"/>
              <a:pPr/>
              <a:t>11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DD82-E00C-4820-9E26-E8141C3D01FC}" type="datetime1">
              <a:rPr lang="uk-UA" smtClean="0"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C9967-1CD0-4308-BA0D-4CA4DB4B4491}" type="datetime1">
              <a:rPr lang="uk-UA" smtClean="0"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BC2B6-762B-4BFB-9E54-23F16BE1E331}" type="datetime1">
              <a:rPr lang="uk-UA" smtClean="0"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9D1CB-C4E7-4B7B-B442-B17D81D35068}" type="datetime1">
              <a:rPr lang="uk-UA" smtClean="0"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A743E-2917-49B3-A88D-9EC9FEAC7886}" type="datetime1">
              <a:rPr lang="uk-UA" smtClean="0"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4FAAE-9C9C-4DAB-8414-1191EA0B4D6F}" type="datetime1">
              <a:rPr lang="uk-UA" smtClean="0"/>
              <a:t>20.02.2018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44303-ECC7-4D14-85E7-4D42E280246D}" type="datetime1">
              <a:rPr lang="uk-UA" smtClean="0"/>
              <a:t>20.02.2018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30178-AE5F-401F-A339-229CBC2299C0}" type="datetime1">
              <a:rPr lang="uk-UA" smtClean="0"/>
              <a:t>20.02.2018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51DD9-34EE-4CAD-9C47-24755ADE9CA6}" type="datetime1">
              <a:rPr lang="uk-UA" smtClean="0"/>
              <a:t>20.02.2018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7747B-9E12-4A91-847B-F2D7A98CB9F8}" type="datetime1">
              <a:rPr lang="uk-UA" smtClean="0"/>
              <a:t>20.02.2018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6F86-7227-451E-AA4F-F2A0E5A53D2F}" type="datetime1">
              <a:rPr lang="uk-UA" smtClean="0"/>
              <a:t>20.02.2018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5D832-6923-489A-99A2-4E1017C6EC3D}" type="datetime1">
              <a:rPr lang="uk-UA" smtClean="0"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F839-1CB6-4A5E-B275-91B272D7B8D0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G:\Папка Сергія\kroli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28604"/>
            <a:ext cx="8789688" cy="585613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2" descr="Любця Чернікова"/>
          <p:cNvPicPr>
            <a:picLocks noChangeAspect="1" noChangeArrowheads="1"/>
          </p:cNvPicPr>
          <p:nvPr/>
        </p:nvPicPr>
        <p:blipFill>
          <a:blip r:embed="rId3"/>
          <a:srcRect l="7785" r="50692"/>
          <a:stretch>
            <a:fillRect/>
          </a:stretch>
        </p:blipFill>
        <p:spPr bwMode="auto">
          <a:xfrm>
            <a:off x="428596" y="357166"/>
            <a:ext cx="2286016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://espreso.tv/uploads/article/200891/images/im578x383-61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643050"/>
            <a:ext cx="2462210" cy="3929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Любця Чернікова"/>
          <p:cNvPicPr>
            <a:picLocks noChangeAspect="1" noChangeArrowheads="1"/>
          </p:cNvPicPr>
          <p:nvPr/>
        </p:nvPicPr>
        <p:blipFill>
          <a:blip r:embed="rId3"/>
          <a:srcRect l="54326"/>
          <a:stretch>
            <a:fillRect/>
          </a:stretch>
        </p:blipFill>
        <p:spPr bwMode="auto">
          <a:xfrm>
            <a:off x="6143636" y="2857496"/>
            <a:ext cx="2514578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61000">
              <a:schemeClr val="accent4">
                <a:lumMod val="60000"/>
                <a:lumOff val="40000"/>
              </a:schemeClr>
            </a:gs>
            <a:gs pos="75000">
              <a:schemeClr val="accent5">
                <a:lumMod val="60000"/>
                <a:lumOff val="4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1142984"/>
            <a:ext cx="6286544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 “Я – </a:t>
            </a:r>
            <a:r>
              <a:rPr lang="uk-UA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закрійник”</a:t>
            </a:r>
            <a:endParaRPr lang="uk-UA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закрійник одягу Львов - изображение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214686"/>
            <a:ext cx="2905138" cy="22860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10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4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Пальто з нагрудною виточкою </a:t>
            </a:r>
            <a:b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від бокового зрізу</a:t>
            </a:r>
            <a:endParaRPr lang="uk-U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Содержимое 4" descr="image1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571612"/>
            <a:ext cx="2571768" cy="1969427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image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857628"/>
            <a:ext cx="2928958" cy="2286016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Содержимое 10" descr="image4"/>
          <p:cNvPicPr>
            <a:picLocks noGrp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715008" y="1500174"/>
            <a:ext cx="2321618" cy="4471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143372" y="3143248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n>
                  <a:solidFill>
                    <a:srgbClr val="7030A0"/>
                  </a:solidFill>
                </a:ln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.6.</a:t>
            </a:r>
            <a:endParaRPr kumimoji="0" lang="uk-UA" sz="1400" b="0" i="0" u="none" strike="noStrike" kern="1200" cap="none" spc="0" normalizeH="0" baseline="0" noProof="0" dirty="0">
              <a:ln>
                <a:solidFill>
                  <a:srgbClr val="7030A0"/>
                </a:solidFill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143372" y="621508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n>
                  <a:solidFill>
                    <a:srgbClr val="7030A0"/>
                  </a:solidFill>
                </a:ln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.8.</a:t>
            </a:r>
            <a:endParaRPr kumimoji="0" lang="uk-UA" sz="1400" b="0" i="0" u="none" strike="noStrike" kern="1200" cap="none" spc="0" normalizeH="0" baseline="0" noProof="0" dirty="0">
              <a:ln>
                <a:solidFill>
                  <a:srgbClr val="7030A0"/>
                </a:solidFill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929586" y="6000768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.7.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11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7115196" cy="928694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uk-UA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Жакет з нагрудною виточкою від горловини</a:t>
            </a:r>
            <a:endParaRPr lang="uk-UA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Содержимое 4" descr="image38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3379619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image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71612"/>
            <a:ext cx="3071834" cy="1571636"/>
          </a:xfrm>
          <a:prstGeom prst="rect">
            <a:avLst/>
          </a:prstGeom>
          <a:ln w="38100" cap="sq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Содержимое 8" descr="image5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786190"/>
            <a:ext cx="2833116" cy="1962951"/>
          </a:xfrm>
          <a:prstGeom prst="rect">
            <a:avLst/>
          </a:prstGeom>
          <a:ln w="38100" cap="sq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858148" y="585789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.11.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786710" y="3214686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.10.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786182" y="628652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.9.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12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011222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Жакет з нагрудною виточкою </a:t>
            </a:r>
            <a:b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від пройми</a:t>
            </a:r>
            <a:endParaRPr lang="uk-UA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Содержимое 4" descr="image24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3245809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image23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643050"/>
            <a:ext cx="1928826" cy="1984419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image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214818"/>
            <a:ext cx="2200280" cy="2212034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786182" y="621508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.12.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643834" y="6000768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.14.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358082" y="342900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.13.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13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500042"/>
            <a:ext cx="3000396" cy="214314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Сукня з нагрудною виточкою від середньої лінії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image10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2357454" cy="20717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 descr="image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143380"/>
            <a:ext cx="2214578" cy="2057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image12"/>
          <p:cNvPicPr>
            <a:picLocks noGrp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643306" y="500042"/>
            <a:ext cx="1844786" cy="57864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099" name="Picture 3" descr="image14"/>
          <p:cNvPicPr>
            <a:picLocks noChangeAspect="1" noChangeArrowheads="1"/>
          </p:cNvPicPr>
          <p:nvPr/>
        </p:nvPicPr>
        <p:blipFill>
          <a:blip r:embed="rId5"/>
          <a:srcRect l="26393" t="3989" r="26100" b="42607"/>
          <a:stretch>
            <a:fillRect/>
          </a:stretch>
        </p:blipFill>
        <p:spPr bwMode="auto">
          <a:xfrm>
            <a:off x="5857884" y="3214686"/>
            <a:ext cx="2500330" cy="33337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428860" y="628652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.18.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572132" y="50004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.15.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643174" y="3643314"/>
            <a:ext cx="714380" cy="30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.17.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143900" y="2786058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.16.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14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Жакет з рельєфами від пройми</a:t>
            </a:r>
            <a:endParaRPr lang="uk-UA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Содержимое 4" descr="image1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3071834" cy="15716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age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143380"/>
            <a:ext cx="2928958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image3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83826" y="1600200"/>
            <a:ext cx="3167348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500430" y="592933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.21.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357554" y="342900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.19.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143900" y="6072206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.20.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15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285728"/>
            <a:ext cx="6157898" cy="654032"/>
          </a:xfrm>
        </p:spPr>
        <p:txBody>
          <a:bodyPr>
            <a:normAutofit/>
          </a:bodyPr>
          <a:lstStyle/>
          <a:p>
            <a:r>
              <a:rPr lang="uk-UA" sz="2000" b="1" dirty="0" smtClean="0"/>
              <a:t>Зразки моделей плечових виробів із рельєфами</a:t>
            </a:r>
            <a:endParaRPr lang="uk-UA" sz="2000" b="1" dirty="0"/>
          </a:p>
        </p:txBody>
      </p:sp>
      <p:pic>
        <p:nvPicPr>
          <p:cNvPr id="7" name="Picture 2" descr="G:\Папка Сергія\modnoe_genskoe_palto_2013_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16130" r="23337"/>
          <a:stretch>
            <a:fillRect/>
          </a:stretch>
        </p:blipFill>
        <p:spPr bwMode="auto">
          <a:xfrm>
            <a:off x="3214678" y="1428736"/>
            <a:ext cx="2000264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3" descr="G:\Папка Сергія\7adbbdeaa0ca8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51197" r="26064"/>
          <a:stretch>
            <a:fillRect/>
          </a:stretch>
        </p:blipFill>
        <p:spPr bwMode="auto">
          <a:xfrm>
            <a:off x="1000100" y="500042"/>
            <a:ext cx="1285884" cy="4981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4" descr="G:\Папка Сергія\10_winter-coat-for-woman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857496"/>
            <a:ext cx="2333625" cy="3448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16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2">
                <a:lumMod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uk-UA" sz="3200" b="1" dirty="0" smtClean="0"/>
              <a:t>Жакет із кокеткою та вертикальними рельєфами</a:t>
            </a:r>
            <a:endParaRPr lang="uk-UA" sz="3200" b="1" dirty="0"/>
          </a:p>
        </p:txBody>
      </p:sp>
      <p:pic>
        <p:nvPicPr>
          <p:cNvPr id="5" name="Содержимое 4" descr="image2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714752"/>
            <a:ext cx="2599952" cy="2214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age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571612"/>
            <a:ext cx="2638433" cy="15716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image1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24" y="1500174"/>
            <a:ext cx="3312710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358082" y="3214686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.23.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500430" y="6072206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.22.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429520" y="6000768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.24.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17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5">
                <a:lumMod val="75000"/>
              </a:schemeClr>
            </a:gs>
            <a:gs pos="20000">
              <a:srgbClr val="FFC00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428604"/>
            <a:ext cx="4471990" cy="1368412"/>
          </a:xfrm>
        </p:spPr>
        <p:txBody>
          <a:bodyPr>
            <a:noAutofit/>
          </a:bodyPr>
          <a:lstStyle/>
          <a:p>
            <a:r>
              <a:rPr lang="uk-UA" sz="2400" b="1" dirty="0" smtClean="0"/>
              <a:t>Зразки моделей плечових виробів із кокетками</a:t>
            </a:r>
            <a:endParaRPr lang="uk-UA" sz="2400" b="1" dirty="0"/>
          </a:p>
        </p:txBody>
      </p:sp>
      <p:pic>
        <p:nvPicPr>
          <p:cNvPr id="5" name="Содержимое 4" descr="http://city-dress.ru/images/product.view/1382625829_608201547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500306"/>
            <a:ext cx="4038600" cy="403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G:\Папка Сергія\modnye-palto-vesna-2014-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r="82429"/>
          <a:stretch>
            <a:fillRect/>
          </a:stretch>
        </p:blipFill>
        <p:spPr bwMode="auto">
          <a:xfrm>
            <a:off x="428596" y="1000108"/>
            <a:ext cx="1271965" cy="4279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 descr="G:\Папка Сергія\681f99f.jpg"/>
          <p:cNvPicPr>
            <a:picLocks noChangeAspect="1" noChangeArrowheads="1"/>
          </p:cNvPicPr>
          <p:nvPr/>
        </p:nvPicPr>
        <p:blipFill>
          <a:blip r:embed="rId4"/>
          <a:srcRect l="24905" r="18632"/>
          <a:stretch>
            <a:fillRect/>
          </a:stretch>
        </p:blipFill>
        <p:spPr bwMode="auto">
          <a:xfrm>
            <a:off x="2285984" y="1428736"/>
            <a:ext cx="1714512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18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2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274638"/>
            <a:ext cx="4857784" cy="1082660"/>
          </a:xfrm>
        </p:spPr>
        <p:txBody>
          <a:bodyPr>
            <a:noAutofit/>
          </a:bodyPr>
          <a:lstStyle/>
          <a:p>
            <a:r>
              <a:rPr lang="uk-UA" sz="2000" b="1" dirty="0" smtClean="0"/>
              <a:t>Пальто, для розробки нижньої частини якого використано прийом паралельного розширення</a:t>
            </a:r>
            <a:endParaRPr lang="uk-UA" sz="2000" b="1" dirty="0"/>
          </a:p>
        </p:txBody>
      </p:sp>
      <p:pic>
        <p:nvPicPr>
          <p:cNvPr id="5" name="Содержимое 4" descr="image1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500174"/>
            <a:ext cx="2683582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 descr="image3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28662" y="357166"/>
            <a:ext cx="2571768" cy="6215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image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4143380"/>
            <a:ext cx="1969575" cy="2500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571868" y="6000768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.25.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8148" y="335756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.26.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643834" y="6143644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.27.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19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rgbClr val="7030A0"/>
            </a:gs>
            <a:gs pos="76000">
              <a:schemeClr val="bg1"/>
            </a:gs>
            <a:gs pos="57000">
              <a:schemeClr val="bg1">
                <a:shade val="30000"/>
                <a:satMod val="20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4100514" cy="4071966"/>
          </a:xfrm>
        </p:spPr>
        <p:txBody>
          <a:bodyPr>
            <a:normAutofit/>
          </a:bodyPr>
          <a:lstStyle/>
          <a:p>
            <a:r>
              <a:rPr lang="uk-UA" b="1" dirty="0" smtClean="0"/>
              <a:t>Тема уроку: Технічне моделювання плечових виробів</a:t>
            </a:r>
            <a:endParaRPr lang="uk-UA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643578"/>
            <a:ext cx="3200400" cy="900122"/>
          </a:xfrm>
        </p:spPr>
        <p:txBody>
          <a:bodyPr>
            <a:normAutofit/>
          </a:bodyPr>
          <a:lstStyle/>
          <a:p>
            <a:r>
              <a:rPr lang="uk-UA" sz="2000" b="1" dirty="0" smtClean="0">
                <a:solidFill>
                  <a:schemeClr val="tx1"/>
                </a:solidFill>
              </a:rPr>
              <a:t>Викладач спецдисциплін</a:t>
            </a:r>
          </a:p>
          <a:p>
            <a:r>
              <a:rPr lang="uk-UA" sz="2000" b="1" dirty="0" err="1" smtClean="0">
                <a:solidFill>
                  <a:schemeClr val="tx1"/>
                </a:solidFill>
              </a:rPr>
              <a:t>Богуславець</a:t>
            </a:r>
            <a:r>
              <a:rPr lang="uk-UA" sz="2000" b="1" dirty="0" smtClean="0">
                <a:solidFill>
                  <a:schemeClr val="tx1"/>
                </a:solidFill>
              </a:rPr>
              <a:t> Л.А.</a:t>
            </a:r>
            <a:endParaRPr lang="uk-UA" sz="20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M:\модел,\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642918"/>
            <a:ext cx="3267079" cy="50911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uk-UA" dirty="0" smtClean="0"/>
              <a:t>2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2">
                <a:lumMod val="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uk-UA" sz="2400" b="1" dirty="0" smtClean="0"/>
              <a:t>Зразки моделей плечових виробів із паралельним розширенням</a:t>
            </a:r>
            <a:endParaRPr lang="uk-UA" sz="2400" b="1" dirty="0"/>
          </a:p>
        </p:txBody>
      </p:sp>
      <p:pic>
        <p:nvPicPr>
          <p:cNvPr id="4" name="Picture 3" descr="G:\Папка Сергія\модные-пальто-осень-зима-2010-2011-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24056" r="49411"/>
          <a:stretch>
            <a:fillRect/>
          </a:stretch>
        </p:blipFill>
        <p:spPr bwMode="auto">
          <a:xfrm>
            <a:off x="500034" y="1071546"/>
            <a:ext cx="1760387" cy="5185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3" descr="G:\Папка Сергія\модные-пальто-осень-зима-2010-2011-3.jpg"/>
          <p:cNvPicPr>
            <a:picLocks noChangeAspect="1" noChangeArrowheads="1"/>
          </p:cNvPicPr>
          <p:nvPr/>
        </p:nvPicPr>
        <p:blipFill>
          <a:blip r:embed="rId2"/>
          <a:srcRect l="51227" r="22746"/>
          <a:stretch>
            <a:fillRect/>
          </a:stretch>
        </p:blipFill>
        <p:spPr bwMode="auto">
          <a:xfrm>
            <a:off x="6357951" y="1571612"/>
            <a:ext cx="1690950" cy="50781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Users\1\Downloads\palto-oblako-s-tremya-volanami-i-festonami-po-nizu-serogo-cv.jpg.1000x1200_q8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25002" r="23688"/>
          <a:stretch>
            <a:fillRect/>
          </a:stretch>
        </p:blipFill>
        <p:spPr bwMode="auto">
          <a:xfrm>
            <a:off x="3286116" y="1357298"/>
            <a:ext cx="2033291" cy="49545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20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725602"/>
          </a:xfrm>
        </p:spPr>
        <p:txBody>
          <a:bodyPr>
            <a:normAutofit/>
          </a:bodyPr>
          <a:lstStyle/>
          <a:p>
            <a:r>
              <a:rPr lang="uk-UA" sz="2400" b="1" dirty="0" smtClean="0"/>
              <a:t>Блуза із конічним та паралельним розширенням низу</a:t>
            </a:r>
            <a:endParaRPr lang="uk-UA" sz="2400" b="1" dirty="0"/>
          </a:p>
        </p:txBody>
      </p:sp>
      <p:pic>
        <p:nvPicPr>
          <p:cNvPr id="5" name="Содержимое 4" descr="image5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285992"/>
            <a:ext cx="2636548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age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286256"/>
            <a:ext cx="2571768" cy="2000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image4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214422"/>
            <a:ext cx="3304032" cy="4437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857620" y="592933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.30.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857620" y="3571876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.28.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715272" y="5786454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.29.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21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571612"/>
            <a:ext cx="2500330" cy="300039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Зразки моделей плечових виробів з конічним розширенням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G:\Папка Сергія\zhenskie-palto-zima-2014-20150jpg-9_bi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74175"/>
          <a:stretch>
            <a:fillRect/>
          </a:stretch>
        </p:blipFill>
        <p:spPr bwMode="auto">
          <a:xfrm>
            <a:off x="3143240" y="642918"/>
            <a:ext cx="1714512" cy="53004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Picture 2" descr="G:\Папка Сергія\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3420" r="70047"/>
          <a:stretch>
            <a:fillRect/>
          </a:stretch>
        </p:blipFill>
        <p:spPr bwMode="auto">
          <a:xfrm>
            <a:off x="6143636" y="1142984"/>
            <a:ext cx="1928826" cy="52946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22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0108"/>
            <a:ext cx="7286644" cy="164307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“Заповни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контур”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http://enjoy-job.ru/wp-content/uploads/profs/designerodejdy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143248"/>
            <a:ext cx="4714872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23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2056" cy="1368412"/>
          </a:xfrm>
        </p:spPr>
        <p:txBody>
          <a:bodyPr>
            <a:normAutofit/>
          </a:bodyPr>
          <a:lstStyle/>
          <a:p>
            <a:r>
              <a:rPr lang="uk-UA" sz="2000" dirty="0" smtClean="0"/>
              <a:t>Використовуючи відповідні деталі (елементи) одягу, відобразіть у даному силуеті простий рівномірний і пропорційно-послідовний ритми.</a:t>
            </a:r>
            <a:endParaRPr lang="uk-UA" sz="2000" dirty="0"/>
          </a:p>
        </p:txBody>
      </p:sp>
      <p:pic>
        <p:nvPicPr>
          <p:cNvPr id="7" name="Содержимое 6" descr="image1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71678"/>
            <a:ext cx="3643338" cy="3714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image1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928934"/>
            <a:ext cx="3286148" cy="3714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28596" y="585789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.31.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214810" y="621508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.33.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Содержимое 4" descr="image2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357166"/>
            <a:ext cx="2357454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5072066" y="2143116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.32.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24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274638"/>
            <a:ext cx="5257808" cy="511156"/>
          </a:xfrm>
        </p:spPr>
        <p:txBody>
          <a:bodyPr>
            <a:normAutofit fontScale="90000"/>
          </a:bodyPr>
          <a:lstStyle/>
          <a:p>
            <a:r>
              <a:rPr lang="uk-UA" sz="2000" b="1" dirty="0" smtClean="0"/>
              <a:t>Зразки моделей плечових виробів із простим рівномірним і пропорційно-послідовним ритмами </a:t>
            </a:r>
            <a:endParaRPr lang="uk-UA" sz="2000" b="1" dirty="0"/>
          </a:p>
        </p:txBody>
      </p:sp>
      <p:pic>
        <p:nvPicPr>
          <p:cNvPr id="1026" name="Picture 2" descr="G:\Папка Сергія\zinochi-dilovi-kostumy-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36438" r="31722"/>
          <a:stretch>
            <a:fillRect/>
          </a:stretch>
        </p:blipFill>
        <p:spPr bwMode="auto">
          <a:xfrm>
            <a:off x="571472" y="571480"/>
            <a:ext cx="2214578" cy="4929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G:\Папка Сергія\Burberry-Prorsum1-bigimag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61793" r="6367"/>
          <a:stretch>
            <a:fillRect/>
          </a:stretch>
        </p:blipFill>
        <p:spPr bwMode="auto">
          <a:xfrm>
            <a:off x="3286116" y="1000108"/>
            <a:ext cx="2214578" cy="52222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G:\Папка Сергія\zinochi-dilovi-kostumy-1.jpg"/>
          <p:cNvPicPr>
            <a:picLocks noChangeAspect="1" noChangeArrowheads="1"/>
          </p:cNvPicPr>
          <p:nvPr/>
        </p:nvPicPr>
        <p:blipFill>
          <a:blip r:embed="rId2"/>
          <a:srcRect l="69811" r="1887"/>
          <a:stretch>
            <a:fillRect/>
          </a:stretch>
        </p:blipFill>
        <p:spPr bwMode="auto">
          <a:xfrm>
            <a:off x="6215074" y="1500174"/>
            <a:ext cx="2000264" cy="5009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25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tx2">
                <a:lumMod val="40000"/>
                <a:lumOff val="6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/>
              <a:t>З допомогою конструктивно-декоративних ліній відобразіть у даному силуеті чергування горизонтальних ліній, побудоване на простому рівномірному чи пропорційно-послідовному ритмах.</a:t>
            </a:r>
            <a:endParaRPr lang="uk-UA" sz="2000" dirty="0"/>
          </a:p>
        </p:txBody>
      </p:sp>
      <p:pic>
        <p:nvPicPr>
          <p:cNvPr id="5" name="Содержимое 4" descr="image3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85926"/>
            <a:ext cx="3786214" cy="40719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 descr="image5"/>
          <p:cNvPicPr>
            <a:picLocks noGrp="1"/>
          </p:cNvPicPr>
          <p:nvPr>
            <p:ph sz="half" idx="2"/>
          </p:nvPr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143636" y="1643050"/>
            <a:ext cx="2062538" cy="21564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age4"/>
          <p:cNvPicPr/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072198" y="4286256"/>
            <a:ext cx="2214578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000496" y="6143644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.34.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715272" y="621508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.36.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286776" y="342900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.35.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26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2198" y="714356"/>
            <a:ext cx="2543164" cy="1725602"/>
          </a:xfrm>
        </p:spPr>
        <p:txBody>
          <a:bodyPr>
            <a:normAutofit fontScale="90000"/>
          </a:bodyPr>
          <a:lstStyle/>
          <a:p>
            <a:r>
              <a:rPr lang="uk-UA" sz="2000" b="1" dirty="0" smtClean="0"/>
              <a:t>Зразки моделей плечових виробів із простим рівномірним і пропорційно-послідовним ритмами </a:t>
            </a:r>
            <a:endParaRPr lang="uk-UA" sz="2000" b="1" dirty="0"/>
          </a:p>
        </p:txBody>
      </p:sp>
      <p:pic>
        <p:nvPicPr>
          <p:cNvPr id="2050" name="Picture 2" descr="G:\Папка Сергія\zhenskaja-obuv-vesna-2011_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3053" r="66736" b="2287"/>
          <a:stretch>
            <a:fillRect/>
          </a:stretch>
        </p:blipFill>
        <p:spPr bwMode="auto">
          <a:xfrm>
            <a:off x="6286512" y="3000372"/>
            <a:ext cx="1785950" cy="3460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G:\Папка Сергія\s-chem-nosit-polosku-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20455" r="11818"/>
          <a:stretch>
            <a:fillRect/>
          </a:stretch>
        </p:blipFill>
        <p:spPr bwMode="auto">
          <a:xfrm>
            <a:off x="500034" y="928670"/>
            <a:ext cx="3076486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Содержимое 5" descr="image1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571612"/>
            <a:ext cx="1844528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27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C00000"/>
            </a:gs>
            <a:gs pos="90000">
              <a:schemeClr val="bg1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071810"/>
            <a:ext cx="5500726" cy="1428760"/>
          </a:xfrm>
        </p:spPr>
        <p:txBody>
          <a:bodyPr>
            <a:normAutofit fontScale="90000"/>
          </a:bodyPr>
          <a:lstStyle/>
          <a:p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Відтвори </a:t>
            </a:r>
            <a:b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			ілюзію</a:t>
            </a:r>
            <a:endParaRPr lang="uk-UA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Содержимое 3" descr="sax.gif (2283 bytes)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324110" cy="25900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women.gif (41117 bytes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3214686"/>
            <a:ext cx="1742440" cy="3329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28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6">
                <a:lumMod val="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642918"/>
            <a:ext cx="3186138" cy="1071570"/>
          </a:xfrm>
        </p:spPr>
        <p:txBody>
          <a:bodyPr>
            <a:normAutofit fontScale="90000"/>
          </a:bodyPr>
          <a:lstStyle/>
          <a:p>
            <a:pPr algn="l"/>
            <a:r>
              <a:rPr lang="uk-UA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Завдання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uk-UA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uk-UA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br>
              <a:rPr lang="uk-UA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використовуючи відповідні елементи одягу, відтворіть зорову ілюзію іррадіації.</a:t>
            </a:r>
          </a:p>
        </p:txBody>
      </p:sp>
      <p:pic>
        <p:nvPicPr>
          <p:cNvPr id="4" name="Содержимое 3" descr="HPIM18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5429288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5072074"/>
            <a:ext cx="1000132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2071678"/>
            <a:ext cx="314327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використовуючи відповідні елементи одягу, продемонструйте як можна </a:t>
            </a:r>
            <a:r>
              <a:rPr lang="uk-UA" sz="1400" b="1" dirty="0" err="1" smtClean="0">
                <a:latin typeface="Times New Roman" pitchFamily="18" charset="0"/>
                <a:cs typeface="Times New Roman" pitchFamily="18" charset="0"/>
              </a:rPr>
              <a:t>зорово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збільшити об'єм фігури.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3571876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використовуючи накладні деталі, відтворіть ілюзію </a:t>
            </a:r>
            <a:br>
              <a:rPr lang="uk-UA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“ психологічного відволікання ”.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5000636"/>
            <a:ext cx="307183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використовуючи відповідні елементи одягу, продемонструйте як можна </a:t>
            </a:r>
            <a:r>
              <a:rPr lang="uk-UA" sz="1400" b="1" dirty="0" err="1" smtClean="0">
                <a:latin typeface="Times New Roman" pitchFamily="18" charset="0"/>
                <a:cs typeface="Times New Roman" pitchFamily="18" charset="0"/>
              </a:rPr>
              <a:t>зорово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зменшити об'єм фігури. </a:t>
            </a: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5857884" y="3786190"/>
            <a:ext cx="2928958" cy="857256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5867756" y="5214950"/>
            <a:ext cx="2857520" cy="107157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5857884" y="2285992"/>
            <a:ext cx="3143272" cy="107157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5781510" y="930808"/>
            <a:ext cx="3214710" cy="85725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29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1">
                <a:lumMod val="75000"/>
              </a:schemeClr>
            </a:gs>
            <a:gs pos="100000">
              <a:schemeClr val="bg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14414" y="1571612"/>
          <a:ext cx="6881818" cy="342902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012284"/>
                <a:gridCol w="2831254"/>
                <a:gridCol w="3038280"/>
              </a:tblGrid>
              <a:tr h="380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/>
                        <a:t>Час (хв.)</a:t>
                      </a: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 smtClean="0"/>
                        <a:t>Назва</a:t>
                      </a:r>
                      <a:r>
                        <a:rPr lang="uk-UA" sz="1400" baseline="0" dirty="0" smtClean="0"/>
                        <a:t> гри</a:t>
                      </a: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/>
                        <a:t>Кількість балів за </a:t>
                      </a:r>
                      <a:r>
                        <a:rPr lang="uk-UA" sz="1400" dirty="0" smtClean="0"/>
                        <a:t>гру</a:t>
                      </a: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  <a:tr h="7613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5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Розраховуємо конструктивні ділянки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2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  <a:tr h="380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5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Уявний конструктор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0,5х2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  <a:tr h="380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15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Я - закрійник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1х10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  <a:tr h="380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5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Заповни контур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1х2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  <a:tr h="380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10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Відтвори ілюзію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1х2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  <a:tr h="3822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  <a:tr h="3822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                                  Всього: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/>
                        <a:t>17 </a:t>
                      </a: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</a:tbl>
          </a:graphicData>
        </a:graphic>
      </p:graphicFrame>
      <p:sp>
        <p:nvSpPr>
          <p:cNvPr id="4" name="Подзаголовок 2"/>
          <p:cNvSpPr txBox="1">
            <a:spLocks/>
          </p:cNvSpPr>
          <p:nvPr/>
        </p:nvSpPr>
        <p:spPr>
          <a:xfrm>
            <a:off x="6929454" y="1000108"/>
            <a:ext cx="1285884" cy="4286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Таблиця 1.</a:t>
            </a:r>
            <a:endParaRPr kumimoji="0" lang="uk-UA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3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2">
                <a:lumMod val="2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357586" cy="2011354"/>
          </a:xfrm>
        </p:spPr>
        <p:txBody>
          <a:bodyPr>
            <a:normAutofit/>
          </a:bodyPr>
          <a:lstStyle/>
          <a:p>
            <a:r>
              <a:rPr lang="uk-UA" sz="2000" dirty="0" smtClean="0"/>
              <a:t>Можливі варіанти відповідей до завдань на відтворення ілюзії</a:t>
            </a:r>
            <a:endParaRPr lang="uk-UA" sz="2000" dirty="0"/>
          </a:p>
        </p:txBody>
      </p:sp>
      <p:pic>
        <p:nvPicPr>
          <p:cNvPr id="5" name="Содержимое 5" descr="HPIM191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1071546"/>
            <a:ext cx="1959709" cy="26121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4" descr="DSCF887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2857496"/>
            <a:ext cx="2007305" cy="2675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5" descr="HPIM18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4000504"/>
            <a:ext cx="192941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4" descr="HPIM19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28604"/>
            <a:ext cx="1744934" cy="2325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428596" y="285749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</a:t>
            </a: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2500298" y="385762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4714876" y="550070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3</a:t>
            </a:r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6357950" y="621508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4</a:t>
            </a:r>
            <a:endParaRPr lang="uk-UA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6858016" y="6492875"/>
            <a:ext cx="2133600" cy="365125"/>
          </a:xfrm>
        </p:spPr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30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4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uk-UA" sz="2000" dirty="0" smtClean="0"/>
              <a:t>Творчості й натхнення в усіх ваших починаннях…</a:t>
            </a:r>
            <a:endParaRPr lang="uk-UA" sz="2000" dirty="0"/>
          </a:p>
        </p:txBody>
      </p:sp>
      <p:pic>
        <p:nvPicPr>
          <p:cNvPr id="6" name="Содержимое 5" descr="http://city-dress.ru/images/product.view/1383568467_932461492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071546"/>
            <a:ext cx="3355895" cy="5126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7" descr="Модные пальто осень-зима 2014-2015"/>
          <p:cNvPicPr>
            <a:picLocks noGrp="1"/>
          </p:cNvPicPr>
          <p:nvPr>
            <p:ph sz="half" idx="1"/>
          </p:nvPr>
        </p:nvPicPr>
        <p:blipFill>
          <a:blip r:embed="rId3"/>
          <a:srcRect l="10366" r="4637"/>
          <a:stretch>
            <a:fillRect/>
          </a:stretch>
        </p:blipFill>
        <p:spPr bwMode="auto">
          <a:xfrm>
            <a:off x="857224" y="1071546"/>
            <a:ext cx="3000396" cy="521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31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2">
                <a:lumMod val="7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60" y="4500570"/>
            <a:ext cx="2543164" cy="1714512"/>
          </a:xfrm>
        </p:spPr>
        <p:txBody>
          <a:bodyPr>
            <a:normAutofit/>
          </a:bodyPr>
          <a:lstStyle/>
          <a:p>
            <a:r>
              <a:rPr lang="uk-UA" sz="1800" dirty="0" smtClean="0"/>
              <a:t>…та неперевершеного вигляду в кінцевому результаті!</a:t>
            </a:r>
            <a:endParaRPr lang="uk-UA" sz="1800" dirty="0"/>
          </a:p>
        </p:txBody>
      </p:sp>
      <p:pic>
        <p:nvPicPr>
          <p:cNvPr id="6147" name="Picture 3" descr="G:\Папка Сергія\dla-polnih-platie-s-baskoy-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2143140" cy="5286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Picture 3" descr="G:\Папка Сергія\art1192-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31131" r="37029"/>
          <a:stretch>
            <a:fillRect/>
          </a:stretch>
        </p:blipFill>
        <p:spPr bwMode="auto">
          <a:xfrm>
            <a:off x="3428992" y="1214422"/>
            <a:ext cx="1928826" cy="51685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32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6357982" cy="1214446"/>
          </a:xfrm>
        </p:spPr>
        <p:txBody>
          <a:bodyPr>
            <a:norm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Комплект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смайликів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, які відображають різні емоції: подив, розгубленість, злість, задоволення.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33</a:t>
            </a:fld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http://cs9960.vk.me/u122747681/137575119/x_b2a9f73b.jpg"/>
          <p:cNvPicPr>
            <a:picLocks noGrp="1"/>
          </p:cNvPicPr>
          <p:nvPr>
            <p:ph sz="half" idx="1"/>
          </p:nvPr>
        </p:nvPicPr>
        <p:blipFill>
          <a:blip r:embed="rId2"/>
          <a:srcRect l="3769" t="4326" r="5859" b="4326"/>
          <a:stretch>
            <a:fillRect/>
          </a:stretch>
        </p:blipFill>
        <p:spPr bwMode="auto">
          <a:xfrm>
            <a:off x="1428728" y="1643050"/>
            <a:ext cx="2143140" cy="20717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Содержимое 8" descr="http://cdn-frm-eu.wargaming.net/wot/ru/profile/photo-1905684.gif?_r=1350831046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388" y="4214818"/>
            <a:ext cx="1914511" cy="20994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https://e-a.d-cd.net/bdgb48s-960.jpg"/>
          <p:cNvPicPr/>
          <p:nvPr/>
        </p:nvPicPr>
        <p:blipFill>
          <a:blip r:embed="rId4" cstate="print"/>
          <a:srcRect l="3119" t="12442" r="2220" b="13241"/>
          <a:stretch>
            <a:fillRect/>
          </a:stretch>
        </p:blipFill>
        <p:spPr bwMode="auto">
          <a:xfrm>
            <a:off x="2143108" y="4214818"/>
            <a:ext cx="2786082" cy="21121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http://f-it.ru/uploads/smile/smiles-f-it.ru145.jpg"/>
          <p:cNvPicPr/>
          <p:nvPr/>
        </p:nvPicPr>
        <p:blipFill>
          <a:blip r:embed="rId5" cstate="print"/>
          <a:srcRect l="8877" t="3927" r="6563" b="10709"/>
          <a:stretch>
            <a:fillRect/>
          </a:stretch>
        </p:blipFill>
        <p:spPr bwMode="auto">
          <a:xfrm>
            <a:off x="4857752" y="1571612"/>
            <a:ext cx="2071702" cy="20717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214546" y="442913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5000">
              <a:schemeClr val="accent3">
                <a:lumMod val="50000"/>
                <a:alpha val="65000"/>
              </a:schemeClr>
            </a:gs>
            <a:gs pos="25000">
              <a:schemeClr val="bg1">
                <a:alpha val="71000"/>
              </a:schemeClr>
            </a:gs>
            <a:gs pos="16000">
              <a:schemeClr val="accent2">
                <a:lumMod val="60000"/>
                <a:lumOff val="40000"/>
              </a:schemeClr>
            </a:gs>
            <a:gs pos="83000">
              <a:schemeClr val="bg1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4429156" cy="868346"/>
          </a:xfrm>
        </p:spPr>
        <p:txBody>
          <a:bodyPr>
            <a:normAutofit/>
          </a:bodyPr>
          <a:lstStyle/>
          <a:p>
            <a:pPr algn="l" fontAlgn="base">
              <a:spcAft>
                <a:spcPct val="0"/>
              </a:spcAft>
            </a:pPr>
            <a:r>
              <a:rPr lang="uk-UA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Емблеми для команд: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/>
              <a:pPr/>
              <a:t>34</a:t>
            </a:fld>
            <a:endParaRPr lang="uk-UA"/>
          </a:p>
        </p:txBody>
      </p:sp>
      <p:pic>
        <p:nvPicPr>
          <p:cNvPr id="6" name="Содержимое 5" descr="https://40.img.avito.st/432x324/1790511540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85992"/>
            <a:ext cx="4181476" cy="328614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Содержимое 6" descr="C:\Users\1\Desktop\image.aspx.jpg"/>
          <p:cNvPicPr>
            <a:picLocks noGrp="1"/>
          </p:cNvPicPr>
          <p:nvPr>
            <p:ph sz="half" idx="2"/>
          </p:nvPr>
        </p:nvPicPr>
        <p:blipFill>
          <a:blip r:embed="rId3"/>
          <a:srcRect l="17273" t="14286"/>
          <a:stretch>
            <a:fillRect/>
          </a:stretch>
        </p:blipFill>
        <p:spPr bwMode="auto">
          <a:xfrm>
            <a:off x="4786314" y="2214554"/>
            <a:ext cx="3824286" cy="328614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tx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785918" y="1714488"/>
            <a:ext cx="30003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Команда «Закрійники»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000760" y="1714488"/>
            <a:ext cx="27860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Команда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Модельєри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14612" y="2928934"/>
            <a:ext cx="157163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bg1"/>
            </a:gs>
            <a:gs pos="72000">
              <a:schemeClr val="accent5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14413" y="428604"/>
          <a:ext cx="6357981" cy="621510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44224"/>
                <a:gridCol w="1732040"/>
                <a:gridCol w="611343"/>
                <a:gridCol w="609501"/>
                <a:gridCol w="1219618"/>
                <a:gridCol w="609501"/>
                <a:gridCol w="609501"/>
                <a:gridCol w="522253"/>
              </a:tblGrid>
              <a:tr h="16987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>№ п/</a:t>
                      </a:r>
                      <a:r>
                        <a:rPr lang="uk-UA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uk-UA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202" marR="43202" marT="0" marB="0" vert="vert27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>П. І. П.</a:t>
                      </a:r>
                      <a:endParaRPr lang="uk-UA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202" marR="432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>Розраховуємо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>конструктивні ділянки</a:t>
                      </a:r>
                      <a:endParaRPr lang="uk-UA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202" marR="43202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>Уявний конструктор</a:t>
                      </a:r>
                      <a:endParaRPr lang="uk-UA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202" marR="43202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>Я - закрійник</a:t>
                      </a:r>
                      <a:endParaRPr lang="uk-UA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202" marR="43202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>Заповни контур</a:t>
                      </a:r>
                      <a:endParaRPr lang="uk-UA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202" marR="43202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>Відтвори ілюзію</a:t>
                      </a:r>
                      <a:endParaRPr lang="uk-UA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202" marR="43202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cs typeface="Times New Roman" pitchFamily="18" charset="0"/>
                        </a:rPr>
                        <a:t>Сума балів</a:t>
                      </a:r>
                      <a:endParaRPr lang="uk-UA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202" marR="43202" marT="0" marB="0" vert="vert270" anchor="ctr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/>
                        <a:t>«Конструктори»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/>
                        <a:t>1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/>
                        <a:t>Гриб Галина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2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/>
                        <a:t>Гожа Марія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3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/>
                        <a:t>Дзядик Марія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4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err="1"/>
                        <a:t>Карпюк</a:t>
                      </a:r>
                      <a:r>
                        <a:rPr lang="uk-UA" sz="1200" b="1" dirty="0"/>
                        <a:t> Наталя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5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err="1"/>
                        <a:t>Лакоцький</a:t>
                      </a:r>
                      <a:r>
                        <a:rPr lang="uk-UA" sz="1200" b="1" dirty="0"/>
                        <a:t> Михайло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6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/>
                        <a:t>Мандзій Юля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b="1" dirty="0"/>
                        <a:t>Загальна кількість балів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/>
                        <a:t>  «Модельєри»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/>
                        <a:t>1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/>
                        <a:t>Василик Марія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2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err="1"/>
                        <a:t>Деревенська</a:t>
                      </a:r>
                      <a:r>
                        <a:rPr lang="uk-UA" sz="1200" b="1" dirty="0"/>
                        <a:t> Олена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3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/>
                        <a:t>Мищавка Людмила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4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/>
                        <a:t>Соловей Антоніна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5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/>
                        <a:t>Соловей Іванна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/>
                        <a:t>6</a:t>
                      </a:r>
                      <a:endParaRPr lang="uk-UA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err="1"/>
                        <a:t>Семенчук</a:t>
                      </a:r>
                      <a:r>
                        <a:rPr lang="uk-UA" sz="1200" b="1" dirty="0"/>
                        <a:t> Ліля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  <a:tr h="237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b="1" dirty="0"/>
                        <a:t>Загальна кількість балів</a:t>
                      </a:r>
                      <a:endParaRPr lang="uk-UA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202" marR="43202" marT="0" marB="0"/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5000628" y="71414"/>
            <a:ext cx="25596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Таблиця 2. О</a:t>
            </a:r>
            <a:r>
              <a:rPr lang="uk-UA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блік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балів.</a:t>
            </a: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4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>
                <a:tint val="80000"/>
                <a:satMod val="300000"/>
              </a:schemeClr>
            </a:gs>
            <a:gs pos="86000">
              <a:schemeClr val="accent1">
                <a:lumMod val="40000"/>
                <a:lumOff val="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28" y="1357298"/>
          <a:ext cx="6649089" cy="428628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324197"/>
                <a:gridCol w="3324892"/>
              </a:tblGrid>
              <a:tr h="3886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Кількість набраних балів.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Оціночний бал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17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12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16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11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15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10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14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9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13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8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12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7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11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6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10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5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8, 9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4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6, 7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3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4, 5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2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4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/>
                        <a:t>1, 2, 3, 4,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/>
                        <a:t>1</a:t>
                      </a: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одзаголовок 2"/>
          <p:cNvSpPr txBox="1">
            <a:spLocks/>
          </p:cNvSpPr>
          <p:nvPr/>
        </p:nvSpPr>
        <p:spPr>
          <a:xfrm>
            <a:off x="2071670" y="785794"/>
            <a:ext cx="6215106" cy="4286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Таблиця 3. Переведення кількості балів у загальноприйняту 12-бальну шкалу.</a:t>
            </a:r>
            <a:endParaRPr kumimoji="0" lang="uk-UA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5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043890" cy="628654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uk-UA" sz="5600" b="1" dirty="0" smtClean="0">
                <a:latin typeface="Times New Roman" pitchFamily="18" charset="0"/>
                <a:cs typeface="Times New Roman" pitchFamily="18" charset="0"/>
              </a:rPr>
              <a:t>Розраховуємо конструктивні ділянки:</a:t>
            </a:r>
            <a:endParaRPr lang="uk-UA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Вкажіть величину конструктивної ділянки ширини переду у пальті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напівприлягаючого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силуету, якщо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Ог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= 88 см. Відповідь аргументуйте.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А – 18 см,		Б – 20 см,		В – 22,		Г – 19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							</a:t>
            </a:r>
          </a:p>
          <a:p>
            <a:pPr>
              <a:buNone/>
            </a:pPr>
            <a:r>
              <a:rPr lang="uk-UA" sz="56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5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Вкажіть величину конструктивної ділянки ширини спинки у жакеті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напівприлягаючого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силуету, якщо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Ог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= 88 см. Відповідь аргументуйте.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А – 20 см,		Б – 19 см,		В – 22,		Г – 18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						</a:t>
            </a:r>
          </a:p>
          <a:p>
            <a:pPr>
              <a:buNone/>
            </a:pPr>
            <a:r>
              <a:rPr lang="uk-UA" sz="56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5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Вкажіть величину конструктивної ділянки ширини пройми у жакеті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напівприлягаючого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силуету, якщо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Ог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= 88 см. Відповідь аргументуйте.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А – 20 см,		Б – 12,5 см,		В – 22,		Г – 18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						</a:t>
            </a:r>
          </a:p>
          <a:p>
            <a:pPr>
              <a:buNone/>
            </a:pPr>
            <a:r>
              <a:rPr lang="uk-UA" sz="56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5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Вкажіть величину конструктивної ділянки ширини спинки у пальті прямого силуету, якщо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Ог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= 96 см. Відповідь аргументуйте.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А – 18 см,		Б – 20 см,		В – 22,		Г – 19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						</a:t>
            </a:r>
          </a:p>
          <a:p>
            <a:pPr>
              <a:buNone/>
            </a:pPr>
            <a:r>
              <a:rPr lang="uk-UA" sz="56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5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Вкажіть величину конструктивної ділянки глибини пройми у пальті прямого  силуету, якщо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Ог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= 88 см. Відповідь аргументуйте.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А – 18, 5 см,		Б – 25,8 см,		В – 22,		Г – 20,8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							</a:t>
            </a:r>
          </a:p>
          <a:p>
            <a:pPr>
              <a:buNone/>
            </a:pPr>
            <a:r>
              <a:rPr lang="uk-UA" sz="56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5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Вкажіть величину конструктивної ділянки глибини пройми у пальті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напівприлягаючого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 силуету, якщо </a:t>
            </a:r>
            <a:r>
              <a:rPr lang="uk-UA" sz="5600" dirty="0" err="1" smtClean="0">
                <a:latin typeface="Times New Roman" pitchFamily="18" charset="0"/>
                <a:cs typeface="Times New Roman" pitchFamily="18" charset="0"/>
              </a:rPr>
              <a:t>Ог</a:t>
            </a: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 = 96 см. Відповідь аргументуйте.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А – 18, 5 см,		Б – 24 см,		В – 24,6		Г – 20,8</a:t>
            </a:r>
          </a:p>
          <a:p>
            <a:pPr>
              <a:buNone/>
            </a:pPr>
            <a:r>
              <a:rPr lang="uk-UA" sz="5600" dirty="0" smtClean="0">
                <a:latin typeface="Times New Roman" pitchFamily="18" charset="0"/>
                <a:cs typeface="Times New Roman" pitchFamily="18" charset="0"/>
              </a:rPr>
              <a:t>							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6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857232"/>
            <a:ext cx="4400552" cy="2225668"/>
          </a:xfrm>
        </p:spPr>
        <p:txBody>
          <a:bodyPr>
            <a:normAutofit/>
          </a:bodyPr>
          <a:lstStyle/>
          <a:p>
            <a:r>
              <a:rPr lang="uk-UA" sz="2400" dirty="0" smtClean="0"/>
              <a:t>Виберіть розкладку лекал, яка відповідає моделі виробу </a:t>
            </a:r>
            <a:r>
              <a:rPr lang="uk-UA" sz="1800" dirty="0" smtClean="0"/>
              <a:t>(рис.1)</a:t>
            </a:r>
            <a:endParaRPr lang="uk-UA" sz="1800" dirty="0"/>
          </a:p>
        </p:txBody>
      </p:sp>
      <p:pic>
        <p:nvPicPr>
          <p:cNvPr id="6" name="Содержимое 5" descr="image32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071942"/>
            <a:ext cx="2122556" cy="21642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image2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4071942"/>
            <a:ext cx="2071702" cy="21764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Содержимое 4" descr="image30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214422"/>
            <a:ext cx="2286016" cy="16430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Содержимое 5" descr="image31"/>
          <p:cNvPicPr>
            <a:picLocks noGrp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357950" y="4071942"/>
            <a:ext cx="1928826" cy="22086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786050" y="300037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28860" y="628652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000628" y="628652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643834" y="6357958"/>
            <a:ext cx="71438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7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714356"/>
            <a:ext cx="4043362" cy="2082792"/>
          </a:xfrm>
        </p:spPr>
        <p:txBody>
          <a:bodyPr>
            <a:normAutofit/>
          </a:bodyPr>
          <a:lstStyle/>
          <a:p>
            <a:r>
              <a:rPr lang="uk-UA" sz="2800" dirty="0" smtClean="0"/>
              <a:t>Виберіть розкладку лекал, яка відповідає моделі виробу </a:t>
            </a:r>
            <a:r>
              <a:rPr lang="uk-UA" sz="2000" dirty="0" smtClean="0"/>
              <a:t>(рис.2)</a:t>
            </a:r>
            <a:endParaRPr lang="uk-UA" sz="2800" dirty="0"/>
          </a:p>
        </p:txBody>
      </p:sp>
      <p:pic>
        <p:nvPicPr>
          <p:cNvPr id="7" name="Рисунок 6" descr="image3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642918"/>
            <a:ext cx="2190756" cy="2271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image3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786190"/>
            <a:ext cx="1963106" cy="20955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2" descr="image3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357950" y="3786190"/>
            <a:ext cx="1785950" cy="20773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Содержимое 19" descr="image40"/>
          <p:cNvPicPr>
            <a:picLocks noGrp="1"/>
          </p:cNvPicPr>
          <p:nvPr>
            <p:ph sz="half"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928662" y="3786190"/>
            <a:ext cx="2200090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428860" y="6000768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929190" y="6000768"/>
            <a:ext cx="71438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Б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429520" y="6000768"/>
            <a:ext cx="71438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В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643174" y="3000372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8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274638"/>
            <a:ext cx="4614866" cy="1296974"/>
          </a:xfrm>
        </p:spPr>
        <p:txBody>
          <a:bodyPr>
            <a:normAutofit fontScale="90000"/>
          </a:bodyPr>
          <a:lstStyle/>
          <a:p>
            <a:r>
              <a:rPr lang="uk-UA" sz="3200" dirty="0" smtClean="0"/>
              <a:t>Жакет з нагрудною виточкою від плечового зрізу</a:t>
            </a:r>
            <a:endParaRPr lang="uk-UA" sz="3200" dirty="0"/>
          </a:p>
        </p:txBody>
      </p:sp>
      <p:pic>
        <p:nvPicPr>
          <p:cNvPr id="6" name="Содержимое 5" descr="image19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3143272" cy="50260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image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857364"/>
            <a:ext cx="2428886" cy="1857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Содержимое 8" descr="image9"/>
          <p:cNvPicPr>
            <a:picLocks noGrp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214818"/>
            <a:ext cx="2342966" cy="20717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643306" y="6143644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.3.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643834" y="6000768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.5.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715272" y="3429000"/>
            <a:ext cx="71438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Рис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.4.</a:t>
            </a:r>
            <a:endParaRPr kumimoji="0" lang="uk-UA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8F839-1CB6-4A5E-B275-91B272D7B8D0}" type="slidenum">
              <a:rPr lang="uk-UA" smtClean="0">
                <a:solidFill>
                  <a:schemeClr val="tx1"/>
                </a:solidFill>
              </a:rPr>
              <a:pPr/>
              <a:t>9</a:t>
            </a:fld>
            <a:endParaRPr lang="uk-U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2695</TotalTime>
  <Words>572</Words>
  <Application>Microsoft Office PowerPoint</Application>
  <PresentationFormat>Экран (4:3)</PresentationFormat>
  <Paragraphs>231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Тема уроку: Технічне моделювання плечових виробів</vt:lpstr>
      <vt:lpstr>Презентация PowerPoint</vt:lpstr>
      <vt:lpstr>Презентация PowerPoint</vt:lpstr>
      <vt:lpstr>Презентация PowerPoint</vt:lpstr>
      <vt:lpstr>Презентация PowerPoint</vt:lpstr>
      <vt:lpstr>Виберіть розкладку лекал, яка відповідає моделі виробу (рис.1)</vt:lpstr>
      <vt:lpstr>Виберіть розкладку лекал, яка відповідає моделі виробу (рис.2)</vt:lpstr>
      <vt:lpstr>Жакет з нагрудною виточкою від плечового зрізу</vt:lpstr>
      <vt:lpstr>Гра “Я – закрійник”</vt:lpstr>
      <vt:lpstr>Пальто з нагрудною виточкою  від бокового зрізу</vt:lpstr>
      <vt:lpstr>Жакет з нагрудною виточкою від горловини</vt:lpstr>
      <vt:lpstr>Жакет з нагрудною виточкою  від пройми</vt:lpstr>
      <vt:lpstr>Сукня з нагрудною виточкою від середньої лінії</vt:lpstr>
      <vt:lpstr>Жакет з рельєфами від пройми</vt:lpstr>
      <vt:lpstr>Зразки моделей плечових виробів із рельєфами</vt:lpstr>
      <vt:lpstr>Жакет із кокеткою та вертикальними рельєфами</vt:lpstr>
      <vt:lpstr>Зразки моделей плечових виробів із кокетками</vt:lpstr>
      <vt:lpstr>Пальто, для розробки нижньої частини якого використано прийом паралельного розширення</vt:lpstr>
      <vt:lpstr>Зразки моделей плечових виробів із паралельним розширенням</vt:lpstr>
      <vt:lpstr>Блуза із конічним та паралельним розширенням низу</vt:lpstr>
      <vt:lpstr>Зразки моделей плечових виробів з конічним розширенням</vt:lpstr>
      <vt:lpstr>Гра “Заповни контур”</vt:lpstr>
      <vt:lpstr>Використовуючи відповідні деталі (елементи) одягу, відобразіть у даному силуеті простий рівномірний і пропорційно-послідовний ритми.</vt:lpstr>
      <vt:lpstr>Зразки моделей плечових виробів із простим рівномірним і пропорційно-послідовним ритмами </vt:lpstr>
      <vt:lpstr>З допомогою конструктивно-декоративних ліній відобразіть у даному силуеті чергування горизонтальних ліній, побудоване на простому рівномірному чи пропорційно-послідовному ритмах.</vt:lpstr>
      <vt:lpstr>Зразки моделей плечових виробів із простим рівномірним і пропорційно-послідовним ритмами </vt:lpstr>
      <vt:lpstr>Відтвори     ілюзію</vt:lpstr>
      <vt:lpstr>Завдання 1:  використовуючи відповідні елементи одягу, відтворіть зорову ілюзію іррадіації.</vt:lpstr>
      <vt:lpstr>Можливі варіанти відповідей до завдань на відтворення ілюзії</vt:lpstr>
      <vt:lpstr>Творчості й натхнення в усіх ваших починаннях…</vt:lpstr>
      <vt:lpstr>…та неперевершеного вигляду в кінцевому результаті!</vt:lpstr>
      <vt:lpstr>Комплект смайликів, які відображають різні емоції: подив, розгубленість, злість, задоволення.</vt:lpstr>
      <vt:lpstr>Емблеми для команд: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Ivancuk</cp:lastModifiedBy>
  <cp:revision>207</cp:revision>
  <dcterms:created xsi:type="dcterms:W3CDTF">2016-02-06T20:30:53Z</dcterms:created>
  <dcterms:modified xsi:type="dcterms:W3CDTF">2018-02-20T10:41:18Z</dcterms:modified>
</cp:coreProperties>
</file>