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8" r:id="rId9"/>
    <p:sldId id="263" r:id="rId10"/>
    <p:sldId id="266" r:id="rId11"/>
    <p:sldId id="269" r:id="rId12"/>
    <p:sldId id="265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ED858-46D3-49A5-B558-C14E4BA86F3D}" type="datetimeFigureOut">
              <a:rPr lang="ru-RU" smtClean="0"/>
              <a:t>25.02.2014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62A56-F0ED-453E-BD71-3FA1FEE23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0036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C0EA6-060B-4931-A6D6-69BDC91E6671}" type="datetimeFigureOut">
              <a:rPr lang="ru-RU" smtClean="0"/>
              <a:t>25.02.2014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1AC30-3F35-48E1-939A-DF982CDCC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8078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DA298-334E-41A0-BFBC-BB36E3195601}" type="datetime1">
              <a:rPr lang="ru-RU" smtClean="0"/>
              <a:t>25.02.2014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329E-4C3A-4965-A696-345AB5E50BAD}" type="datetime1">
              <a:rPr lang="ru-RU" smtClean="0"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A20F1-CAAB-4CA3-8F50-AD6726117989}" type="datetime1">
              <a:rPr lang="ru-RU" smtClean="0"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>
          <a:xfrm>
            <a:off x="5724128" y="6165304"/>
            <a:ext cx="2133600" cy="365125"/>
          </a:xfrm>
        </p:spPr>
        <p:txBody>
          <a:bodyPr/>
          <a:lstStyle/>
          <a:p>
            <a:fld id="{78827017-2553-4B89-92B5-15D1716746B4}" type="datetime1">
              <a:rPr lang="ru-RU" smtClean="0"/>
              <a:t>25.02.2014</a:t>
            </a:fld>
            <a:endParaRPr lang="ru-R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>
          <a:xfrm>
            <a:off x="8676456" y="6381328"/>
            <a:ext cx="504056" cy="304800"/>
          </a:xfrm>
        </p:spPr>
        <p:txBody>
          <a:bodyPr/>
          <a:lstStyle/>
          <a:p>
            <a:r>
              <a:rPr lang="en-US" dirty="0" smtClean="0"/>
              <a:t>&lt;#&gt;</a:t>
            </a:r>
            <a:endParaRPr lang="ru-RU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>
          <a:xfrm>
            <a:off x="7951752" y="6376243"/>
            <a:ext cx="796712" cy="365125"/>
          </a:xfrm>
        </p:spPr>
        <p:txBody>
          <a:bodyPr/>
          <a:lstStyle>
            <a:lvl1pPr>
              <a:defRPr sz="1600"/>
            </a:lvl1pPr>
          </a:lstStyle>
          <a:p>
            <a:r>
              <a:rPr lang="ru-RU" dirty="0" smtClean="0"/>
              <a:t>Слайд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FCDE5-02B1-4E51-BC74-05D245186C7D}" type="datetime1">
              <a:rPr lang="ru-RU" smtClean="0"/>
              <a:t>25.02.2014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E89FA-9723-4B21-BEE1-BA1DC9F58198}" type="datetime1">
              <a:rPr lang="ru-RU" smtClean="0"/>
              <a:t>25.02.2014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07C6-5A3B-448C-8BE3-303F07CD9959}" type="datetime1">
              <a:rPr lang="ru-RU" smtClean="0"/>
              <a:t>25.02.2014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BFFEC-1B96-424C-BC3E-C24E3554D5A2}" type="datetime1">
              <a:rPr lang="ru-RU" smtClean="0"/>
              <a:t>25.02.2014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11D-AD89-43CF-BB71-B9D3C6FD3A0A}" type="datetime1">
              <a:rPr lang="ru-RU" smtClean="0"/>
              <a:t>25.02.2014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58583-237D-441A-90A0-CBD7E744A17A}" type="datetime1">
              <a:rPr lang="ru-RU" smtClean="0"/>
              <a:t>25.02.2014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1CD8E-3390-4D3B-8398-E04BFAE1883E}" type="datetime1">
              <a:rPr lang="ru-RU" smtClean="0"/>
              <a:t>25.02.2014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5CBDE32-2DD9-4E63-8761-291D24D4AA69}" type="datetime1">
              <a:rPr lang="ru-RU" smtClean="0"/>
              <a:t>25.02.2014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708920"/>
            <a:ext cx="7543800" cy="914400"/>
          </a:xfrm>
        </p:spPr>
        <p:txBody>
          <a:bodyPr/>
          <a:lstStyle/>
          <a:p>
            <a:pPr algn="ctr"/>
            <a:r>
              <a:rPr lang="uk-UA" b="1" dirty="0" smtClean="0"/>
              <a:t>ХВИЛЬОВА ОПТИКА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30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1449" y="404664"/>
            <a:ext cx="760496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000" b="1" dirty="0"/>
              <a:t>Заповнення кросворду</a:t>
            </a:r>
            <a:endParaRPr lang="ru-RU" sz="5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1449" y="1571308"/>
            <a:ext cx="76107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5. Як називається явище, що полягає в нерівноправності різних напрямів в площині, перпендикулярній світловому променю (напряму поширення світлової хвилі)?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13663" y="4221088"/>
            <a:ext cx="2848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Поляризація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85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6605" y="620688"/>
            <a:ext cx="358303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000" b="1" dirty="0" smtClean="0"/>
              <a:t>Задача №3</a:t>
            </a:r>
            <a:endParaRPr lang="ru-RU" sz="5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628800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/>
              <a:t>Природне світло проходить через поляризатор і аналізатор, кут між головними площинами яких дорівнює φ. Поляризатор і аналізатор як поглинають, так і відбивають k</a:t>
            </a:r>
            <a:r>
              <a:rPr lang="ru-RU" sz="3200" dirty="0"/>
              <a:t> = </a:t>
            </a:r>
            <a:r>
              <a:rPr lang="uk-UA" sz="3200" dirty="0"/>
              <a:t>10% падаючого на них світла. Визначте кут φ, якщо інтенсивність світла, що вийшло з аналізатора, дорівнює 12% інтенсивності світла, падаючого на поляризатор.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852936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000" dirty="0" smtClean="0"/>
              <a:t>4</a:t>
            </a:r>
            <a:r>
              <a:rPr lang="uk-UA" sz="5000" dirty="0"/>
              <a:t>. Дисперсія </a:t>
            </a:r>
            <a:r>
              <a:rPr lang="uk-UA" sz="5000" dirty="0" smtClean="0"/>
              <a:t>світла</a:t>
            </a:r>
            <a:endParaRPr lang="ru-RU" sz="5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88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1449" y="404664"/>
            <a:ext cx="760496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000" b="1" dirty="0"/>
              <a:t>Заповнення кросворду</a:t>
            </a:r>
            <a:endParaRPr lang="ru-RU" sz="5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7650" y="2204864"/>
            <a:ext cx="76107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6. </a:t>
            </a:r>
            <a:r>
              <a:rPr lang="uk-UA" sz="3200" dirty="0"/>
              <a:t>Як називається явище розкладання білого світла в спектр?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5508" y="3420289"/>
            <a:ext cx="2315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Дисперсія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77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6632" y="-315416"/>
            <a:ext cx="7543800" cy="914400"/>
          </a:xfrm>
        </p:spPr>
        <p:txBody>
          <a:bodyPr/>
          <a:lstStyle/>
          <a:p>
            <a:pPr algn="ctr"/>
            <a:r>
              <a:rPr lang="uk-UA" sz="3200" dirty="0" smtClean="0"/>
              <a:t>Завдання до самостійної роботи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48680"/>
            <a:ext cx="878497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1. Яке явище пояснює утворення різнокольорових плям на поверхні мильної бульбашки?</a:t>
            </a:r>
            <a:endParaRPr lang="ru-RU" sz="2000" dirty="0"/>
          </a:p>
          <a:p>
            <a:r>
              <a:rPr lang="uk-UA" sz="2000" b="1" dirty="0">
                <a:solidFill>
                  <a:srgbClr val="FFFF00"/>
                </a:solidFill>
              </a:rPr>
              <a:t>А. </a:t>
            </a:r>
            <a:r>
              <a:rPr lang="uk-UA" sz="2000" dirty="0" smtClean="0">
                <a:solidFill>
                  <a:srgbClr val="FFFF00"/>
                </a:solidFill>
              </a:rPr>
              <a:t>Інтерференція      </a:t>
            </a:r>
            <a:r>
              <a:rPr lang="uk-UA" sz="2000" b="1" dirty="0" smtClean="0">
                <a:solidFill>
                  <a:srgbClr val="FFFF00"/>
                </a:solidFill>
              </a:rPr>
              <a:t>Б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uk-UA" sz="2000" dirty="0" smtClean="0">
                <a:solidFill>
                  <a:srgbClr val="FFFF00"/>
                </a:solidFill>
              </a:rPr>
              <a:t>Дифракція</a:t>
            </a:r>
            <a:r>
              <a:rPr lang="uk-UA" sz="2000" b="1" dirty="0" smtClean="0">
                <a:solidFill>
                  <a:srgbClr val="FFFF00"/>
                </a:solidFill>
              </a:rPr>
              <a:t>      В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uk-UA" sz="2000" dirty="0" smtClean="0">
                <a:solidFill>
                  <a:srgbClr val="FFFF00"/>
                </a:solidFill>
              </a:rPr>
              <a:t>Поляризація</a:t>
            </a:r>
            <a:r>
              <a:rPr lang="uk-UA" sz="2000" b="1" dirty="0" smtClean="0">
                <a:solidFill>
                  <a:srgbClr val="FFFF00"/>
                </a:solidFill>
              </a:rPr>
              <a:t>      Г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uk-UA" sz="2000" dirty="0">
                <a:solidFill>
                  <a:srgbClr val="FFFF00"/>
                </a:solidFill>
              </a:rPr>
              <a:t>Дисперсія</a:t>
            </a:r>
            <a:endParaRPr lang="ru-RU" sz="2000" dirty="0">
              <a:solidFill>
                <a:srgbClr val="FFFF00"/>
              </a:solidFill>
            </a:endParaRPr>
          </a:p>
          <a:p>
            <a:r>
              <a:rPr lang="uk-UA" sz="2000" dirty="0"/>
              <a:t>2. Яке явище спостерігається при проходженні світла через середовище, показник заломлення якого зменшується зі збільшенням частоти світлових коливань.</a:t>
            </a:r>
            <a:endParaRPr lang="ru-RU" sz="2000" dirty="0"/>
          </a:p>
          <a:p>
            <a:r>
              <a:rPr lang="uk-UA" sz="2000" b="1" dirty="0">
                <a:solidFill>
                  <a:srgbClr val="FFFF00"/>
                </a:solidFill>
              </a:rPr>
              <a:t>А. </a:t>
            </a:r>
            <a:r>
              <a:rPr lang="uk-UA" sz="2000" dirty="0">
                <a:solidFill>
                  <a:srgbClr val="FFFF00"/>
                </a:solidFill>
              </a:rPr>
              <a:t>Нормальна інтерференція</a:t>
            </a:r>
            <a:r>
              <a:rPr lang="uk-UA" sz="2000" b="1" dirty="0">
                <a:solidFill>
                  <a:srgbClr val="FFFF00"/>
                </a:solidFill>
              </a:rPr>
              <a:t>		Б. </a:t>
            </a:r>
            <a:r>
              <a:rPr lang="uk-UA" sz="2000" dirty="0">
                <a:solidFill>
                  <a:srgbClr val="FFFF00"/>
                </a:solidFill>
              </a:rPr>
              <a:t>Аномальна інтерференція</a:t>
            </a:r>
            <a:endParaRPr lang="ru-RU" sz="2000" dirty="0">
              <a:solidFill>
                <a:srgbClr val="FFFF00"/>
              </a:solidFill>
            </a:endParaRPr>
          </a:p>
          <a:p>
            <a:r>
              <a:rPr lang="uk-UA" sz="2000" b="1" dirty="0">
                <a:solidFill>
                  <a:srgbClr val="FFFF00"/>
                </a:solidFill>
              </a:rPr>
              <a:t>В. </a:t>
            </a:r>
            <a:r>
              <a:rPr lang="uk-UA" sz="2000" dirty="0">
                <a:solidFill>
                  <a:srgbClr val="FFFF00"/>
                </a:solidFill>
              </a:rPr>
              <a:t>Нормальна дисперсія</a:t>
            </a:r>
            <a:r>
              <a:rPr lang="uk-UA" sz="2000" b="1" dirty="0">
                <a:solidFill>
                  <a:srgbClr val="FFFF00"/>
                </a:solidFill>
              </a:rPr>
              <a:t>		Г. </a:t>
            </a:r>
            <a:r>
              <a:rPr lang="uk-UA" sz="2000" dirty="0">
                <a:solidFill>
                  <a:srgbClr val="FFFF00"/>
                </a:solidFill>
              </a:rPr>
              <a:t>Аномальна дисперсія</a:t>
            </a:r>
            <a:endParaRPr lang="ru-RU" sz="2000" dirty="0">
              <a:solidFill>
                <a:srgbClr val="FFFF00"/>
              </a:solidFill>
            </a:endParaRPr>
          </a:p>
          <a:p>
            <a:r>
              <a:rPr lang="uk-UA" sz="2000" dirty="0"/>
              <a:t>3. Знайти порядок інтерференційного максимуму </a:t>
            </a:r>
            <a:r>
              <a:rPr lang="en-US" sz="2000" b="1" i="1" dirty="0"/>
              <a:t>k</a:t>
            </a:r>
            <a:r>
              <a:rPr lang="uk-UA" sz="2000" dirty="0"/>
              <a:t>, якщо дві когерентні хвилі з довжиною </a:t>
            </a:r>
            <a:r>
              <a:rPr lang="uk-UA" sz="2000" b="1" i="1" dirty="0"/>
              <a:t>λ</a:t>
            </a:r>
            <a:r>
              <a:rPr lang="uk-UA" sz="2000" dirty="0"/>
              <a:t>=550 нм приходять в деяку точку простору з різницею ходу </a:t>
            </a:r>
            <a:r>
              <a:rPr lang="uk-UA" sz="2000" b="1" i="1" dirty="0"/>
              <a:t>Δ</a:t>
            </a:r>
            <a:r>
              <a:rPr lang="en-US" sz="2000" b="1" i="1" dirty="0"/>
              <a:t>d</a:t>
            </a:r>
            <a:r>
              <a:rPr lang="uk-UA" sz="2000" dirty="0"/>
              <a:t>=2,75 мкм.</a:t>
            </a:r>
            <a:endParaRPr lang="ru-RU" sz="2000" dirty="0"/>
          </a:p>
          <a:p>
            <a:r>
              <a:rPr lang="uk-UA" sz="2000" b="1" dirty="0">
                <a:solidFill>
                  <a:srgbClr val="FFFF00"/>
                </a:solidFill>
              </a:rPr>
              <a:t>А. </a:t>
            </a:r>
            <a:r>
              <a:rPr lang="en-US" sz="2000" b="1" i="1" dirty="0">
                <a:solidFill>
                  <a:srgbClr val="FFFF00"/>
                </a:solidFill>
              </a:rPr>
              <a:t>k</a:t>
            </a:r>
            <a:r>
              <a:rPr lang="en-US" sz="2000" i="1" dirty="0">
                <a:solidFill>
                  <a:srgbClr val="FFFF00"/>
                </a:solidFill>
              </a:rPr>
              <a:t> </a:t>
            </a:r>
            <a:r>
              <a:rPr lang="uk-UA" sz="2000" i="1" dirty="0">
                <a:solidFill>
                  <a:srgbClr val="FFFF00"/>
                </a:solidFill>
              </a:rPr>
              <a:t>= 6</a:t>
            </a:r>
            <a:r>
              <a:rPr lang="uk-UA" sz="2000" b="1" dirty="0">
                <a:solidFill>
                  <a:srgbClr val="FFFF00"/>
                </a:solidFill>
              </a:rPr>
              <a:t>	</a:t>
            </a:r>
            <a:r>
              <a:rPr lang="uk-UA" sz="2000" b="1" dirty="0" smtClean="0">
                <a:solidFill>
                  <a:srgbClr val="FFFF00"/>
                </a:solidFill>
              </a:rPr>
              <a:t>           Б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en-US" sz="2000" b="1" i="1" dirty="0">
                <a:solidFill>
                  <a:srgbClr val="FFFF00"/>
                </a:solidFill>
              </a:rPr>
              <a:t>k</a:t>
            </a:r>
            <a:r>
              <a:rPr lang="en-US" sz="2000" i="1" dirty="0">
                <a:solidFill>
                  <a:srgbClr val="FFFF00"/>
                </a:solidFill>
              </a:rPr>
              <a:t> </a:t>
            </a:r>
            <a:r>
              <a:rPr lang="uk-UA" sz="2000" i="1" dirty="0">
                <a:solidFill>
                  <a:srgbClr val="FFFF00"/>
                </a:solidFill>
              </a:rPr>
              <a:t>= </a:t>
            </a:r>
            <a:r>
              <a:rPr lang="uk-UA" sz="2000" i="1" dirty="0" smtClean="0">
                <a:solidFill>
                  <a:srgbClr val="FFFF00"/>
                </a:solidFill>
              </a:rPr>
              <a:t>5</a:t>
            </a:r>
            <a:r>
              <a:rPr lang="uk-UA" sz="2000" b="1" dirty="0" smtClean="0">
                <a:solidFill>
                  <a:srgbClr val="FFFF00"/>
                </a:solidFill>
              </a:rPr>
              <a:t>          В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en-US" sz="2000" b="1" i="1" dirty="0">
                <a:solidFill>
                  <a:srgbClr val="FFFF00"/>
                </a:solidFill>
              </a:rPr>
              <a:t>k</a:t>
            </a:r>
            <a:r>
              <a:rPr lang="en-US" sz="2000" i="1" dirty="0">
                <a:solidFill>
                  <a:srgbClr val="FFFF00"/>
                </a:solidFill>
              </a:rPr>
              <a:t> </a:t>
            </a:r>
            <a:r>
              <a:rPr lang="uk-UA" sz="2000" i="1" dirty="0">
                <a:solidFill>
                  <a:srgbClr val="FFFF00"/>
                </a:solidFill>
              </a:rPr>
              <a:t>= </a:t>
            </a:r>
            <a:r>
              <a:rPr lang="uk-UA" sz="2000" i="1" dirty="0" smtClean="0">
                <a:solidFill>
                  <a:srgbClr val="FFFF00"/>
                </a:solidFill>
              </a:rPr>
              <a:t>4</a:t>
            </a:r>
            <a:r>
              <a:rPr lang="uk-UA" sz="2000" b="1" dirty="0" smtClean="0">
                <a:solidFill>
                  <a:srgbClr val="FFFF00"/>
                </a:solidFill>
              </a:rPr>
              <a:t>          Г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en-US" sz="2000" b="1" i="1" dirty="0">
                <a:solidFill>
                  <a:srgbClr val="FFFF00"/>
                </a:solidFill>
              </a:rPr>
              <a:t>k</a:t>
            </a:r>
            <a:r>
              <a:rPr lang="en-US" sz="2000" i="1" dirty="0">
                <a:solidFill>
                  <a:srgbClr val="FFFF00"/>
                </a:solidFill>
              </a:rPr>
              <a:t> </a:t>
            </a:r>
            <a:r>
              <a:rPr lang="uk-UA" sz="2000" i="1" dirty="0">
                <a:solidFill>
                  <a:srgbClr val="FFFF00"/>
                </a:solidFill>
              </a:rPr>
              <a:t>= 3</a:t>
            </a:r>
            <a:endParaRPr lang="ru-RU" sz="2000" dirty="0">
              <a:solidFill>
                <a:srgbClr val="FFFF00"/>
              </a:solidFill>
            </a:endParaRPr>
          </a:p>
          <a:p>
            <a:r>
              <a:rPr lang="uk-UA" sz="2000" dirty="0"/>
              <a:t>4. Світло з довжиною </a:t>
            </a:r>
            <a:r>
              <a:rPr lang="uk-UA" sz="2000" b="1" i="1" dirty="0"/>
              <a:t>λ</a:t>
            </a:r>
            <a:r>
              <a:rPr lang="uk-UA" sz="2000" dirty="0"/>
              <a:t>=700 нм проходить через дифракційну решітку період якої </a:t>
            </a:r>
            <a:r>
              <a:rPr lang="en-US" sz="2000" b="1" i="1" dirty="0"/>
              <a:t>d</a:t>
            </a:r>
            <a:r>
              <a:rPr lang="uk-UA" sz="2000" dirty="0"/>
              <a:t>=0,05·10</a:t>
            </a:r>
            <a:r>
              <a:rPr lang="uk-UA" sz="2000" baseline="30000" dirty="0"/>
              <a:t>-3</a:t>
            </a:r>
            <a:r>
              <a:rPr lang="uk-UA" sz="2000" dirty="0"/>
              <a:t>. Беручи до уваги п’ятий дифракційний максимум (</a:t>
            </a:r>
            <a:r>
              <a:rPr lang="en-US" sz="2000" b="1" i="1" dirty="0"/>
              <a:t>k</a:t>
            </a:r>
            <a:r>
              <a:rPr lang="uk-UA" sz="2000" dirty="0"/>
              <a:t>=5), визначте кут дифракції </a:t>
            </a:r>
            <a:r>
              <a:rPr lang="uk-UA" sz="2000" b="1" i="1" dirty="0"/>
              <a:t>φ</a:t>
            </a:r>
            <a:r>
              <a:rPr lang="uk-UA" sz="2000" dirty="0" smtClean="0"/>
              <a:t>.</a:t>
            </a:r>
            <a:endParaRPr lang="ru-RU" sz="2000" dirty="0"/>
          </a:p>
          <a:p>
            <a:r>
              <a:rPr lang="uk-UA" sz="2000" b="1" dirty="0">
                <a:solidFill>
                  <a:srgbClr val="FFFF00"/>
                </a:solidFill>
              </a:rPr>
              <a:t>А. </a:t>
            </a:r>
            <a:r>
              <a:rPr lang="uk-UA" sz="2000" b="1" i="1" dirty="0" smtClean="0">
                <a:solidFill>
                  <a:srgbClr val="FFFF00"/>
                </a:solidFill>
              </a:rPr>
              <a:t>φ </a:t>
            </a:r>
            <a:r>
              <a:rPr lang="uk-UA" sz="2000" dirty="0" smtClean="0">
                <a:solidFill>
                  <a:srgbClr val="FFFF00"/>
                </a:solidFill>
              </a:rPr>
              <a:t>= 4</a:t>
            </a:r>
            <a:r>
              <a:rPr lang="uk-UA" sz="2000" b="1" i="1" dirty="0" smtClean="0">
                <a:solidFill>
                  <a:srgbClr val="FFFF00"/>
                </a:solidFill>
              </a:rPr>
              <a:t>°</a:t>
            </a:r>
            <a:r>
              <a:rPr lang="uk-UA" sz="2000" b="1" dirty="0" smtClean="0">
                <a:solidFill>
                  <a:srgbClr val="FFFF00"/>
                </a:solidFill>
              </a:rPr>
              <a:t>       </a:t>
            </a:r>
            <a:r>
              <a:rPr lang="uk-UA" sz="2000" b="1" dirty="0" smtClean="0">
                <a:solidFill>
                  <a:srgbClr val="FFFF00"/>
                </a:solidFill>
              </a:rPr>
              <a:t>Б. </a:t>
            </a:r>
            <a:r>
              <a:rPr lang="uk-UA" sz="2000" b="1" i="1" dirty="0" smtClean="0">
                <a:solidFill>
                  <a:srgbClr val="FFFF00"/>
                </a:solidFill>
              </a:rPr>
              <a:t>φ </a:t>
            </a:r>
            <a:r>
              <a:rPr lang="uk-UA" sz="2000" dirty="0" smtClean="0">
                <a:solidFill>
                  <a:srgbClr val="FFFF00"/>
                </a:solidFill>
              </a:rPr>
              <a:t>= 5</a:t>
            </a:r>
            <a:r>
              <a:rPr lang="uk-UA" sz="2000" b="1" i="1" dirty="0" smtClean="0">
                <a:solidFill>
                  <a:srgbClr val="FFFF00"/>
                </a:solidFill>
              </a:rPr>
              <a:t>°</a:t>
            </a:r>
            <a:r>
              <a:rPr lang="uk-UA" sz="2000" b="1" dirty="0" smtClean="0">
                <a:solidFill>
                  <a:srgbClr val="FFFF00"/>
                </a:solidFill>
              </a:rPr>
              <a:t>    </a:t>
            </a:r>
            <a:r>
              <a:rPr lang="uk-UA" sz="2000" b="1" dirty="0" smtClean="0">
                <a:solidFill>
                  <a:srgbClr val="FFFF00"/>
                </a:solidFill>
              </a:rPr>
              <a:t>   </a:t>
            </a:r>
            <a:r>
              <a:rPr lang="uk-UA" sz="2000" b="1" dirty="0" smtClean="0">
                <a:solidFill>
                  <a:srgbClr val="FFFF00"/>
                </a:solidFill>
              </a:rPr>
              <a:t>В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uk-UA" sz="2000" b="1" i="1" dirty="0" smtClean="0">
                <a:solidFill>
                  <a:srgbClr val="FFFF00"/>
                </a:solidFill>
              </a:rPr>
              <a:t>φ </a:t>
            </a:r>
            <a:r>
              <a:rPr lang="uk-UA" sz="2000" dirty="0" smtClean="0">
                <a:solidFill>
                  <a:srgbClr val="FFFF00"/>
                </a:solidFill>
              </a:rPr>
              <a:t>= 5,5</a:t>
            </a:r>
            <a:r>
              <a:rPr lang="uk-UA" sz="2000" b="1" i="1" dirty="0" smtClean="0">
                <a:solidFill>
                  <a:srgbClr val="FFFF00"/>
                </a:solidFill>
              </a:rPr>
              <a:t>°   </a:t>
            </a:r>
            <a:r>
              <a:rPr lang="uk-UA" sz="2000" b="1" i="1" dirty="0" smtClean="0">
                <a:solidFill>
                  <a:srgbClr val="FFFF00"/>
                </a:solidFill>
              </a:rPr>
              <a:t>    </a:t>
            </a:r>
            <a:r>
              <a:rPr lang="uk-UA" sz="2000" b="1" dirty="0" smtClean="0">
                <a:solidFill>
                  <a:srgbClr val="FFFF00"/>
                </a:solidFill>
              </a:rPr>
              <a:t>Г</a:t>
            </a:r>
            <a:r>
              <a:rPr lang="uk-UA" sz="2000" b="1" dirty="0">
                <a:solidFill>
                  <a:srgbClr val="FFFF00"/>
                </a:solidFill>
              </a:rPr>
              <a:t>.</a:t>
            </a:r>
            <a:r>
              <a:rPr lang="uk-UA" sz="2000" b="1" i="1" dirty="0">
                <a:solidFill>
                  <a:srgbClr val="FFFF00"/>
                </a:solidFill>
              </a:rPr>
              <a:t> </a:t>
            </a:r>
            <a:r>
              <a:rPr lang="uk-UA" sz="2000" b="1" i="1" dirty="0" smtClean="0">
                <a:solidFill>
                  <a:srgbClr val="FFFF00"/>
                </a:solidFill>
              </a:rPr>
              <a:t>φ </a:t>
            </a:r>
            <a:r>
              <a:rPr lang="uk-UA" sz="2000" dirty="0" smtClean="0">
                <a:solidFill>
                  <a:srgbClr val="FFFF00"/>
                </a:solidFill>
              </a:rPr>
              <a:t>= 3,5</a:t>
            </a:r>
            <a:r>
              <a:rPr lang="uk-UA" sz="2000" b="1" i="1" dirty="0">
                <a:solidFill>
                  <a:srgbClr val="FFFF00"/>
                </a:solidFill>
              </a:rPr>
              <a:t>°</a:t>
            </a:r>
            <a:endParaRPr lang="ru-RU" sz="2000" dirty="0">
              <a:solidFill>
                <a:srgbClr val="FFFF00"/>
              </a:solidFill>
            </a:endParaRPr>
          </a:p>
          <a:p>
            <a:r>
              <a:rPr lang="uk-UA" sz="2000" dirty="0"/>
              <a:t>5. Визначте інтенсивність світла </a:t>
            </a:r>
            <a:r>
              <a:rPr lang="uk-UA" sz="2000" b="1" i="1" dirty="0"/>
              <a:t>I</a:t>
            </a:r>
            <a:r>
              <a:rPr lang="uk-UA" sz="2000" dirty="0"/>
              <a:t>, яке вийшло з аналізатора, якщо інтенсивність падаючого світла на поляризатор </a:t>
            </a:r>
            <a:r>
              <a:rPr lang="uk-UA" sz="2000" b="1" i="1" dirty="0"/>
              <a:t>I</a:t>
            </a:r>
            <a:r>
              <a:rPr lang="uk-UA" sz="2000" b="1" i="1" baseline="-25000" dirty="0"/>
              <a:t>0</a:t>
            </a:r>
            <a:r>
              <a:rPr lang="uk-UA" sz="2000" dirty="0"/>
              <a:t>=20 Вт/м</a:t>
            </a:r>
            <a:r>
              <a:rPr lang="uk-UA" sz="2000" baseline="30000" dirty="0"/>
              <a:t>2</a:t>
            </a:r>
            <a:r>
              <a:rPr lang="uk-UA" sz="2000" dirty="0"/>
              <a:t>, а кут між </a:t>
            </a:r>
            <a:r>
              <a:rPr lang="uk-UA" sz="2000" dirty="0" smtClean="0"/>
              <a:t>площинами </a:t>
            </a:r>
            <a:r>
              <a:rPr lang="uk-UA" sz="2000" dirty="0"/>
              <a:t>поляризатора та аналізатора </a:t>
            </a:r>
            <a:r>
              <a:rPr lang="uk-UA" sz="2000" b="1" i="1" dirty="0"/>
              <a:t>φ</a:t>
            </a:r>
            <a:r>
              <a:rPr lang="uk-UA" sz="2000" dirty="0"/>
              <a:t>=60</a:t>
            </a:r>
            <a:r>
              <a:rPr lang="uk-UA" sz="2000" b="1" i="1" dirty="0"/>
              <a:t>°.</a:t>
            </a:r>
            <a:endParaRPr lang="ru-RU" sz="2000" dirty="0"/>
          </a:p>
          <a:p>
            <a:r>
              <a:rPr lang="uk-UA" sz="2000" b="1" dirty="0">
                <a:solidFill>
                  <a:srgbClr val="FFFF00"/>
                </a:solidFill>
              </a:rPr>
              <a:t>А. </a:t>
            </a:r>
            <a:r>
              <a:rPr lang="en-US" sz="2000" b="1" i="1" dirty="0" smtClean="0">
                <a:solidFill>
                  <a:srgbClr val="FFFF00"/>
                </a:solidFill>
              </a:rPr>
              <a:t>I</a:t>
            </a:r>
            <a:r>
              <a:rPr lang="uk-UA" sz="2000" b="1" i="1" dirty="0" smtClean="0">
                <a:solidFill>
                  <a:srgbClr val="FFFF00"/>
                </a:solidFill>
              </a:rPr>
              <a:t> </a:t>
            </a:r>
            <a:r>
              <a:rPr lang="uk-UA" sz="2000" dirty="0" smtClean="0">
                <a:solidFill>
                  <a:srgbClr val="FFFF00"/>
                </a:solidFill>
              </a:rPr>
              <a:t>= 0,5</a:t>
            </a:r>
            <a:r>
              <a:rPr lang="uk-UA" sz="2000" b="1" i="1" dirty="0" smtClean="0">
                <a:solidFill>
                  <a:srgbClr val="FFFF00"/>
                </a:solidFill>
              </a:rPr>
              <a:t> </a:t>
            </a:r>
            <a:r>
              <a:rPr lang="uk-UA" sz="2000" dirty="0">
                <a:solidFill>
                  <a:srgbClr val="FFFF00"/>
                </a:solidFill>
              </a:rPr>
              <a:t>Вт/м</a:t>
            </a:r>
            <a:r>
              <a:rPr lang="uk-UA" sz="2000" baseline="30000" dirty="0">
                <a:solidFill>
                  <a:srgbClr val="FFFF00"/>
                </a:solidFill>
              </a:rPr>
              <a:t>2</a:t>
            </a:r>
            <a:r>
              <a:rPr lang="uk-UA" sz="2000" b="1" dirty="0">
                <a:solidFill>
                  <a:srgbClr val="FFFF00"/>
                </a:solidFill>
              </a:rPr>
              <a:t>	</a:t>
            </a:r>
            <a:r>
              <a:rPr lang="uk-UA" sz="2000" b="1" dirty="0" smtClean="0">
                <a:solidFill>
                  <a:srgbClr val="FFFF00"/>
                </a:solidFill>
              </a:rPr>
              <a:t>  Б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en-US" sz="2000" b="1" i="1" dirty="0" smtClean="0">
                <a:solidFill>
                  <a:srgbClr val="FFFF00"/>
                </a:solidFill>
              </a:rPr>
              <a:t>I</a:t>
            </a:r>
            <a:r>
              <a:rPr lang="uk-UA" sz="2000" b="1" i="1" dirty="0" smtClean="0">
                <a:solidFill>
                  <a:srgbClr val="FFFF00"/>
                </a:solidFill>
              </a:rPr>
              <a:t> </a:t>
            </a:r>
            <a:r>
              <a:rPr lang="uk-UA" sz="2000" dirty="0" smtClean="0">
                <a:solidFill>
                  <a:srgbClr val="FFFF00"/>
                </a:solidFill>
              </a:rPr>
              <a:t>= 2,5</a:t>
            </a:r>
            <a:r>
              <a:rPr lang="uk-UA" sz="2000" b="1" i="1" dirty="0" smtClean="0">
                <a:solidFill>
                  <a:srgbClr val="FFFF00"/>
                </a:solidFill>
              </a:rPr>
              <a:t> </a:t>
            </a:r>
            <a:r>
              <a:rPr lang="uk-UA" sz="2000" dirty="0">
                <a:solidFill>
                  <a:srgbClr val="FFFF00"/>
                </a:solidFill>
              </a:rPr>
              <a:t>Вт/м</a:t>
            </a:r>
            <a:r>
              <a:rPr lang="uk-UA" sz="2000" baseline="30000" dirty="0">
                <a:solidFill>
                  <a:srgbClr val="FFFF00"/>
                </a:solidFill>
              </a:rPr>
              <a:t>2</a:t>
            </a:r>
            <a:r>
              <a:rPr lang="uk-UA" sz="2000" b="1" dirty="0">
                <a:solidFill>
                  <a:srgbClr val="FFFF00"/>
                </a:solidFill>
              </a:rPr>
              <a:t>	</a:t>
            </a:r>
            <a:r>
              <a:rPr lang="uk-UA" sz="2000" b="1" dirty="0" smtClean="0">
                <a:solidFill>
                  <a:srgbClr val="FFFF00"/>
                </a:solidFill>
              </a:rPr>
              <a:t>   В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en-US" sz="2000" b="1" i="1" dirty="0" smtClean="0">
                <a:solidFill>
                  <a:srgbClr val="FFFF00"/>
                </a:solidFill>
              </a:rPr>
              <a:t>I</a:t>
            </a:r>
            <a:r>
              <a:rPr lang="uk-UA" sz="2000" b="1" i="1" dirty="0" smtClean="0">
                <a:solidFill>
                  <a:srgbClr val="FFFF00"/>
                </a:solidFill>
              </a:rPr>
              <a:t> </a:t>
            </a:r>
            <a:r>
              <a:rPr lang="uk-UA" sz="2000" dirty="0" smtClean="0">
                <a:solidFill>
                  <a:srgbClr val="FFFF00"/>
                </a:solidFill>
              </a:rPr>
              <a:t>= 10</a:t>
            </a:r>
            <a:r>
              <a:rPr lang="uk-UA" sz="2000" b="1" i="1" dirty="0" smtClean="0">
                <a:solidFill>
                  <a:srgbClr val="FFFF00"/>
                </a:solidFill>
              </a:rPr>
              <a:t> </a:t>
            </a:r>
            <a:r>
              <a:rPr lang="uk-UA" sz="2000" dirty="0">
                <a:solidFill>
                  <a:srgbClr val="FFFF00"/>
                </a:solidFill>
              </a:rPr>
              <a:t>Вт/м</a:t>
            </a:r>
            <a:r>
              <a:rPr lang="uk-UA" sz="2000" baseline="30000" dirty="0">
                <a:solidFill>
                  <a:srgbClr val="FFFF00"/>
                </a:solidFill>
              </a:rPr>
              <a:t>2</a:t>
            </a:r>
            <a:r>
              <a:rPr lang="uk-UA" sz="2000" b="1" dirty="0">
                <a:solidFill>
                  <a:srgbClr val="FFFF00"/>
                </a:solidFill>
              </a:rPr>
              <a:t>	</a:t>
            </a:r>
            <a:r>
              <a:rPr lang="uk-UA" sz="2000" b="1" dirty="0" smtClean="0">
                <a:solidFill>
                  <a:srgbClr val="FFFF00"/>
                </a:solidFill>
              </a:rPr>
              <a:t>    Г</a:t>
            </a:r>
            <a:r>
              <a:rPr lang="uk-UA" sz="2000" b="1" dirty="0">
                <a:solidFill>
                  <a:srgbClr val="FFFF00"/>
                </a:solidFill>
              </a:rPr>
              <a:t>.</a:t>
            </a:r>
            <a:r>
              <a:rPr lang="uk-UA" sz="2000" b="1" i="1" dirty="0">
                <a:solidFill>
                  <a:srgbClr val="FFFF00"/>
                </a:solidFill>
              </a:rPr>
              <a:t> </a:t>
            </a:r>
            <a:r>
              <a:rPr lang="en-US" sz="2000" b="1" i="1" dirty="0" smtClean="0">
                <a:solidFill>
                  <a:srgbClr val="FFFF00"/>
                </a:solidFill>
              </a:rPr>
              <a:t>I</a:t>
            </a:r>
            <a:r>
              <a:rPr lang="uk-UA" sz="2000" b="1" i="1" dirty="0" smtClean="0">
                <a:solidFill>
                  <a:srgbClr val="FFFF00"/>
                </a:solidFill>
              </a:rPr>
              <a:t> </a:t>
            </a:r>
            <a:r>
              <a:rPr lang="uk-UA" sz="2000" dirty="0" smtClean="0">
                <a:solidFill>
                  <a:srgbClr val="FFFF00"/>
                </a:solidFill>
              </a:rPr>
              <a:t>= 4,5</a:t>
            </a:r>
            <a:r>
              <a:rPr lang="uk-UA" sz="2000" b="1" i="1" dirty="0" smtClean="0">
                <a:solidFill>
                  <a:srgbClr val="FFFF00"/>
                </a:solidFill>
              </a:rPr>
              <a:t> </a:t>
            </a:r>
            <a:r>
              <a:rPr lang="uk-UA" sz="2000" dirty="0">
                <a:solidFill>
                  <a:srgbClr val="FFFF00"/>
                </a:solidFill>
              </a:rPr>
              <a:t>Вт/м</a:t>
            </a:r>
            <a:r>
              <a:rPr lang="uk-UA" sz="2000" baseline="30000" dirty="0">
                <a:solidFill>
                  <a:srgbClr val="FFFF00"/>
                </a:solidFill>
              </a:rPr>
              <a:t>2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14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81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76672"/>
            <a:ext cx="7543800" cy="914400"/>
          </a:xfrm>
        </p:spPr>
        <p:txBody>
          <a:bodyPr/>
          <a:lstStyle/>
          <a:p>
            <a:pPr algn="ctr"/>
            <a:r>
              <a:rPr lang="uk-UA" dirty="0">
                <a:effectLst/>
              </a:rPr>
              <a:t>Домашнє завдання: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44824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uk-UA" sz="2800" dirty="0" smtClean="0">
                <a:solidFill>
                  <a:srgbClr val="FFFF00"/>
                </a:solidFill>
              </a:rPr>
              <a:t>1. </a:t>
            </a:r>
            <a:r>
              <a:rPr lang="uk-UA" sz="2800" dirty="0" smtClean="0"/>
              <a:t>Повторити</a:t>
            </a:r>
            <a:r>
              <a:rPr lang="ru-RU" sz="2800" dirty="0" smtClean="0"/>
              <a:t> </a:t>
            </a:r>
            <a:r>
              <a:rPr lang="ru-RU" sz="2800" dirty="0" err="1"/>
              <a:t>теоретичний</a:t>
            </a:r>
            <a:r>
              <a:rPr lang="ru-RU" sz="2800" dirty="0"/>
              <a:t> </a:t>
            </a:r>
            <a:r>
              <a:rPr lang="ru-RU" sz="2800" dirty="0" err="1"/>
              <a:t>матеріал</a:t>
            </a:r>
            <a:r>
              <a:rPr lang="ru-RU" sz="2800" dirty="0"/>
              <a:t> за конспектом.</a:t>
            </a:r>
            <a:endParaRPr lang="ru-RU" sz="3200" dirty="0"/>
          </a:p>
          <a:p>
            <a:pPr lvl="1"/>
            <a:r>
              <a:rPr lang="uk-UA" sz="2800" dirty="0" smtClean="0">
                <a:solidFill>
                  <a:srgbClr val="FFFF00"/>
                </a:solidFill>
              </a:rPr>
              <a:t>2.</a:t>
            </a:r>
            <a:r>
              <a:rPr lang="uk-UA" sz="2800" dirty="0" smtClean="0"/>
              <a:t> Повторити </a:t>
            </a:r>
            <a:r>
              <a:rPr lang="uk-UA" sz="2800" dirty="0"/>
              <a:t>§</a:t>
            </a:r>
            <a:r>
              <a:rPr lang="ru-RU" sz="2800" dirty="0"/>
              <a:t>43</a:t>
            </a:r>
            <a:r>
              <a:rPr lang="uk-UA" sz="2800" dirty="0"/>
              <a:t>-</a:t>
            </a:r>
            <a:r>
              <a:rPr lang="ru-RU" sz="2800" dirty="0"/>
              <a:t>46 (</a:t>
            </a:r>
            <a:r>
              <a:rPr lang="uk-UA" sz="2800" dirty="0"/>
              <a:t>стор. 235-254</a:t>
            </a:r>
            <a:r>
              <a:rPr lang="ru-RU" sz="2800" dirty="0"/>
              <a:t>) </a:t>
            </a:r>
            <a:r>
              <a:rPr lang="uk-UA" sz="2800" dirty="0"/>
              <a:t>за підручником </a:t>
            </a:r>
            <a:r>
              <a:rPr lang="uk-UA" sz="2800" dirty="0" err="1"/>
              <a:t>Божинова</a:t>
            </a:r>
            <a:r>
              <a:rPr lang="uk-UA" sz="2800" dirty="0"/>
              <a:t>.</a:t>
            </a:r>
            <a:endParaRPr lang="ru-RU" sz="3200" dirty="0"/>
          </a:p>
          <a:p>
            <a:pPr lvl="1"/>
            <a:r>
              <a:rPr lang="uk-UA" sz="2800" dirty="0" smtClean="0">
                <a:solidFill>
                  <a:srgbClr val="FFFF00"/>
                </a:solidFill>
              </a:rPr>
              <a:t>3.</a:t>
            </a:r>
            <a:r>
              <a:rPr lang="uk-UA" sz="2800" dirty="0" smtClean="0"/>
              <a:t> Підготуватись </a:t>
            </a:r>
            <a:r>
              <a:rPr lang="uk-UA" sz="2800" dirty="0"/>
              <a:t>до лабораторної роботи №</a:t>
            </a:r>
            <a:r>
              <a:rPr lang="ru-RU" sz="2800" dirty="0"/>
              <a:t>4</a:t>
            </a:r>
            <a:r>
              <a:rPr lang="uk-UA" sz="2800" dirty="0"/>
              <a:t>.</a:t>
            </a:r>
            <a:endParaRPr lang="ru-RU" sz="3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028384" y="116632"/>
            <a:ext cx="504056" cy="304800"/>
          </a:xfrm>
        </p:spPr>
        <p:txBody>
          <a:bodyPr/>
          <a:lstStyle/>
          <a:p>
            <a:fld id="{31408F92-B85B-4E70-8F93-0440F6C9AD48}" type="slidenum">
              <a:rPr lang="ru-RU" smtClean="0"/>
              <a:t>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31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002432"/>
            <a:ext cx="7543800" cy="914400"/>
          </a:xfrm>
        </p:spPr>
        <p:txBody>
          <a:bodyPr/>
          <a:lstStyle/>
          <a:p>
            <a:pPr algn="ctr"/>
            <a:r>
              <a:rPr lang="uk-UA" b="1" dirty="0" smtClean="0"/>
              <a:t>ПЛАН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2204864"/>
            <a:ext cx="77768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000" dirty="0"/>
              <a:t>1. Інтерференція </a:t>
            </a:r>
            <a:r>
              <a:rPr lang="uk-UA" sz="5000" dirty="0" smtClean="0"/>
              <a:t>світла </a:t>
            </a:r>
            <a:endParaRPr lang="ru-RU" sz="5000" dirty="0"/>
          </a:p>
          <a:p>
            <a:r>
              <a:rPr lang="uk-UA" sz="5000" dirty="0"/>
              <a:t>2. Дифракція </a:t>
            </a:r>
            <a:r>
              <a:rPr lang="uk-UA" sz="5000" dirty="0" smtClean="0"/>
              <a:t>світла</a:t>
            </a:r>
            <a:endParaRPr lang="ru-RU" sz="5000" dirty="0"/>
          </a:p>
          <a:p>
            <a:r>
              <a:rPr lang="uk-UA" sz="5000" dirty="0"/>
              <a:t>3. Поляризація </a:t>
            </a:r>
            <a:r>
              <a:rPr lang="uk-UA" sz="5000" dirty="0" smtClean="0"/>
              <a:t>світла</a:t>
            </a:r>
            <a:endParaRPr lang="ru-RU" sz="5000" dirty="0"/>
          </a:p>
          <a:p>
            <a:r>
              <a:rPr lang="uk-UA" sz="5000" dirty="0"/>
              <a:t>4. Дисперсія </a:t>
            </a:r>
            <a:r>
              <a:rPr lang="uk-UA" sz="5000" dirty="0" smtClean="0"/>
              <a:t>світла</a:t>
            </a:r>
            <a:endParaRPr lang="ru-RU" sz="5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44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2669415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000" b="1" dirty="0"/>
              <a:t>1. Інтерференція </a:t>
            </a:r>
            <a:r>
              <a:rPr lang="uk-UA" sz="5000" b="1" dirty="0" smtClean="0"/>
              <a:t>світла </a:t>
            </a:r>
            <a:endParaRPr lang="ru-RU" sz="50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3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87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1449" y="404664"/>
            <a:ext cx="760496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000" b="1" dirty="0"/>
              <a:t>Заповнення кросворду</a:t>
            </a:r>
            <a:endParaRPr lang="ru-RU" sz="5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5642" y="1571308"/>
            <a:ext cx="76107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1. Як </a:t>
            </a:r>
            <a:r>
              <a:rPr lang="uk-UA" sz="3200" dirty="0"/>
              <a:t>називається явище накладання світлових хвиль, що коливаються в одній </a:t>
            </a:r>
            <a:r>
              <a:rPr lang="uk-UA" sz="3200" dirty="0" smtClean="0"/>
              <a:t>фазі?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05642" y="3875564"/>
            <a:ext cx="76107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2. Як </a:t>
            </a:r>
            <a:r>
              <a:rPr lang="uk-UA" sz="3200" dirty="0"/>
              <a:t>називається одна з найважливіших умов світлових хвиль без якої не можлива інтерференція?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13663" y="3140968"/>
            <a:ext cx="3308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Інтерференція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13662" y="5432685"/>
            <a:ext cx="3308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Когерентність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4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34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6605" y="1415098"/>
            <a:ext cx="358303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000" b="1" dirty="0" smtClean="0"/>
              <a:t>Задача №1</a:t>
            </a:r>
            <a:endParaRPr lang="ru-RU" sz="5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458631"/>
            <a:ext cx="8064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/>
              <a:t>Дві когерентні світлові хвилі приходять в деяку точку простору з різницею ходу 2,25 нм. Який результат інтерференції в цій точці, якщо світло: а) червоне </a:t>
            </a:r>
            <a:endParaRPr lang="uk-UA" sz="3200" dirty="0" smtClean="0"/>
          </a:p>
          <a:p>
            <a:r>
              <a:rPr lang="uk-UA" sz="3200" dirty="0" smtClean="0"/>
              <a:t>(</a:t>
            </a:r>
            <a:r>
              <a:rPr lang="uk-UA" sz="3200" dirty="0"/>
              <a:t>λ = 750 нм), б) зелене (λ = 500 нм)?</a:t>
            </a:r>
            <a:endParaRPr lang="ru-RU" sz="3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71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2852936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000" dirty="0" smtClean="0"/>
              <a:t>2</a:t>
            </a:r>
            <a:r>
              <a:rPr lang="uk-UA" sz="5000" dirty="0"/>
              <a:t>. Дифракція </a:t>
            </a:r>
            <a:r>
              <a:rPr lang="uk-UA" sz="5000" dirty="0" smtClean="0"/>
              <a:t>світла</a:t>
            </a:r>
            <a:endParaRPr lang="ru-RU" sz="5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83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1449" y="404664"/>
            <a:ext cx="760496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000" b="1" dirty="0"/>
              <a:t>Заповнення кросворду</a:t>
            </a:r>
            <a:endParaRPr lang="ru-RU" sz="5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5642" y="1571308"/>
            <a:ext cx="76107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3. </a:t>
            </a:r>
            <a:r>
              <a:rPr lang="uk-UA" sz="3200" dirty="0"/>
              <a:t>Як називається явище при якому світлові промені здатні огинати перешкоди?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05642" y="3875564"/>
            <a:ext cx="76107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4. </a:t>
            </a:r>
            <a:r>
              <a:rPr lang="ru-RU" sz="3200" dirty="0" smtClean="0"/>
              <a:t>Яка природа </a:t>
            </a:r>
            <a:r>
              <a:rPr lang="ru-RU" sz="3200" dirty="0" err="1" smtClean="0"/>
              <a:t>світла</a:t>
            </a:r>
            <a:r>
              <a:rPr lang="ru-RU" sz="3200" dirty="0" smtClean="0"/>
              <a:t> </a:t>
            </a:r>
            <a:r>
              <a:rPr lang="ru-RU" sz="3200" dirty="0" err="1" smtClean="0"/>
              <a:t>гарно</a:t>
            </a:r>
            <a:r>
              <a:rPr lang="ru-RU" sz="3200" dirty="0" smtClean="0"/>
              <a:t> </a:t>
            </a:r>
            <a:r>
              <a:rPr lang="ru-RU" sz="3200" dirty="0" err="1" smtClean="0"/>
              <a:t>проявляється</a:t>
            </a:r>
            <a:r>
              <a:rPr lang="ru-RU" sz="3200" dirty="0" smtClean="0"/>
              <a:t> при </a:t>
            </a:r>
            <a:r>
              <a:rPr lang="ru-RU" sz="3200" dirty="0" err="1" smtClean="0"/>
              <a:t>явищі</a:t>
            </a:r>
            <a:r>
              <a:rPr lang="ru-RU" sz="3200" dirty="0" smtClean="0"/>
              <a:t> </a:t>
            </a:r>
            <a:r>
              <a:rPr lang="ru-RU" sz="3200" dirty="0" err="1" smtClean="0"/>
              <a:t>дифракції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13663" y="3140968"/>
            <a:ext cx="25090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Дифракція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8045" y="5076473"/>
            <a:ext cx="21002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Хвильова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80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6605" y="764704"/>
            <a:ext cx="358303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000" b="1" dirty="0" smtClean="0"/>
              <a:t>Задача №2</a:t>
            </a:r>
            <a:endParaRPr lang="ru-RU" sz="5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761778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/>
              <a:t>На оптичній лаві розміщуються лазер, дифракційна решітка і екран. Внаслідок проходження лазерного променя через дифракційну решітку на екрані спостерігаються дифракційні </a:t>
            </a:r>
            <a:r>
              <a:rPr lang="uk-UA" sz="3200" dirty="0" smtClean="0"/>
              <a:t>максимуми. </a:t>
            </a:r>
            <a:r>
              <a:rPr lang="uk-UA" sz="3200" dirty="0"/>
              <a:t>За даними досліду </a:t>
            </a:r>
            <a:r>
              <a:rPr lang="uk-UA" sz="3200" dirty="0" smtClean="0"/>
              <a:t>визначте </a:t>
            </a:r>
            <a:r>
              <a:rPr lang="uk-UA" sz="3200" dirty="0"/>
              <a:t>період дифракційної решітки.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4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852936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000" dirty="0" smtClean="0"/>
              <a:t>3</a:t>
            </a:r>
            <a:r>
              <a:rPr lang="uk-UA" sz="5000" dirty="0"/>
              <a:t>. Поляризація </a:t>
            </a:r>
            <a:r>
              <a:rPr lang="uk-UA" sz="5000" dirty="0" smtClean="0"/>
              <a:t>світла</a:t>
            </a:r>
            <a:endParaRPr lang="ru-RU" sz="5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71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97</TotalTime>
  <Words>400</Words>
  <Application>Microsoft Office PowerPoint</Application>
  <PresentationFormat>Экран (4:3)</PresentationFormat>
  <Paragraphs>79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Базовая</vt:lpstr>
      <vt:lpstr>ХВИЛЬОВА ОПТИКА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Завдання до самостійної роботи</vt:lpstr>
      <vt:lpstr>Домашнє завдання: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ХВИЛЬОВА ОПТИКА</dc:title>
  <dc:creator>Валерий</dc:creator>
  <cp:lastModifiedBy>Валерий</cp:lastModifiedBy>
  <cp:revision>9</cp:revision>
  <dcterms:created xsi:type="dcterms:W3CDTF">2014-02-25T19:04:41Z</dcterms:created>
  <dcterms:modified xsi:type="dcterms:W3CDTF">2014-02-25T20:47:43Z</dcterms:modified>
</cp:coreProperties>
</file>