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notesMasterIdLst>
    <p:notesMasterId r:id="rId15"/>
  </p:notesMasterIdLst>
  <p:sldIdLst>
    <p:sldId id="257" r:id="rId2"/>
    <p:sldId id="258" r:id="rId3"/>
    <p:sldId id="259" r:id="rId4"/>
    <p:sldId id="260" r:id="rId5"/>
    <p:sldId id="261" r:id="rId6"/>
    <p:sldId id="262" r:id="rId7"/>
    <p:sldId id="268" r:id="rId8"/>
    <p:sldId id="263" r:id="rId9"/>
    <p:sldId id="264" r:id="rId10"/>
    <p:sldId id="265" r:id="rId11"/>
    <p:sldId id="266" r:id="rId12"/>
    <p:sldId id="267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E2B4446D-9C26-4EA6-A22D-02ABE6CD0836}">
          <p14:sldIdLst>
            <p14:sldId id="257"/>
            <p14:sldId id="258"/>
            <p14:sldId id="259"/>
            <p14:sldId id="260"/>
            <p14:sldId id="261"/>
            <p14:sldId id="262"/>
            <p14:sldId id="268"/>
          </p14:sldIdLst>
        </p14:section>
        <p14:section name="Раздел без заголовка" id="{4A228FC8-F5B4-4D36-8315-D16B7D0D1021}">
          <p14:sldIdLst>
            <p14:sldId id="263"/>
            <p14:sldId id="264"/>
            <p14:sldId id="265"/>
            <p14:sldId id="266"/>
            <p14:sldId id="267"/>
            <p14:sldId id="26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17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D756C1-D8AC-49FC-B1B2-872E86F372DC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D20B45E-07A0-4BB6-9D3F-CD9D1282A4BC}">
      <dgm:prSet custT="1"/>
      <dgm:spPr/>
      <dgm:t>
        <a:bodyPr/>
        <a:lstStyle/>
        <a:p>
          <a:r>
            <a:rPr lang="ru-RU" sz="2000" dirty="0" err="1" smtClean="0">
              <a:solidFill>
                <a:srgbClr val="C00000"/>
              </a:solidFill>
            </a:rPr>
            <a:t>Алкогольні</a:t>
          </a:r>
          <a:r>
            <a:rPr lang="ru-RU" sz="2000" dirty="0" smtClean="0">
              <a:solidFill>
                <a:srgbClr val="C00000"/>
              </a:solidFill>
            </a:rPr>
            <a:t> </a:t>
          </a:r>
          <a:r>
            <a:rPr lang="ru-RU" sz="2000" dirty="0" err="1" smtClean="0">
              <a:solidFill>
                <a:srgbClr val="C00000"/>
              </a:solidFill>
            </a:rPr>
            <a:t>напої</a:t>
          </a:r>
          <a:r>
            <a:rPr lang="ru-RU" sz="2000" dirty="0" smtClean="0">
              <a:solidFill>
                <a:srgbClr val="C00000"/>
              </a:solidFill>
            </a:rPr>
            <a:t> </a:t>
          </a:r>
          <a:r>
            <a:rPr lang="ru-RU" sz="2000" dirty="0" err="1" smtClean="0">
              <a:solidFill>
                <a:srgbClr val="C00000"/>
              </a:solidFill>
            </a:rPr>
            <a:t>повинні</a:t>
          </a:r>
          <a:r>
            <a:rPr lang="ru-RU" sz="2000" dirty="0" smtClean="0">
              <a:solidFill>
                <a:srgbClr val="C00000"/>
              </a:solidFill>
            </a:rPr>
            <a:t> бути прозорими, без сторонніх запахів і присмаків.</a:t>
          </a:r>
          <a:endParaRPr lang="ru-RU" sz="2000" dirty="0">
            <a:solidFill>
              <a:srgbClr val="C00000"/>
            </a:solidFill>
          </a:endParaRPr>
        </a:p>
      </dgm:t>
    </dgm:pt>
    <dgm:pt modelId="{B0DD5A60-D761-4B23-B90B-75996C97D734}" type="parTrans" cxnId="{290A1449-4684-4908-AA71-403BB2966085}">
      <dgm:prSet/>
      <dgm:spPr/>
      <dgm:t>
        <a:bodyPr/>
        <a:lstStyle/>
        <a:p>
          <a:endParaRPr lang="ru-RU"/>
        </a:p>
      </dgm:t>
    </dgm:pt>
    <dgm:pt modelId="{F215809A-7FA3-4F0A-8E42-F29FFA98B7B0}" type="sibTrans" cxnId="{290A1449-4684-4908-AA71-403BB2966085}">
      <dgm:prSet/>
      <dgm:spPr/>
      <dgm:t>
        <a:bodyPr/>
        <a:lstStyle/>
        <a:p>
          <a:endParaRPr lang="ru-RU"/>
        </a:p>
      </dgm:t>
    </dgm:pt>
    <dgm:pt modelId="{43CD40B7-278C-4EE9-95CB-329F209ECEC8}">
      <dgm:prSet custT="1"/>
      <dgm:spPr/>
      <dgm:t>
        <a:bodyPr/>
        <a:lstStyle/>
        <a:p>
          <a:r>
            <a:rPr lang="ru-RU" sz="2000" dirty="0" smtClean="0">
              <a:solidFill>
                <a:srgbClr val="C00000"/>
              </a:solidFill>
            </a:rPr>
            <a:t>Шляхом </a:t>
          </a:r>
          <a:r>
            <a:rPr lang="ru-RU" sz="2000" dirty="0" err="1" smtClean="0">
              <a:solidFill>
                <a:srgbClr val="C00000"/>
              </a:solidFill>
            </a:rPr>
            <a:t>зовнішнього</a:t>
          </a:r>
          <a:r>
            <a:rPr lang="ru-RU" sz="2000" dirty="0" smtClean="0">
              <a:solidFill>
                <a:srgbClr val="C00000"/>
              </a:solidFill>
            </a:rPr>
            <a:t> </a:t>
          </a:r>
          <a:r>
            <a:rPr lang="ru-RU" sz="2000" dirty="0" err="1" smtClean="0">
              <a:solidFill>
                <a:srgbClr val="C00000"/>
              </a:solidFill>
            </a:rPr>
            <a:t>огляду</a:t>
          </a:r>
          <a:r>
            <a:rPr lang="ru-RU" sz="2000" dirty="0" smtClean="0">
              <a:solidFill>
                <a:srgbClr val="C00000"/>
              </a:solidFill>
            </a:rPr>
            <a:t> </a:t>
          </a:r>
          <a:r>
            <a:rPr lang="ru-RU" sz="2000" dirty="0" err="1" smtClean="0">
              <a:solidFill>
                <a:srgbClr val="C00000"/>
              </a:solidFill>
            </a:rPr>
            <a:t>пляшок</a:t>
          </a:r>
          <a:r>
            <a:rPr lang="ru-RU" sz="2000" dirty="0" smtClean="0">
              <a:solidFill>
                <a:srgbClr val="C00000"/>
              </a:solidFill>
            </a:rPr>
            <a:t> </a:t>
          </a:r>
          <a:r>
            <a:rPr lang="ru-RU" sz="2000" dirty="0" err="1" smtClean="0">
              <a:solidFill>
                <a:srgbClr val="C00000"/>
              </a:solidFill>
            </a:rPr>
            <a:t>встановлюють</a:t>
          </a:r>
          <a:r>
            <a:rPr lang="ru-RU" sz="2000" dirty="0" smtClean="0">
              <a:solidFill>
                <a:srgbClr val="C00000"/>
              </a:solidFill>
            </a:rPr>
            <a:t> стан </a:t>
          </a:r>
          <a:r>
            <a:rPr lang="ru-RU" sz="2000" dirty="0" err="1" smtClean="0">
              <a:solidFill>
                <a:srgbClr val="C00000"/>
              </a:solidFill>
            </a:rPr>
            <a:t>закупорювання</a:t>
          </a:r>
          <a:r>
            <a:rPr lang="ru-RU" sz="2000" dirty="0" smtClean="0">
              <a:solidFill>
                <a:srgbClr val="C00000"/>
              </a:solidFill>
            </a:rPr>
            <a:t>, </a:t>
          </a:r>
          <a:r>
            <a:rPr lang="ru-RU" sz="2000" dirty="0" err="1" smtClean="0">
              <a:solidFill>
                <a:srgbClr val="C00000"/>
              </a:solidFill>
            </a:rPr>
            <a:t>звертаючи</a:t>
          </a:r>
          <a:r>
            <a:rPr lang="ru-RU" sz="2000" dirty="0" smtClean="0">
              <a:solidFill>
                <a:srgbClr val="C00000"/>
              </a:solidFill>
            </a:rPr>
            <a:t> </a:t>
          </a:r>
          <a:r>
            <a:rPr lang="ru-RU" sz="2000" dirty="0" err="1" smtClean="0">
              <a:solidFill>
                <a:srgbClr val="C00000"/>
              </a:solidFill>
            </a:rPr>
            <a:t>увагу</a:t>
          </a:r>
          <a:r>
            <a:rPr lang="ru-RU" sz="2000" dirty="0" smtClean="0">
              <a:solidFill>
                <a:srgbClr val="C00000"/>
              </a:solidFill>
            </a:rPr>
            <a:t> на </a:t>
          </a:r>
          <a:r>
            <a:rPr lang="ru-RU" sz="2000" dirty="0" err="1" smtClean="0">
              <a:solidFill>
                <a:srgbClr val="C00000"/>
              </a:solidFill>
            </a:rPr>
            <a:t>їх</a:t>
          </a:r>
          <a:r>
            <a:rPr lang="ru-RU" sz="2000" dirty="0" smtClean="0">
              <a:solidFill>
                <a:srgbClr val="C00000"/>
              </a:solidFill>
            </a:rPr>
            <a:t> </a:t>
          </a:r>
          <a:r>
            <a:rPr lang="ru-RU" sz="2000" dirty="0" err="1" smtClean="0">
              <a:solidFill>
                <a:srgbClr val="C00000"/>
              </a:solidFill>
            </a:rPr>
            <a:t>герметичність</a:t>
          </a:r>
          <a:r>
            <a:rPr lang="ru-RU" sz="2000" dirty="0" smtClean="0">
              <a:solidFill>
                <a:srgbClr val="C00000"/>
              </a:solidFill>
            </a:rPr>
            <a:t>, стан </a:t>
          </a:r>
          <a:r>
            <a:rPr lang="ru-RU" sz="2000" dirty="0" err="1" smtClean="0">
              <a:solidFill>
                <a:srgbClr val="C00000"/>
              </a:solidFill>
            </a:rPr>
            <a:t>відтиснення</a:t>
          </a:r>
          <a:r>
            <a:rPr lang="ru-RU" sz="2000" dirty="0" smtClean="0">
              <a:solidFill>
                <a:srgbClr val="C00000"/>
              </a:solidFill>
            </a:rPr>
            <a:t> на </a:t>
          </a:r>
          <a:r>
            <a:rPr lang="ru-RU" sz="2000" dirty="0" err="1" smtClean="0">
              <a:solidFill>
                <a:srgbClr val="C00000"/>
              </a:solidFill>
            </a:rPr>
            <a:t>ковпачку</a:t>
          </a:r>
          <a:r>
            <a:rPr lang="ru-RU" sz="2000" dirty="0" smtClean="0">
              <a:solidFill>
                <a:srgbClr val="C00000"/>
              </a:solidFill>
            </a:rPr>
            <a:t> і </a:t>
          </a:r>
          <a:r>
            <a:rPr lang="ru-RU" sz="2000" dirty="0" err="1" smtClean="0">
              <a:solidFill>
                <a:srgbClr val="C00000"/>
              </a:solidFill>
            </a:rPr>
            <a:t>відсутність</a:t>
          </a:r>
          <a:r>
            <a:rPr lang="ru-RU" sz="2000" dirty="0" smtClean="0">
              <a:solidFill>
                <a:srgbClr val="C00000"/>
              </a:solidFill>
            </a:rPr>
            <a:t> </a:t>
          </a:r>
          <a:r>
            <a:rPr lang="ru-RU" sz="2000" dirty="0" err="1" smtClean="0">
              <a:solidFill>
                <a:srgbClr val="C00000"/>
              </a:solidFill>
            </a:rPr>
            <a:t>слідів</a:t>
          </a:r>
          <a:r>
            <a:rPr lang="ru-RU" sz="2000" dirty="0" smtClean="0">
              <a:solidFill>
                <a:srgbClr val="C00000"/>
              </a:solidFill>
            </a:rPr>
            <a:t> </a:t>
          </a:r>
          <a:r>
            <a:rPr lang="ru-RU" sz="2000" dirty="0" err="1" smtClean="0">
              <a:solidFill>
                <a:srgbClr val="C00000"/>
              </a:solidFill>
            </a:rPr>
            <a:t>пошкодження</a:t>
          </a:r>
          <a:r>
            <a:rPr lang="ru-RU" sz="2000" dirty="0" smtClean="0">
              <a:solidFill>
                <a:srgbClr val="C00000"/>
              </a:solidFill>
            </a:rPr>
            <a:t> </a:t>
          </a:r>
          <a:r>
            <a:rPr lang="ru-RU" sz="2000" dirty="0" err="1" smtClean="0">
              <a:solidFill>
                <a:srgbClr val="C00000"/>
              </a:solidFill>
            </a:rPr>
            <a:t>металевого</a:t>
          </a:r>
          <a:r>
            <a:rPr lang="ru-RU" sz="2000" dirty="0" smtClean="0">
              <a:solidFill>
                <a:srgbClr val="C00000"/>
              </a:solidFill>
            </a:rPr>
            <a:t> </a:t>
          </a:r>
          <a:r>
            <a:rPr lang="ru-RU" sz="2000" dirty="0" err="1" smtClean="0">
              <a:solidFill>
                <a:srgbClr val="C00000"/>
              </a:solidFill>
            </a:rPr>
            <a:t>ковпачка</a:t>
          </a:r>
          <a:r>
            <a:rPr lang="ru-RU" sz="900" dirty="0" smtClean="0"/>
            <a:t>.</a:t>
          </a:r>
          <a:endParaRPr lang="ru-RU" sz="900" dirty="0"/>
        </a:p>
      </dgm:t>
    </dgm:pt>
    <dgm:pt modelId="{70042928-6DFA-4D25-B53E-F8B9C8D3A5CE}" type="parTrans" cxnId="{76E9E2F5-8289-48CF-87CB-1F0AA30D79C4}">
      <dgm:prSet/>
      <dgm:spPr/>
      <dgm:t>
        <a:bodyPr/>
        <a:lstStyle/>
        <a:p>
          <a:endParaRPr lang="ru-RU"/>
        </a:p>
      </dgm:t>
    </dgm:pt>
    <dgm:pt modelId="{24B6066C-6587-43DF-81D1-F3B5193EBAF1}" type="sibTrans" cxnId="{76E9E2F5-8289-48CF-87CB-1F0AA30D79C4}">
      <dgm:prSet/>
      <dgm:spPr/>
      <dgm:t>
        <a:bodyPr/>
        <a:lstStyle/>
        <a:p>
          <a:endParaRPr lang="ru-RU"/>
        </a:p>
      </dgm:t>
    </dgm:pt>
    <dgm:pt modelId="{D197C712-E65F-4B12-BA13-D17D760CFBEF}">
      <dgm:prSet custT="1"/>
      <dgm:spPr/>
      <dgm:t>
        <a:bodyPr/>
        <a:lstStyle/>
        <a:p>
          <a:r>
            <a:rPr lang="ru-RU" sz="2000" dirty="0" err="1" smtClean="0">
              <a:solidFill>
                <a:srgbClr val="C00000"/>
              </a:solidFill>
            </a:rPr>
            <a:t>Алкогольні</a:t>
          </a:r>
          <a:r>
            <a:rPr lang="ru-RU" sz="2000" dirty="0" smtClean="0">
              <a:solidFill>
                <a:srgbClr val="C00000"/>
              </a:solidFill>
            </a:rPr>
            <a:t> вироби розливають переважно в пляшки місткістю 0,25; 0,5; 0,75 ,1л. Стандартом передбачені також пляшки іншої місткості, деякі види керамічного і фарфорового посуду. Для закупорювання використовують пробки пробкові, поліетиленові, пластмасові і алюмінієві </a:t>
          </a:r>
          <a:r>
            <a:rPr lang="ru-RU" sz="2000" dirty="0" err="1" smtClean="0">
              <a:solidFill>
                <a:srgbClr val="C00000"/>
              </a:solidFill>
            </a:rPr>
            <a:t>ковпачки</a:t>
          </a:r>
          <a:r>
            <a:rPr lang="ru-RU" sz="2000" dirty="0" smtClean="0">
              <a:solidFill>
                <a:srgbClr val="C00000"/>
              </a:solidFill>
            </a:rPr>
            <a:t> </a:t>
          </a:r>
          <a:endParaRPr lang="ru-RU" sz="2000" dirty="0">
            <a:solidFill>
              <a:srgbClr val="C00000"/>
            </a:solidFill>
          </a:endParaRPr>
        </a:p>
      </dgm:t>
    </dgm:pt>
    <dgm:pt modelId="{B82E354D-391A-405B-9847-0712087743D9}" type="parTrans" cxnId="{72FD46E5-22C9-4CCA-A2F2-7238239E8D98}">
      <dgm:prSet/>
      <dgm:spPr/>
      <dgm:t>
        <a:bodyPr/>
        <a:lstStyle/>
        <a:p>
          <a:endParaRPr lang="ru-RU"/>
        </a:p>
      </dgm:t>
    </dgm:pt>
    <dgm:pt modelId="{0D98BBC8-20B8-4D3C-AD0F-F6A7A7B5DA25}" type="sibTrans" cxnId="{72FD46E5-22C9-4CCA-A2F2-7238239E8D98}">
      <dgm:prSet/>
      <dgm:spPr/>
      <dgm:t>
        <a:bodyPr/>
        <a:lstStyle/>
        <a:p>
          <a:endParaRPr lang="ru-RU"/>
        </a:p>
      </dgm:t>
    </dgm:pt>
    <dgm:pt modelId="{E9ACDAC4-F06D-4223-BF1E-B943FD552B6F}" type="pres">
      <dgm:prSet presAssocID="{80D756C1-D8AC-49FC-B1B2-872E86F372D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D3C9DF5-7DC0-46B5-BA52-33179E1D6DEF}" type="pres">
      <dgm:prSet presAssocID="{3D20B45E-07A0-4BB6-9D3F-CD9D1282A4BC}" presName="parentLin" presStyleCnt="0"/>
      <dgm:spPr/>
    </dgm:pt>
    <dgm:pt modelId="{12648740-1597-4E66-948A-BD0F7D9055A0}" type="pres">
      <dgm:prSet presAssocID="{3D20B45E-07A0-4BB6-9D3F-CD9D1282A4BC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8528D1A0-55BB-4F69-8D41-D1DC14E9BA88}" type="pres">
      <dgm:prSet presAssocID="{3D20B45E-07A0-4BB6-9D3F-CD9D1282A4BC}" presName="parentText" presStyleLbl="node1" presStyleIdx="0" presStyleCnt="3" custScaleX="12107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8E3CA4-DA61-4ED5-8A68-45ADFF06597B}" type="pres">
      <dgm:prSet presAssocID="{3D20B45E-07A0-4BB6-9D3F-CD9D1282A4BC}" presName="negativeSpace" presStyleCnt="0"/>
      <dgm:spPr/>
    </dgm:pt>
    <dgm:pt modelId="{2997341A-E39B-4521-8C70-57C7F152A73D}" type="pres">
      <dgm:prSet presAssocID="{3D20B45E-07A0-4BB6-9D3F-CD9D1282A4BC}" presName="childText" presStyleLbl="conFgAcc1" presStyleIdx="0" presStyleCnt="3">
        <dgm:presLayoutVars>
          <dgm:bulletEnabled val="1"/>
        </dgm:presLayoutVars>
      </dgm:prSet>
      <dgm:spPr/>
    </dgm:pt>
    <dgm:pt modelId="{647004ED-0EE9-4E57-BB4B-460F8550AB5F}" type="pres">
      <dgm:prSet presAssocID="{F215809A-7FA3-4F0A-8E42-F29FFA98B7B0}" presName="spaceBetweenRectangles" presStyleCnt="0"/>
      <dgm:spPr/>
    </dgm:pt>
    <dgm:pt modelId="{B31D4343-9BAD-4853-9CD3-B228F7BA0108}" type="pres">
      <dgm:prSet presAssocID="{43CD40B7-278C-4EE9-95CB-329F209ECEC8}" presName="parentLin" presStyleCnt="0"/>
      <dgm:spPr/>
    </dgm:pt>
    <dgm:pt modelId="{2B8EFF57-806C-4D18-B11E-54CB4D9B6695}" type="pres">
      <dgm:prSet presAssocID="{43CD40B7-278C-4EE9-95CB-329F209ECEC8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045BCF54-E0EB-40F3-AD1E-FD1886BE2754}" type="pres">
      <dgm:prSet presAssocID="{43CD40B7-278C-4EE9-95CB-329F209ECEC8}" presName="parentText" presStyleLbl="node1" presStyleIdx="1" presStyleCnt="3" custScaleX="119066" custScaleY="313777" custLinFactY="198044" custLinFactNeighborX="7618" custLinFactNeighborY="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5A1FDB-E94D-4BBC-962B-4C16A1F3EDA6}" type="pres">
      <dgm:prSet presAssocID="{43CD40B7-278C-4EE9-95CB-329F209ECEC8}" presName="negativeSpace" presStyleCnt="0"/>
      <dgm:spPr/>
    </dgm:pt>
    <dgm:pt modelId="{5E3A387A-6571-4541-9CE5-B5EFC0BA3746}" type="pres">
      <dgm:prSet presAssocID="{43CD40B7-278C-4EE9-95CB-329F209ECEC8}" presName="childText" presStyleLbl="conFgAcc1" presStyleIdx="1" presStyleCnt="3">
        <dgm:presLayoutVars>
          <dgm:bulletEnabled val="1"/>
        </dgm:presLayoutVars>
      </dgm:prSet>
      <dgm:spPr/>
    </dgm:pt>
    <dgm:pt modelId="{7A34CBE6-E143-41AE-9F7E-FB99001BB136}" type="pres">
      <dgm:prSet presAssocID="{24B6066C-6587-43DF-81D1-F3B5193EBAF1}" presName="spaceBetweenRectangles" presStyleCnt="0"/>
      <dgm:spPr/>
    </dgm:pt>
    <dgm:pt modelId="{3B6B6B0B-F37B-406C-9F4D-80876981B514}" type="pres">
      <dgm:prSet presAssocID="{D197C712-E65F-4B12-BA13-D17D760CFBEF}" presName="parentLin" presStyleCnt="0"/>
      <dgm:spPr/>
    </dgm:pt>
    <dgm:pt modelId="{2201D772-F864-4702-B2F5-CD7C1C500AE4}" type="pres">
      <dgm:prSet presAssocID="{D197C712-E65F-4B12-BA13-D17D760CFBEF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697BCF02-75FF-4902-843F-6E51F1266D67}" type="pres">
      <dgm:prSet presAssocID="{D197C712-E65F-4B12-BA13-D17D760CFBEF}" presName="parentText" presStyleLbl="node1" presStyleIdx="2" presStyleCnt="3" custScaleX="121904" custScaleY="403554" custLinFactY="-197550" custLinFactNeighborX="-9899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602580-FC3B-4FD0-8DF5-054DB56B77CE}" type="pres">
      <dgm:prSet presAssocID="{D197C712-E65F-4B12-BA13-D17D760CFBEF}" presName="negativeSpace" presStyleCnt="0"/>
      <dgm:spPr/>
    </dgm:pt>
    <dgm:pt modelId="{225799AC-2A9B-477C-A869-36B644C4D429}" type="pres">
      <dgm:prSet presAssocID="{D197C712-E65F-4B12-BA13-D17D760CFBEF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3B6339F-D192-4EE2-B32F-7231EA45ED10}" type="presOf" srcId="{D197C712-E65F-4B12-BA13-D17D760CFBEF}" destId="{2201D772-F864-4702-B2F5-CD7C1C500AE4}" srcOrd="0" destOrd="0" presId="urn:microsoft.com/office/officeart/2005/8/layout/list1"/>
    <dgm:cxn modelId="{290A1449-4684-4908-AA71-403BB2966085}" srcId="{80D756C1-D8AC-49FC-B1B2-872E86F372DC}" destId="{3D20B45E-07A0-4BB6-9D3F-CD9D1282A4BC}" srcOrd="0" destOrd="0" parTransId="{B0DD5A60-D761-4B23-B90B-75996C97D734}" sibTransId="{F215809A-7FA3-4F0A-8E42-F29FFA98B7B0}"/>
    <dgm:cxn modelId="{70573293-3E60-4A37-936D-A62565DC77D0}" type="presOf" srcId="{3D20B45E-07A0-4BB6-9D3F-CD9D1282A4BC}" destId="{8528D1A0-55BB-4F69-8D41-D1DC14E9BA88}" srcOrd="1" destOrd="0" presId="urn:microsoft.com/office/officeart/2005/8/layout/list1"/>
    <dgm:cxn modelId="{BB7DF47D-F7B6-42B4-92C8-FB21B7F3517E}" type="presOf" srcId="{D197C712-E65F-4B12-BA13-D17D760CFBEF}" destId="{697BCF02-75FF-4902-843F-6E51F1266D67}" srcOrd="1" destOrd="0" presId="urn:microsoft.com/office/officeart/2005/8/layout/list1"/>
    <dgm:cxn modelId="{72FD46E5-22C9-4CCA-A2F2-7238239E8D98}" srcId="{80D756C1-D8AC-49FC-B1B2-872E86F372DC}" destId="{D197C712-E65F-4B12-BA13-D17D760CFBEF}" srcOrd="2" destOrd="0" parTransId="{B82E354D-391A-405B-9847-0712087743D9}" sibTransId="{0D98BBC8-20B8-4D3C-AD0F-F6A7A7B5DA25}"/>
    <dgm:cxn modelId="{6C9F7F57-85B2-4D44-906C-E44923BEAD03}" type="presOf" srcId="{43CD40B7-278C-4EE9-95CB-329F209ECEC8}" destId="{045BCF54-E0EB-40F3-AD1E-FD1886BE2754}" srcOrd="1" destOrd="0" presId="urn:microsoft.com/office/officeart/2005/8/layout/list1"/>
    <dgm:cxn modelId="{76E9E2F5-8289-48CF-87CB-1F0AA30D79C4}" srcId="{80D756C1-D8AC-49FC-B1B2-872E86F372DC}" destId="{43CD40B7-278C-4EE9-95CB-329F209ECEC8}" srcOrd="1" destOrd="0" parTransId="{70042928-6DFA-4D25-B53E-F8B9C8D3A5CE}" sibTransId="{24B6066C-6587-43DF-81D1-F3B5193EBAF1}"/>
    <dgm:cxn modelId="{34579A49-B13A-4014-99B3-72A33D8FF0D4}" type="presOf" srcId="{43CD40B7-278C-4EE9-95CB-329F209ECEC8}" destId="{2B8EFF57-806C-4D18-B11E-54CB4D9B6695}" srcOrd="0" destOrd="0" presId="urn:microsoft.com/office/officeart/2005/8/layout/list1"/>
    <dgm:cxn modelId="{C565828D-50FC-46A9-8436-A4C3D0A882DF}" type="presOf" srcId="{80D756C1-D8AC-49FC-B1B2-872E86F372DC}" destId="{E9ACDAC4-F06D-4223-BF1E-B943FD552B6F}" srcOrd="0" destOrd="0" presId="urn:microsoft.com/office/officeart/2005/8/layout/list1"/>
    <dgm:cxn modelId="{199A1F76-5D42-4112-A3D5-C4740EF8001E}" type="presOf" srcId="{3D20B45E-07A0-4BB6-9D3F-CD9D1282A4BC}" destId="{12648740-1597-4E66-948A-BD0F7D9055A0}" srcOrd="0" destOrd="0" presId="urn:microsoft.com/office/officeart/2005/8/layout/list1"/>
    <dgm:cxn modelId="{85E1525D-B7FD-4A2C-BD66-5CFF0562E4C9}" type="presParOf" srcId="{E9ACDAC4-F06D-4223-BF1E-B943FD552B6F}" destId="{CD3C9DF5-7DC0-46B5-BA52-33179E1D6DEF}" srcOrd="0" destOrd="0" presId="urn:microsoft.com/office/officeart/2005/8/layout/list1"/>
    <dgm:cxn modelId="{8F74D3AD-2F88-4250-8BDF-3E0ADC42F34D}" type="presParOf" srcId="{CD3C9DF5-7DC0-46B5-BA52-33179E1D6DEF}" destId="{12648740-1597-4E66-948A-BD0F7D9055A0}" srcOrd="0" destOrd="0" presId="urn:microsoft.com/office/officeart/2005/8/layout/list1"/>
    <dgm:cxn modelId="{18DDCBD0-8FEE-49B8-ABFE-4986394F3AF9}" type="presParOf" srcId="{CD3C9DF5-7DC0-46B5-BA52-33179E1D6DEF}" destId="{8528D1A0-55BB-4F69-8D41-D1DC14E9BA88}" srcOrd="1" destOrd="0" presId="urn:microsoft.com/office/officeart/2005/8/layout/list1"/>
    <dgm:cxn modelId="{E5956E55-49C7-4C73-BF3C-FD24C6A837F6}" type="presParOf" srcId="{E9ACDAC4-F06D-4223-BF1E-B943FD552B6F}" destId="{168E3CA4-DA61-4ED5-8A68-45ADFF06597B}" srcOrd="1" destOrd="0" presId="urn:microsoft.com/office/officeart/2005/8/layout/list1"/>
    <dgm:cxn modelId="{CBAAB65A-301C-41A8-99D8-7C96E9906381}" type="presParOf" srcId="{E9ACDAC4-F06D-4223-BF1E-B943FD552B6F}" destId="{2997341A-E39B-4521-8C70-57C7F152A73D}" srcOrd="2" destOrd="0" presId="urn:microsoft.com/office/officeart/2005/8/layout/list1"/>
    <dgm:cxn modelId="{28B611C1-6043-4C44-B786-DB4F188F2D92}" type="presParOf" srcId="{E9ACDAC4-F06D-4223-BF1E-B943FD552B6F}" destId="{647004ED-0EE9-4E57-BB4B-460F8550AB5F}" srcOrd="3" destOrd="0" presId="urn:microsoft.com/office/officeart/2005/8/layout/list1"/>
    <dgm:cxn modelId="{6C9CCD96-22B5-4BA3-9B41-219DE4486070}" type="presParOf" srcId="{E9ACDAC4-F06D-4223-BF1E-B943FD552B6F}" destId="{B31D4343-9BAD-4853-9CD3-B228F7BA0108}" srcOrd="4" destOrd="0" presId="urn:microsoft.com/office/officeart/2005/8/layout/list1"/>
    <dgm:cxn modelId="{940CA8F1-68B6-4B56-A59F-BACD49F3CCD6}" type="presParOf" srcId="{B31D4343-9BAD-4853-9CD3-B228F7BA0108}" destId="{2B8EFF57-806C-4D18-B11E-54CB4D9B6695}" srcOrd="0" destOrd="0" presId="urn:microsoft.com/office/officeart/2005/8/layout/list1"/>
    <dgm:cxn modelId="{F00C2D47-76D3-42BC-AD1E-9D6A9D7596B8}" type="presParOf" srcId="{B31D4343-9BAD-4853-9CD3-B228F7BA0108}" destId="{045BCF54-E0EB-40F3-AD1E-FD1886BE2754}" srcOrd="1" destOrd="0" presId="urn:microsoft.com/office/officeart/2005/8/layout/list1"/>
    <dgm:cxn modelId="{0419BDAD-1057-4A30-A091-CCE3C2FC3CDE}" type="presParOf" srcId="{E9ACDAC4-F06D-4223-BF1E-B943FD552B6F}" destId="{485A1FDB-E94D-4BBC-962B-4C16A1F3EDA6}" srcOrd="5" destOrd="0" presId="urn:microsoft.com/office/officeart/2005/8/layout/list1"/>
    <dgm:cxn modelId="{52CD8435-809F-4D55-9D9E-6738BDC3C354}" type="presParOf" srcId="{E9ACDAC4-F06D-4223-BF1E-B943FD552B6F}" destId="{5E3A387A-6571-4541-9CE5-B5EFC0BA3746}" srcOrd="6" destOrd="0" presId="urn:microsoft.com/office/officeart/2005/8/layout/list1"/>
    <dgm:cxn modelId="{A0239EC7-32FA-4FD0-A8EA-AE5B86D2D019}" type="presParOf" srcId="{E9ACDAC4-F06D-4223-BF1E-B943FD552B6F}" destId="{7A34CBE6-E143-41AE-9F7E-FB99001BB136}" srcOrd="7" destOrd="0" presId="urn:microsoft.com/office/officeart/2005/8/layout/list1"/>
    <dgm:cxn modelId="{432AE9B2-9AB9-4D19-8817-BE8C1510F5E4}" type="presParOf" srcId="{E9ACDAC4-F06D-4223-BF1E-B943FD552B6F}" destId="{3B6B6B0B-F37B-406C-9F4D-80876981B514}" srcOrd="8" destOrd="0" presId="urn:microsoft.com/office/officeart/2005/8/layout/list1"/>
    <dgm:cxn modelId="{ED5FC611-02DC-4193-B585-C42AC442FA67}" type="presParOf" srcId="{3B6B6B0B-F37B-406C-9F4D-80876981B514}" destId="{2201D772-F864-4702-B2F5-CD7C1C500AE4}" srcOrd="0" destOrd="0" presId="urn:microsoft.com/office/officeart/2005/8/layout/list1"/>
    <dgm:cxn modelId="{59D2BF10-1591-482A-A636-FA94C2BFCBCF}" type="presParOf" srcId="{3B6B6B0B-F37B-406C-9F4D-80876981B514}" destId="{697BCF02-75FF-4902-843F-6E51F1266D67}" srcOrd="1" destOrd="0" presId="urn:microsoft.com/office/officeart/2005/8/layout/list1"/>
    <dgm:cxn modelId="{73039C73-9117-4411-8D39-3B6E02D97A16}" type="presParOf" srcId="{E9ACDAC4-F06D-4223-BF1E-B943FD552B6F}" destId="{91602580-FC3B-4FD0-8DF5-054DB56B77CE}" srcOrd="9" destOrd="0" presId="urn:microsoft.com/office/officeart/2005/8/layout/list1"/>
    <dgm:cxn modelId="{2AA0118B-18F5-40DC-B936-4F3E39373FE5}" type="presParOf" srcId="{E9ACDAC4-F06D-4223-BF1E-B943FD552B6F}" destId="{225799AC-2A9B-477C-A869-36B644C4D429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97341A-E39B-4521-8C70-57C7F152A73D}">
      <dsp:nvSpPr>
        <dsp:cNvPr id="0" name=""/>
        <dsp:cNvSpPr/>
      </dsp:nvSpPr>
      <dsp:spPr>
        <a:xfrm>
          <a:off x="0" y="323253"/>
          <a:ext cx="8229600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28D1A0-55BB-4F69-8D41-D1DC14E9BA88}">
      <dsp:nvSpPr>
        <dsp:cNvPr id="0" name=""/>
        <dsp:cNvSpPr/>
      </dsp:nvSpPr>
      <dsp:spPr>
        <a:xfrm>
          <a:off x="411480" y="87093"/>
          <a:ext cx="6974503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>
              <a:solidFill>
                <a:srgbClr val="C00000"/>
              </a:solidFill>
            </a:rPr>
            <a:t>Алкогольні</a:t>
          </a:r>
          <a:r>
            <a:rPr lang="ru-RU" sz="2000" kern="1200" dirty="0" smtClean="0">
              <a:solidFill>
                <a:srgbClr val="C00000"/>
              </a:solidFill>
            </a:rPr>
            <a:t> </a:t>
          </a:r>
          <a:r>
            <a:rPr lang="ru-RU" sz="2000" kern="1200" dirty="0" err="1" smtClean="0">
              <a:solidFill>
                <a:srgbClr val="C00000"/>
              </a:solidFill>
            </a:rPr>
            <a:t>напої</a:t>
          </a:r>
          <a:r>
            <a:rPr lang="ru-RU" sz="2000" kern="1200" dirty="0" smtClean="0">
              <a:solidFill>
                <a:srgbClr val="C00000"/>
              </a:solidFill>
            </a:rPr>
            <a:t> </a:t>
          </a:r>
          <a:r>
            <a:rPr lang="ru-RU" sz="2000" kern="1200" dirty="0" err="1" smtClean="0">
              <a:solidFill>
                <a:srgbClr val="C00000"/>
              </a:solidFill>
            </a:rPr>
            <a:t>повинні</a:t>
          </a:r>
          <a:r>
            <a:rPr lang="ru-RU" sz="2000" kern="1200" dirty="0" smtClean="0">
              <a:solidFill>
                <a:srgbClr val="C00000"/>
              </a:solidFill>
            </a:rPr>
            <a:t> бути прозорими, без сторонніх запахів і присмаків.</a:t>
          </a:r>
          <a:endParaRPr lang="ru-RU" sz="2000" kern="1200" dirty="0">
            <a:solidFill>
              <a:srgbClr val="C00000"/>
            </a:solidFill>
          </a:endParaRPr>
        </a:p>
      </dsp:txBody>
      <dsp:txXfrm>
        <a:off x="434537" y="110150"/>
        <a:ext cx="6928389" cy="426206"/>
      </dsp:txXfrm>
    </dsp:sp>
    <dsp:sp modelId="{5E3A387A-6571-4541-9CE5-B5EFC0BA3746}">
      <dsp:nvSpPr>
        <dsp:cNvPr id="0" name=""/>
        <dsp:cNvSpPr/>
      </dsp:nvSpPr>
      <dsp:spPr>
        <a:xfrm>
          <a:off x="0" y="2058725"/>
          <a:ext cx="8229600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5BCF54-E0EB-40F3-AD1E-FD1886BE2754}">
      <dsp:nvSpPr>
        <dsp:cNvPr id="0" name=""/>
        <dsp:cNvSpPr/>
      </dsp:nvSpPr>
      <dsp:spPr>
        <a:xfrm>
          <a:off x="442394" y="2692895"/>
          <a:ext cx="6852360" cy="14820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C00000"/>
              </a:solidFill>
            </a:rPr>
            <a:t>Шляхом </a:t>
          </a:r>
          <a:r>
            <a:rPr lang="ru-RU" sz="2000" kern="1200" dirty="0" err="1" smtClean="0">
              <a:solidFill>
                <a:srgbClr val="C00000"/>
              </a:solidFill>
            </a:rPr>
            <a:t>зовнішнього</a:t>
          </a:r>
          <a:r>
            <a:rPr lang="ru-RU" sz="2000" kern="1200" dirty="0" smtClean="0">
              <a:solidFill>
                <a:srgbClr val="C00000"/>
              </a:solidFill>
            </a:rPr>
            <a:t> </a:t>
          </a:r>
          <a:r>
            <a:rPr lang="ru-RU" sz="2000" kern="1200" dirty="0" err="1" smtClean="0">
              <a:solidFill>
                <a:srgbClr val="C00000"/>
              </a:solidFill>
            </a:rPr>
            <a:t>огляду</a:t>
          </a:r>
          <a:r>
            <a:rPr lang="ru-RU" sz="2000" kern="1200" dirty="0" smtClean="0">
              <a:solidFill>
                <a:srgbClr val="C00000"/>
              </a:solidFill>
            </a:rPr>
            <a:t> </a:t>
          </a:r>
          <a:r>
            <a:rPr lang="ru-RU" sz="2000" kern="1200" dirty="0" err="1" smtClean="0">
              <a:solidFill>
                <a:srgbClr val="C00000"/>
              </a:solidFill>
            </a:rPr>
            <a:t>пляшок</a:t>
          </a:r>
          <a:r>
            <a:rPr lang="ru-RU" sz="2000" kern="1200" dirty="0" smtClean="0">
              <a:solidFill>
                <a:srgbClr val="C00000"/>
              </a:solidFill>
            </a:rPr>
            <a:t> </a:t>
          </a:r>
          <a:r>
            <a:rPr lang="ru-RU" sz="2000" kern="1200" dirty="0" err="1" smtClean="0">
              <a:solidFill>
                <a:srgbClr val="C00000"/>
              </a:solidFill>
            </a:rPr>
            <a:t>встановлюють</a:t>
          </a:r>
          <a:r>
            <a:rPr lang="ru-RU" sz="2000" kern="1200" dirty="0" smtClean="0">
              <a:solidFill>
                <a:srgbClr val="C00000"/>
              </a:solidFill>
            </a:rPr>
            <a:t> стан </a:t>
          </a:r>
          <a:r>
            <a:rPr lang="ru-RU" sz="2000" kern="1200" dirty="0" err="1" smtClean="0">
              <a:solidFill>
                <a:srgbClr val="C00000"/>
              </a:solidFill>
            </a:rPr>
            <a:t>закупорювання</a:t>
          </a:r>
          <a:r>
            <a:rPr lang="ru-RU" sz="2000" kern="1200" dirty="0" smtClean="0">
              <a:solidFill>
                <a:srgbClr val="C00000"/>
              </a:solidFill>
            </a:rPr>
            <a:t>, </a:t>
          </a:r>
          <a:r>
            <a:rPr lang="ru-RU" sz="2000" kern="1200" dirty="0" err="1" smtClean="0">
              <a:solidFill>
                <a:srgbClr val="C00000"/>
              </a:solidFill>
            </a:rPr>
            <a:t>звертаючи</a:t>
          </a:r>
          <a:r>
            <a:rPr lang="ru-RU" sz="2000" kern="1200" dirty="0" smtClean="0">
              <a:solidFill>
                <a:srgbClr val="C00000"/>
              </a:solidFill>
            </a:rPr>
            <a:t> </a:t>
          </a:r>
          <a:r>
            <a:rPr lang="ru-RU" sz="2000" kern="1200" dirty="0" err="1" smtClean="0">
              <a:solidFill>
                <a:srgbClr val="C00000"/>
              </a:solidFill>
            </a:rPr>
            <a:t>увагу</a:t>
          </a:r>
          <a:r>
            <a:rPr lang="ru-RU" sz="2000" kern="1200" dirty="0" smtClean="0">
              <a:solidFill>
                <a:srgbClr val="C00000"/>
              </a:solidFill>
            </a:rPr>
            <a:t> на </a:t>
          </a:r>
          <a:r>
            <a:rPr lang="ru-RU" sz="2000" kern="1200" dirty="0" err="1" smtClean="0">
              <a:solidFill>
                <a:srgbClr val="C00000"/>
              </a:solidFill>
            </a:rPr>
            <a:t>їх</a:t>
          </a:r>
          <a:r>
            <a:rPr lang="ru-RU" sz="2000" kern="1200" dirty="0" smtClean="0">
              <a:solidFill>
                <a:srgbClr val="C00000"/>
              </a:solidFill>
            </a:rPr>
            <a:t> </a:t>
          </a:r>
          <a:r>
            <a:rPr lang="ru-RU" sz="2000" kern="1200" dirty="0" err="1" smtClean="0">
              <a:solidFill>
                <a:srgbClr val="C00000"/>
              </a:solidFill>
            </a:rPr>
            <a:t>герметичність</a:t>
          </a:r>
          <a:r>
            <a:rPr lang="ru-RU" sz="2000" kern="1200" dirty="0" smtClean="0">
              <a:solidFill>
                <a:srgbClr val="C00000"/>
              </a:solidFill>
            </a:rPr>
            <a:t>, стан </a:t>
          </a:r>
          <a:r>
            <a:rPr lang="ru-RU" sz="2000" kern="1200" dirty="0" err="1" smtClean="0">
              <a:solidFill>
                <a:srgbClr val="C00000"/>
              </a:solidFill>
            </a:rPr>
            <a:t>відтиснення</a:t>
          </a:r>
          <a:r>
            <a:rPr lang="ru-RU" sz="2000" kern="1200" dirty="0" smtClean="0">
              <a:solidFill>
                <a:srgbClr val="C00000"/>
              </a:solidFill>
            </a:rPr>
            <a:t> на </a:t>
          </a:r>
          <a:r>
            <a:rPr lang="ru-RU" sz="2000" kern="1200" dirty="0" err="1" smtClean="0">
              <a:solidFill>
                <a:srgbClr val="C00000"/>
              </a:solidFill>
            </a:rPr>
            <a:t>ковпачку</a:t>
          </a:r>
          <a:r>
            <a:rPr lang="ru-RU" sz="2000" kern="1200" dirty="0" smtClean="0">
              <a:solidFill>
                <a:srgbClr val="C00000"/>
              </a:solidFill>
            </a:rPr>
            <a:t> і </a:t>
          </a:r>
          <a:r>
            <a:rPr lang="ru-RU" sz="2000" kern="1200" dirty="0" err="1" smtClean="0">
              <a:solidFill>
                <a:srgbClr val="C00000"/>
              </a:solidFill>
            </a:rPr>
            <a:t>відсутність</a:t>
          </a:r>
          <a:r>
            <a:rPr lang="ru-RU" sz="2000" kern="1200" dirty="0" smtClean="0">
              <a:solidFill>
                <a:srgbClr val="C00000"/>
              </a:solidFill>
            </a:rPr>
            <a:t> </a:t>
          </a:r>
          <a:r>
            <a:rPr lang="ru-RU" sz="2000" kern="1200" dirty="0" err="1" smtClean="0">
              <a:solidFill>
                <a:srgbClr val="C00000"/>
              </a:solidFill>
            </a:rPr>
            <a:t>слідів</a:t>
          </a:r>
          <a:r>
            <a:rPr lang="ru-RU" sz="2000" kern="1200" dirty="0" smtClean="0">
              <a:solidFill>
                <a:srgbClr val="C00000"/>
              </a:solidFill>
            </a:rPr>
            <a:t> </a:t>
          </a:r>
          <a:r>
            <a:rPr lang="ru-RU" sz="2000" kern="1200" dirty="0" err="1" smtClean="0">
              <a:solidFill>
                <a:srgbClr val="C00000"/>
              </a:solidFill>
            </a:rPr>
            <a:t>пошкодження</a:t>
          </a:r>
          <a:r>
            <a:rPr lang="ru-RU" sz="2000" kern="1200" dirty="0" smtClean="0">
              <a:solidFill>
                <a:srgbClr val="C00000"/>
              </a:solidFill>
            </a:rPr>
            <a:t> </a:t>
          </a:r>
          <a:r>
            <a:rPr lang="ru-RU" sz="2000" kern="1200" dirty="0" err="1" smtClean="0">
              <a:solidFill>
                <a:srgbClr val="C00000"/>
              </a:solidFill>
            </a:rPr>
            <a:t>металевого</a:t>
          </a:r>
          <a:r>
            <a:rPr lang="ru-RU" sz="2000" kern="1200" dirty="0" smtClean="0">
              <a:solidFill>
                <a:srgbClr val="C00000"/>
              </a:solidFill>
            </a:rPr>
            <a:t> </a:t>
          </a:r>
          <a:r>
            <a:rPr lang="ru-RU" sz="2000" kern="1200" dirty="0" err="1" smtClean="0">
              <a:solidFill>
                <a:srgbClr val="C00000"/>
              </a:solidFill>
            </a:rPr>
            <a:t>ковпачка</a:t>
          </a:r>
          <a:r>
            <a:rPr lang="ru-RU" sz="900" kern="1200" dirty="0" smtClean="0"/>
            <a:t>.</a:t>
          </a:r>
          <a:endParaRPr lang="ru-RU" sz="900" kern="1200" dirty="0"/>
        </a:p>
      </dsp:txBody>
      <dsp:txXfrm>
        <a:off x="514741" y="2765242"/>
        <a:ext cx="6707666" cy="1337337"/>
      </dsp:txXfrm>
    </dsp:sp>
    <dsp:sp modelId="{225799AC-2A9B-477C-A869-36B644C4D429}">
      <dsp:nvSpPr>
        <dsp:cNvPr id="0" name=""/>
        <dsp:cNvSpPr/>
      </dsp:nvSpPr>
      <dsp:spPr>
        <a:xfrm>
          <a:off x="0" y="4218231"/>
          <a:ext cx="8229600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7BCF02-75FF-4902-843F-6E51F1266D67}">
      <dsp:nvSpPr>
        <dsp:cNvPr id="0" name=""/>
        <dsp:cNvSpPr/>
      </dsp:nvSpPr>
      <dsp:spPr>
        <a:xfrm>
          <a:off x="370385" y="670616"/>
          <a:ext cx="7015690" cy="19060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>
              <a:solidFill>
                <a:srgbClr val="C00000"/>
              </a:solidFill>
            </a:rPr>
            <a:t>Алкогольні</a:t>
          </a:r>
          <a:r>
            <a:rPr lang="ru-RU" sz="2000" kern="1200" dirty="0" smtClean="0">
              <a:solidFill>
                <a:srgbClr val="C00000"/>
              </a:solidFill>
            </a:rPr>
            <a:t> вироби розливають переважно в пляшки місткістю 0,25; 0,5; 0,75 ,1л. Стандартом передбачені також пляшки іншої місткості, деякі види керамічного і фарфорового посуду. Для закупорювання використовують пробки пробкові, поліетиленові, пластмасові і алюмінієві </a:t>
          </a:r>
          <a:r>
            <a:rPr lang="ru-RU" sz="2000" kern="1200" dirty="0" err="1" smtClean="0">
              <a:solidFill>
                <a:srgbClr val="C00000"/>
              </a:solidFill>
            </a:rPr>
            <a:t>ковпачки</a:t>
          </a:r>
          <a:r>
            <a:rPr lang="ru-RU" sz="2000" kern="1200" dirty="0" smtClean="0">
              <a:solidFill>
                <a:srgbClr val="C00000"/>
              </a:solidFill>
            </a:rPr>
            <a:t> </a:t>
          </a:r>
          <a:endParaRPr lang="ru-RU" sz="2000" kern="1200" dirty="0">
            <a:solidFill>
              <a:srgbClr val="C00000"/>
            </a:solidFill>
          </a:endParaRPr>
        </a:p>
      </dsp:txBody>
      <dsp:txXfrm>
        <a:off x="463431" y="763662"/>
        <a:ext cx="6829598" cy="17199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065E8B-DC25-4A96-B47B-E447CDA81803}" type="datetimeFigureOut">
              <a:rPr lang="ru-RU" smtClean="0"/>
              <a:t>18.07.2017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8BCB2F-19BD-4C4F-8621-C66FC9B1AD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474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B1DBC-EC84-47E1-B97C-D0C97AEFF98F}" type="datetimeFigureOut">
              <a:rPr lang="ru-RU" smtClean="0"/>
              <a:t>18.07.2017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78EB9-8A04-4370-B099-E374740118E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B1DBC-EC84-47E1-B97C-D0C97AEFF98F}" type="datetimeFigureOut">
              <a:rPr lang="ru-RU" smtClean="0"/>
              <a:t>18.07.2017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78EB9-8A04-4370-B099-E374740118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B1DBC-EC84-47E1-B97C-D0C97AEFF98F}" type="datetimeFigureOut">
              <a:rPr lang="ru-RU" smtClean="0"/>
              <a:t>18.07.2017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78EB9-8A04-4370-B099-E374740118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B1DBC-EC84-47E1-B97C-D0C97AEFF98F}" type="datetimeFigureOut">
              <a:rPr lang="ru-RU" smtClean="0"/>
              <a:t>18.07.2017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78EB9-8A04-4370-B099-E374740118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B1DBC-EC84-47E1-B97C-D0C97AEFF98F}" type="datetimeFigureOut">
              <a:rPr lang="ru-RU" smtClean="0"/>
              <a:t>18.07.2017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89578EB9-8A04-4370-B099-E374740118E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B1DBC-EC84-47E1-B97C-D0C97AEFF98F}" type="datetimeFigureOut">
              <a:rPr lang="ru-RU" smtClean="0"/>
              <a:t>18.07.2017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78EB9-8A04-4370-B099-E374740118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B1DBC-EC84-47E1-B97C-D0C97AEFF98F}" type="datetimeFigureOut">
              <a:rPr lang="ru-RU" smtClean="0"/>
              <a:t>18.07.2017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78EB9-8A04-4370-B099-E374740118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B1DBC-EC84-47E1-B97C-D0C97AEFF98F}" type="datetimeFigureOut">
              <a:rPr lang="ru-RU" smtClean="0"/>
              <a:t>18.07.2017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78EB9-8A04-4370-B099-E374740118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B1DBC-EC84-47E1-B97C-D0C97AEFF98F}" type="datetimeFigureOut">
              <a:rPr lang="ru-RU" smtClean="0"/>
              <a:t>18.07.2017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78EB9-8A04-4370-B099-E374740118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B1DBC-EC84-47E1-B97C-D0C97AEFF98F}" type="datetimeFigureOut">
              <a:rPr lang="ru-RU" smtClean="0"/>
              <a:t>18.07.2017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78EB9-8A04-4370-B099-E374740118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B1DBC-EC84-47E1-B97C-D0C97AEFF98F}" type="datetimeFigureOut">
              <a:rPr lang="ru-RU" smtClean="0"/>
              <a:t>18.07.2017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78EB9-8A04-4370-B099-E374740118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CEB1DBC-EC84-47E1-B97C-D0C97AEFF98F}" type="datetimeFigureOut">
              <a:rPr lang="ru-RU" smtClean="0"/>
              <a:t>18.07.2017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9578EB9-8A04-4370-B099-E374740118E6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jpe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9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22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11" Type="http://schemas.openxmlformats.org/officeDocument/2006/relationships/image" Target="../media/image32.pn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0"/>
            <a:ext cx="8282880" cy="1417638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Тема уроку: </a:t>
            </a:r>
            <a:br>
              <a:rPr lang="uk-UA" dirty="0" smtClean="0"/>
            </a:br>
            <a:r>
              <a:rPr lang="uk-UA" sz="2800" dirty="0" smtClean="0"/>
              <a:t>Алкогольні напої,класифікація,асортимент ,види, технології продажі.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12776"/>
            <a:ext cx="8435280" cy="5184576"/>
          </a:xfrm>
        </p:spPr>
        <p:txBody>
          <a:bodyPr>
            <a:noAutofit/>
          </a:bodyPr>
          <a:lstStyle/>
          <a:p>
            <a:pPr marL="137160" indent="0">
              <a:buNone/>
            </a:pPr>
            <a:r>
              <a:rPr lang="uk-UA" sz="2000" b="1" u="sng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Тип уроку:</a:t>
            </a:r>
          </a:p>
          <a:p>
            <a:r>
              <a:rPr lang="uk-UA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Урок по виконанню комплексних робіт</a:t>
            </a:r>
          </a:p>
          <a:p>
            <a:pPr marL="137160" indent="0">
              <a:buNone/>
            </a:pPr>
            <a:r>
              <a:rPr lang="uk-UA" sz="2400" b="1" u="sng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Вид уроку:</a:t>
            </a:r>
          </a:p>
          <a:p>
            <a:r>
              <a:rPr lang="uk-UA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Урок-практикум з елементами ділової гри</a:t>
            </a:r>
          </a:p>
          <a:p>
            <a:pPr marL="137160" indent="0">
              <a:buNone/>
            </a:pPr>
            <a:r>
              <a:rPr lang="uk-UA" sz="2400" b="1" u="sng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Методи навчання</a:t>
            </a:r>
            <a:r>
              <a:rPr lang="uk-UA" sz="1400" b="1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:</a:t>
            </a:r>
          </a:p>
          <a:p>
            <a:r>
              <a:rPr lang="uk-UA" sz="2000" dirty="0" smtClean="0">
                <a:latin typeface="Bookman Old Style" panose="02050604050505020204" pitchFamily="18" charset="0"/>
              </a:rPr>
              <a:t>- </a:t>
            </a:r>
            <a:r>
              <a:rPr lang="uk-UA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словесні (усні)</a:t>
            </a:r>
          </a:p>
          <a:p>
            <a:r>
              <a:rPr lang="uk-UA" sz="2000" dirty="0" smtClean="0">
                <a:latin typeface="Bookman Old Style" panose="02050604050505020204" pitchFamily="18" charset="0"/>
              </a:rPr>
              <a:t>- </a:t>
            </a:r>
            <a:r>
              <a:rPr lang="uk-UA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наглядні (демонстрація наглядних </a:t>
            </a:r>
            <a:r>
              <a:rPr lang="uk-UA" sz="2000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пособій</a:t>
            </a:r>
            <a:r>
              <a:rPr lang="uk-UA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, натуральних </a:t>
            </a:r>
            <a:r>
              <a:rPr lang="uk-UA" sz="2000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образців</a:t>
            </a:r>
            <a:r>
              <a:rPr lang="uk-UA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)</a:t>
            </a:r>
          </a:p>
          <a:p>
            <a:r>
              <a:rPr lang="uk-UA" sz="2000" dirty="0" smtClean="0">
                <a:latin typeface="Bookman Old Style" panose="02050604050505020204" pitchFamily="18" charset="0"/>
              </a:rPr>
              <a:t>- </a:t>
            </a:r>
            <a:r>
              <a:rPr lang="uk-UA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пояснювально-ілюстративний (пояснення, демонстрація відеоматеріалів, слайдів)</a:t>
            </a:r>
          </a:p>
          <a:p>
            <a:r>
              <a:rPr lang="uk-UA" sz="2000" dirty="0" smtClean="0">
                <a:latin typeface="Bookman Old Style" panose="02050604050505020204" pitchFamily="18" charset="0"/>
              </a:rPr>
              <a:t>- </a:t>
            </a:r>
            <a:r>
              <a:rPr lang="uk-UA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репродуктивний (виконання завдань за алгоритмом)</a:t>
            </a:r>
          </a:p>
          <a:p>
            <a:r>
              <a:rPr lang="uk-UA" sz="2000" dirty="0" smtClean="0">
                <a:latin typeface="Bookman Old Style" panose="02050604050505020204" pitchFamily="18" charset="0"/>
              </a:rPr>
              <a:t>- </a:t>
            </a:r>
            <a:r>
              <a:rPr lang="uk-UA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проблемно-пошуковий</a:t>
            </a:r>
          </a:p>
          <a:p>
            <a:r>
              <a:rPr lang="uk-UA" sz="2000" dirty="0" smtClean="0">
                <a:latin typeface="Bookman Old Style" panose="02050604050505020204" pitchFamily="18" charset="0"/>
              </a:rPr>
              <a:t>- </a:t>
            </a:r>
            <a:r>
              <a:rPr lang="uk-UA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дослідницький метод (самостійне рішення практичних задач)</a:t>
            </a:r>
            <a:endParaRPr lang="uk-UA" sz="2000" dirty="0">
              <a:solidFill>
                <a:schemeClr val="bg1">
                  <a:lumMod val="95000"/>
                  <a:lumOff val="5000"/>
                </a:schemeClr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56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Підготовка алкогольних напоїв до продажу</a:t>
            </a:r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95536" y="1628800"/>
            <a:ext cx="3240360" cy="165618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Найбільш оптимальне використання торгівельного простору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5004048" y="3789040"/>
            <a:ext cx="3168352" cy="172819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Правильне розташування торгівельного обладнання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4727854" y="1722512"/>
            <a:ext cx="3384376" cy="156247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err="1" smtClean="0"/>
              <a:t>Планограма</a:t>
            </a:r>
            <a:r>
              <a:rPr lang="uk-UA" dirty="0" smtClean="0"/>
              <a:t>  розміщення товару за групами ,видами ,марками та ціною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110" y="3356992"/>
            <a:ext cx="3016938" cy="3201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0885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accent4">
                    <a:lumMod val="75000"/>
                  </a:schemeClr>
                </a:solidFill>
              </a:rPr>
              <a:t>Правила продажу алкоголю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03848" y="1600200"/>
            <a:ext cx="5482952" cy="4709160"/>
          </a:xfrm>
        </p:spPr>
        <p:txBody>
          <a:bodyPr>
            <a:normAutofit/>
          </a:bodyPr>
          <a:lstStyle/>
          <a:p>
            <a:r>
              <a:rPr lang="uk-UA" sz="2000" dirty="0" smtClean="0"/>
              <a:t>Торгівля алкоголем здійснюється через спеціальні підприємства,в яких є ліцензія на роздрібну торгівлю алкогольними напоями ,отримано згідно  з вимогами законодавства.</a:t>
            </a:r>
          </a:p>
          <a:p>
            <a:r>
              <a:rPr lang="uk-UA" sz="2000" dirty="0" smtClean="0"/>
              <a:t>Суб’єкт господарської діяльності повинен мати торгівельні приміщення обладнані відповідним обладнанням (гірки ,стелажі),площею не менш а ніж 20 кв. метрів.</a:t>
            </a:r>
          </a:p>
          <a:p>
            <a:r>
              <a:rPr lang="uk-UA" sz="2000" dirty="0" smtClean="0"/>
              <a:t>Працівники </a:t>
            </a:r>
            <a:r>
              <a:rPr lang="uk-UA" sz="2000" dirty="0" err="1" smtClean="0"/>
              <a:t>суб</a:t>
            </a:r>
            <a:r>
              <a:rPr lang="uk-UA" sz="2000" dirty="0" smtClean="0"/>
              <a:t>*</a:t>
            </a:r>
            <a:r>
              <a:rPr lang="uk-UA" sz="2000" dirty="0" err="1" smtClean="0"/>
              <a:t>єкта</a:t>
            </a:r>
            <a:r>
              <a:rPr lang="uk-UA" sz="2000" dirty="0" smtClean="0"/>
              <a:t> господарської діяльності,які займаються зберіганням та продажем алкогольних напоїв   повинні мати спеціальну професійну підготовку</a:t>
            </a:r>
            <a:endParaRPr lang="ru-RU" sz="2000" dirty="0"/>
          </a:p>
        </p:txBody>
      </p:sp>
      <p:pic>
        <p:nvPicPr>
          <p:cNvPr id="8194" name="Picture 2" descr="http://www.iqalko.ru/images/iqalko_23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4785"/>
            <a:ext cx="3381375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501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9474" y="306511"/>
            <a:ext cx="7277669" cy="1143000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Продаж алкогольних напоїв забороняється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ru-RU" dirty="0"/>
              <a:t>Продаж </a:t>
            </a:r>
            <a:r>
              <a:rPr lang="ru-RU" dirty="0" err="1"/>
              <a:t>алкогольних</a:t>
            </a:r>
            <a:r>
              <a:rPr lang="ru-RU" dirty="0"/>
              <a:t> </a:t>
            </a:r>
            <a:r>
              <a:rPr lang="ru-RU" dirty="0" err="1"/>
              <a:t>напоїв</a:t>
            </a:r>
            <a:r>
              <a:rPr lang="ru-RU" dirty="0"/>
              <a:t> </a:t>
            </a:r>
            <a:r>
              <a:rPr lang="ru-RU" dirty="0" err="1"/>
              <a:t>громадянам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не </a:t>
            </a:r>
            <a:r>
              <a:rPr lang="ru-RU" dirty="0" err="1"/>
              <a:t>досягли</a:t>
            </a:r>
            <a:r>
              <a:rPr lang="ru-RU" dirty="0"/>
              <a:t> 18-річного </a:t>
            </a:r>
            <a:r>
              <a:rPr lang="ru-RU" dirty="0" err="1"/>
              <a:t>віку</a:t>
            </a:r>
            <a:r>
              <a:rPr lang="ru-RU" dirty="0"/>
              <a:t>, </a:t>
            </a:r>
            <a:r>
              <a:rPr lang="ru-RU" dirty="0" err="1"/>
              <a:t>забороняється</a:t>
            </a:r>
            <a:r>
              <a:rPr lang="ru-RU" dirty="0"/>
              <a:t>. В </a:t>
            </a:r>
            <a:r>
              <a:rPr lang="ru-RU" dirty="0" err="1"/>
              <a:t>разі</a:t>
            </a:r>
            <a:r>
              <a:rPr lang="ru-RU" dirty="0"/>
              <a:t> </a:t>
            </a:r>
            <a:r>
              <a:rPr lang="ru-RU" dirty="0" err="1"/>
              <a:t>виникнення</a:t>
            </a:r>
            <a:r>
              <a:rPr lang="ru-RU" dirty="0"/>
              <a:t> </a:t>
            </a:r>
            <a:r>
              <a:rPr lang="ru-RU" dirty="0" err="1"/>
              <a:t>сумніву</a:t>
            </a:r>
            <a:r>
              <a:rPr lang="ru-RU" dirty="0"/>
              <a:t> </a:t>
            </a:r>
            <a:r>
              <a:rPr lang="ru-RU" dirty="0" err="1"/>
              <a:t>щодо</a:t>
            </a:r>
            <a:r>
              <a:rPr lang="ru-RU" dirty="0"/>
              <a:t> </a:t>
            </a:r>
            <a:r>
              <a:rPr lang="ru-RU" dirty="0" err="1"/>
              <a:t>віку</a:t>
            </a:r>
            <a:r>
              <a:rPr lang="ru-RU" dirty="0"/>
              <a:t> </a:t>
            </a:r>
            <a:r>
              <a:rPr lang="ru-RU" dirty="0" err="1"/>
              <a:t>покупця</a:t>
            </a:r>
            <a:r>
              <a:rPr lang="ru-RU" dirty="0"/>
              <a:t> продаж </a:t>
            </a:r>
            <a:r>
              <a:rPr lang="ru-RU" dirty="0" err="1"/>
              <a:t>алкогольних</a:t>
            </a:r>
            <a:r>
              <a:rPr lang="ru-RU" dirty="0"/>
              <a:t> </a:t>
            </a:r>
            <a:r>
              <a:rPr lang="ru-RU" dirty="0" err="1"/>
              <a:t>напоїв</a:t>
            </a:r>
            <a:r>
              <a:rPr lang="ru-RU" dirty="0"/>
              <a:t> </a:t>
            </a:r>
            <a:r>
              <a:rPr lang="ru-RU" dirty="0" err="1"/>
              <a:t>здійснюється</a:t>
            </a:r>
            <a:r>
              <a:rPr lang="ru-RU" dirty="0"/>
              <a:t> за </a:t>
            </a:r>
            <a:r>
              <a:rPr lang="ru-RU" dirty="0" err="1"/>
              <a:t>умови</a:t>
            </a:r>
            <a:r>
              <a:rPr lang="ru-RU" dirty="0"/>
              <a:t> </a:t>
            </a:r>
            <a:r>
              <a:rPr lang="ru-RU" dirty="0" err="1"/>
              <a:t>пред'явлення</a:t>
            </a:r>
            <a:r>
              <a:rPr lang="ru-RU" dirty="0"/>
              <a:t> документа,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засвідчує</a:t>
            </a:r>
            <a:r>
              <a:rPr lang="ru-RU" dirty="0"/>
              <a:t> </a:t>
            </a:r>
            <a:r>
              <a:rPr lang="ru-RU" dirty="0" err="1"/>
              <a:t>його</a:t>
            </a:r>
            <a:r>
              <a:rPr lang="ru-RU" dirty="0"/>
              <a:t> </a:t>
            </a:r>
            <a:r>
              <a:rPr lang="ru-RU" dirty="0" err="1"/>
              <a:t>вік</a:t>
            </a:r>
            <a:r>
              <a:rPr lang="ru-RU" dirty="0"/>
              <a:t>.</a:t>
            </a:r>
          </a:p>
          <a:p>
            <a:pPr fontAlgn="base"/>
            <a:r>
              <a:rPr lang="ru-RU" dirty="0" smtClean="0"/>
              <a:t> </a:t>
            </a:r>
            <a:r>
              <a:rPr lang="ru-RU" dirty="0"/>
              <a:t>Не </a:t>
            </a:r>
            <a:r>
              <a:rPr lang="ru-RU" dirty="0" err="1"/>
              <a:t>дозволяється</a:t>
            </a:r>
            <a:r>
              <a:rPr lang="ru-RU" dirty="0"/>
              <a:t> </a:t>
            </a:r>
            <a:r>
              <a:rPr lang="ru-RU" dirty="0" err="1"/>
              <a:t>здійснювати</a:t>
            </a:r>
            <a:r>
              <a:rPr lang="ru-RU" dirty="0"/>
              <a:t> продаж </a:t>
            </a:r>
            <a:r>
              <a:rPr lang="ru-RU" dirty="0" err="1"/>
              <a:t>алкогольних</a:t>
            </a:r>
            <a:r>
              <a:rPr lang="ru-RU" dirty="0"/>
              <a:t> </a:t>
            </a:r>
            <a:r>
              <a:rPr lang="ru-RU" dirty="0" err="1"/>
              <a:t>напоїв</a:t>
            </a:r>
            <a:r>
              <a:rPr lang="ru-RU" dirty="0"/>
              <a:t> </a:t>
            </a:r>
            <a:r>
              <a:rPr lang="ru-RU" dirty="0" err="1"/>
              <a:t>працівниками</a:t>
            </a:r>
            <a:r>
              <a:rPr lang="ru-RU" dirty="0"/>
              <a:t> </a:t>
            </a:r>
            <a:r>
              <a:rPr lang="ru-RU" dirty="0" err="1"/>
              <a:t>суб'єкта</a:t>
            </a:r>
            <a:r>
              <a:rPr lang="ru-RU" dirty="0"/>
              <a:t> </a:t>
            </a:r>
            <a:r>
              <a:rPr lang="ru-RU" dirty="0" err="1"/>
              <a:t>господарювання</a:t>
            </a:r>
            <a:r>
              <a:rPr lang="ru-RU" dirty="0"/>
              <a:t>, </a:t>
            </a:r>
            <a:r>
              <a:rPr lang="ru-RU" dirty="0" err="1"/>
              <a:t>яким</a:t>
            </a:r>
            <a:r>
              <a:rPr lang="ru-RU" dirty="0"/>
              <a:t> не </a:t>
            </a:r>
            <a:r>
              <a:rPr lang="ru-RU" dirty="0" err="1"/>
              <a:t>виповнилося</a:t>
            </a:r>
            <a:r>
              <a:rPr lang="ru-RU" dirty="0"/>
              <a:t> 18 </a:t>
            </a:r>
            <a:r>
              <a:rPr lang="ru-RU" dirty="0" err="1"/>
              <a:t>років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57192"/>
            <a:ext cx="1907704" cy="1694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800" y="-12575"/>
            <a:ext cx="1438275" cy="1641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7471" y="5123148"/>
            <a:ext cx="4086225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073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938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584176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002060"/>
                </a:solidFill>
              </a:rPr>
              <a:t>Алкогольні напої – це напої які містять певну кількість етилового спирту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 algn="ctr">
              <a:buNone/>
            </a:pPr>
            <a:r>
              <a:rPr lang="uk-UA" dirty="0" smtClean="0">
                <a:solidFill>
                  <a:srgbClr val="FF0000"/>
                </a:solidFill>
              </a:rPr>
              <a:t>Групи алкогольних </a:t>
            </a:r>
            <a:r>
              <a:rPr lang="uk-UA" dirty="0">
                <a:solidFill>
                  <a:srgbClr val="FF0000"/>
                </a:solidFill>
              </a:rPr>
              <a:t>напоїв</a:t>
            </a:r>
          </a:p>
          <a:p>
            <a:pPr marL="137160" indent="0" algn="ctr">
              <a:buNone/>
            </a:pPr>
            <a:endParaRPr lang="uk-UA" dirty="0" smtClean="0">
              <a:solidFill>
                <a:srgbClr val="FF0000"/>
              </a:solidFill>
            </a:endParaRP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2483768" y="2204864"/>
            <a:ext cx="4320480" cy="612648"/>
          </a:xfrm>
          <a:prstGeom prst="flowChartAlternate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err="1"/>
              <a:t>Горілка</a:t>
            </a:r>
            <a:endParaRPr lang="ru-RU" sz="3600" dirty="0"/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2483768" y="3212976"/>
            <a:ext cx="4320480" cy="61264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err="1" smtClean="0"/>
              <a:t>Лікеро-</a:t>
            </a:r>
            <a:r>
              <a:rPr lang="uk-UA" sz="3200" dirty="0" smtClean="0"/>
              <a:t> горілчані</a:t>
            </a:r>
            <a:endParaRPr lang="ru-RU" sz="3200" dirty="0"/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2483768" y="4331367"/>
            <a:ext cx="4320480" cy="61264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/>
              <a:t>Виноградні вина</a:t>
            </a:r>
            <a:endParaRPr lang="ru-RU" sz="3200" dirty="0"/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2483768" y="5517232"/>
            <a:ext cx="4320480" cy="61264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/>
              <a:t>Коньяк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925992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Основна сировина для виробництва алкогольних напоїв</a:t>
            </a:r>
            <a:endParaRPr lang="ru-RU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err="1" smtClean="0"/>
              <a:t>Ссс</a:t>
            </a:r>
            <a:endParaRPr lang="ru-RU" dirty="0"/>
          </a:p>
        </p:txBody>
      </p:sp>
      <p:sp>
        <p:nvSpPr>
          <p:cNvPr id="4" name="Блок-схема: перфолента 3"/>
          <p:cNvSpPr/>
          <p:nvPr/>
        </p:nvSpPr>
        <p:spPr>
          <a:xfrm>
            <a:off x="899592" y="1325226"/>
            <a:ext cx="7416824" cy="804672"/>
          </a:xfrm>
          <a:prstGeom prst="flowChartPunchedTap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Впливає на вид ,класифікацію та асортимент</a:t>
            </a:r>
            <a:endParaRPr lang="ru-RU" sz="2400" dirty="0"/>
          </a:p>
        </p:txBody>
      </p:sp>
      <p:sp>
        <p:nvSpPr>
          <p:cNvPr id="5" name="Выноска со стрелкой вниз 4"/>
          <p:cNvSpPr/>
          <p:nvPr/>
        </p:nvSpPr>
        <p:spPr>
          <a:xfrm>
            <a:off x="683568" y="2852936"/>
            <a:ext cx="3240360" cy="902478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rgbClr val="C00000"/>
                </a:solidFill>
              </a:rPr>
              <a:t>Спирт </a:t>
            </a:r>
          </a:p>
          <a:p>
            <a:pPr algn="ctr"/>
            <a:r>
              <a:rPr lang="uk-UA" sz="2000" dirty="0" smtClean="0">
                <a:solidFill>
                  <a:srgbClr val="C00000"/>
                </a:solidFill>
              </a:rPr>
              <a:t>етиловий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6" name="Выноска со стрелкой вниз 5"/>
          <p:cNvSpPr/>
          <p:nvPr/>
        </p:nvSpPr>
        <p:spPr>
          <a:xfrm>
            <a:off x="5017368" y="5517232"/>
            <a:ext cx="3515071" cy="1008112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solidFill>
                  <a:srgbClr val="C00000"/>
                </a:solidFill>
              </a:rPr>
              <a:t>Б</a:t>
            </a:r>
            <a:r>
              <a:rPr lang="uk-UA" sz="2000" dirty="0" smtClean="0">
                <a:solidFill>
                  <a:srgbClr val="C00000"/>
                </a:solidFill>
              </a:rPr>
              <a:t>арвники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7" name="Лента лицом вверх 6"/>
          <p:cNvSpPr/>
          <p:nvPr/>
        </p:nvSpPr>
        <p:spPr>
          <a:xfrm>
            <a:off x="899592" y="2129898"/>
            <a:ext cx="2736304" cy="612648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>
                <a:solidFill>
                  <a:srgbClr val="FF0000"/>
                </a:solidFill>
              </a:rPr>
              <a:t>Основна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Выноска со стрелкой вниз 7"/>
          <p:cNvSpPr/>
          <p:nvPr/>
        </p:nvSpPr>
        <p:spPr>
          <a:xfrm>
            <a:off x="684790" y="3756155"/>
            <a:ext cx="3240360" cy="91440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Вода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9" name="Выноска со стрелкой вниз 8"/>
          <p:cNvSpPr/>
          <p:nvPr/>
        </p:nvSpPr>
        <p:spPr>
          <a:xfrm>
            <a:off x="673699" y="4684006"/>
            <a:ext cx="3240360" cy="1090388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rgbClr val="C00000"/>
                </a:solidFill>
              </a:rPr>
              <a:t>Пом</a:t>
            </a:r>
            <a:r>
              <a:rPr lang="uk-UA" dirty="0">
                <a:solidFill>
                  <a:srgbClr val="C00000"/>
                </a:solidFill>
              </a:rPr>
              <a:t>*</a:t>
            </a:r>
            <a:r>
              <a:rPr lang="ru-RU" dirty="0" err="1" smtClean="0">
                <a:solidFill>
                  <a:srgbClr val="C00000"/>
                </a:solidFill>
              </a:rPr>
              <a:t>якшуючі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</a:p>
          <a:p>
            <a:pPr algn="ctr"/>
            <a:r>
              <a:rPr lang="ru-RU" dirty="0" err="1" smtClean="0">
                <a:solidFill>
                  <a:srgbClr val="C00000"/>
                </a:solidFill>
              </a:rPr>
              <a:t>смакові</a:t>
            </a:r>
            <a:r>
              <a:rPr lang="ru-RU" dirty="0" smtClean="0">
                <a:solidFill>
                  <a:srgbClr val="C00000"/>
                </a:solidFill>
              </a:rPr>
              <a:t> добавки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1" name="Выноска со стрелкой вниз 10"/>
          <p:cNvSpPr/>
          <p:nvPr/>
        </p:nvSpPr>
        <p:spPr>
          <a:xfrm>
            <a:off x="5004048" y="2742546"/>
            <a:ext cx="3456384" cy="91440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rgbClr val="C00000"/>
                </a:solidFill>
              </a:rPr>
              <a:t>Прянощі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12" name="Выноска со стрелкой вниз 11"/>
          <p:cNvSpPr/>
          <p:nvPr/>
        </p:nvSpPr>
        <p:spPr>
          <a:xfrm>
            <a:off x="5017368" y="3645024"/>
            <a:ext cx="3465516" cy="91440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rgbClr val="C00000"/>
                </a:solidFill>
              </a:rPr>
              <a:t>Ароматні трави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13" name="Выноска со стрелкой вниз 12"/>
          <p:cNvSpPr/>
          <p:nvPr/>
        </p:nvSpPr>
        <p:spPr>
          <a:xfrm>
            <a:off x="5164099" y="4647418"/>
            <a:ext cx="3353551" cy="91440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rgbClr val="C00000"/>
                </a:solidFill>
              </a:rPr>
              <a:t>Свіжі та сушені </a:t>
            </a:r>
          </a:p>
          <a:p>
            <a:pPr algn="ctr"/>
            <a:r>
              <a:rPr lang="uk-UA" sz="2000" dirty="0" smtClean="0">
                <a:solidFill>
                  <a:srgbClr val="C00000"/>
                </a:solidFill>
              </a:rPr>
              <a:t>плоди та ягоди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14" name="Лента лицом вверх 13"/>
          <p:cNvSpPr/>
          <p:nvPr/>
        </p:nvSpPr>
        <p:spPr>
          <a:xfrm>
            <a:off x="5401580" y="2060848"/>
            <a:ext cx="2770820" cy="612648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>
                <a:solidFill>
                  <a:srgbClr val="FF0000"/>
                </a:solidFill>
              </a:rPr>
              <a:t>Допоміжна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742546"/>
            <a:ext cx="1080120" cy="615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742546"/>
            <a:ext cx="1102572" cy="615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9" y="4591245"/>
            <a:ext cx="864096" cy="637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1" y="4559424"/>
            <a:ext cx="792087" cy="669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368" y="5517232"/>
            <a:ext cx="988504" cy="705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508918"/>
            <a:ext cx="876918" cy="722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368" y="3645024"/>
            <a:ext cx="864097" cy="591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0895" y="3600795"/>
            <a:ext cx="876755" cy="63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4024" y="3755414"/>
            <a:ext cx="1261126" cy="609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283" y="3756155"/>
            <a:ext cx="1262063" cy="608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848" y="2834558"/>
            <a:ext cx="1009334" cy="594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283" y="2852936"/>
            <a:ext cx="1011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9091" y="4647418"/>
            <a:ext cx="776059" cy="735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161" y="4684006"/>
            <a:ext cx="774700" cy="699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6166" y="5774394"/>
            <a:ext cx="1495425" cy="966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33132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Асортимент алкогольних напоїв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505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7220"/>
            <a:ext cx="8229600" cy="1143000"/>
          </a:xfrm>
        </p:spPr>
        <p:txBody>
          <a:bodyPr>
            <a:noAutofit/>
          </a:bodyPr>
          <a:lstStyle/>
          <a:p>
            <a:r>
              <a:rPr lang="uk-UA" sz="4800" dirty="0" smtClean="0">
                <a:solidFill>
                  <a:schemeClr val="accent6">
                    <a:lumMod val="75000"/>
                  </a:schemeClr>
                </a:solidFill>
              </a:rPr>
              <a:t>Вимоги до якості алкогольних напоїв</a:t>
            </a:r>
            <a:endParaRPr lang="ru-RU" sz="4800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1220582"/>
              </p:ext>
            </p:extLst>
          </p:nvPr>
        </p:nvGraphicFramePr>
        <p:xfrm>
          <a:off x="457200" y="1600200"/>
          <a:ext cx="8229600" cy="4708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ятно 1 4"/>
          <p:cNvSpPr/>
          <p:nvPr/>
        </p:nvSpPr>
        <p:spPr>
          <a:xfrm>
            <a:off x="179511" y="116632"/>
            <a:ext cx="1368153" cy="1512168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1872" y="6209928"/>
            <a:ext cx="1152128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ятно 1 6"/>
          <p:cNvSpPr/>
          <p:nvPr/>
        </p:nvSpPr>
        <p:spPr>
          <a:xfrm>
            <a:off x="7596336" y="116632"/>
            <a:ext cx="1547664" cy="1584176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7" y="5229201"/>
            <a:ext cx="467072" cy="16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 descr="http://clipart.coolclips.com/480/vectors/tf05025/CoolClips_food0251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6996" y="506268"/>
            <a:ext cx="1027492" cy="720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www.dhresource.com/260x260/f2/albu/g4/M00/0A/49/rBVaEVfIrfSAOhN0AAEUHWxX-4g586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5805264"/>
            <a:ext cx="1440160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http://clipart.coolclips.com/480/vectors/tf05025/CoolClips_food0251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74733">
            <a:off x="574260" y="459149"/>
            <a:ext cx="1027492" cy="720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005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Захист виробника від підробки алкоголю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450468"/>
            <a:ext cx="1152128" cy="345638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rgbClr val="FF0000"/>
                </a:solidFill>
              </a:rPr>
              <a:t>Акцизна марка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39752" y="1471711"/>
            <a:ext cx="1244132" cy="345490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err="1">
                <a:solidFill>
                  <a:srgbClr val="FF0000"/>
                </a:solidFill>
              </a:rPr>
              <a:t>Етикетка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39952" y="1471711"/>
            <a:ext cx="1512168" cy="33614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err="1" smtClean="0">
                <a:solidFill>
                  <a:srgbClr val="FF0000"/>
                </a:solidFill>
              </a:rPr>
              <a:t>Гровіювання</a:t>
            </a:r>
            <a:r>
              <a:rPr lang="uk-UA" dirty="0" smtClean="0">
                <a:solidFill>
                  <a:srgbClr val="FF0000"/>
                </a:solidFill>
              </a:rPr>
              <a:t> на </a:t>
            </a:r>
            <a:r>
              <a:rPr lang="uk-UA" dirty="0" err="1" smtClean="0">
                <a:solidFill>
                  <a:srgbClr val="FF0000"/>
                </a:solidFill>
              </a:rPr>
              <a:t>бутилках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44208" y="1435704"/>
            <a:ext cx="1944216" cy="34189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Штрих код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484652"/>
            <a:ext cx="1152128" cy="1417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356992"/>
            <a:ext cx="1800200" cy="1120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508896"/>
            <a:ext cx="1440160" cy="1216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4461" y="3356992"/>
            <a:ext cx="1244132" cy="1545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3" y="4926614"/>
            <a:ext cx="2808312" cy="1851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5387" y="1495672"/>
            <a:ext cx="1183205" cy="1588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1642" y="1470230"/>
            <a:ext cx="1489348" cy="1526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1488087"/>
            <a:ext cx="1152128" cy="1436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518048"/>
            <a:ext cx="1440160" cy="1406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854617"/>
            <a:ext cx="2699792" cy="2003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906852"/>
            <a:ext cx="3256123" cy="2087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1808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rgbClr val="FF0000"/>
                </a:solidFill>
              </a:rPr>
              <a:t>Ознаки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фальсифікації</a:t>
            </a:r>
            <a:r>
              <a:rPr lang="ru-RU" dirty="0" smtClean="0">
                <a:solidFill>
                  <a:srgbClr val="FF0000"/>
                </a:solidFill>
              </a:rPr>
              <a:t> алкоголю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Нечітка бліда матова етикетка з неякісного паперу</a:t>
            </a:r>
          </a:p>
          <a:p>
            <a:r>
              <a:rPr lang="uk-UA" dirty="0" smtClean="0"/>
              <a:t>Перекошена етикетка</a:t>
            </a:r>
          </a:p>
          <a:p>
            <a:r>
              <a:rPr lang="uk-UA" dirty="0" smtClean="0"/>
              <a:t>Нещільне закупорювання</a:t>
            </a:r>
          </a:p>
          <a:p>
            <a:r>
              <a:rPr lang="uk-UA" dirty="0" smtClean="0"/>
              <a:t>Невідповідність надписів на ковпачку з етикеткою</a:t>
            </a:r>
          </a:p>
          <a:p>
            <a:r>
              <a:rPr lang="uk-UA" dirty="0" smtClean="0"/>
              <a:t>Фарбування донця пляшки(що утворює при русі </a:t>
            </a:r>
            <a:r>
              <a:rPr lang="uk-UA" dirty="0" err="1" smtClean="0"/>
              <a:t>бутилки</a:t>
            </a:r>
            <a:r>
              <a:rPr lang="uk-UA" dirty="0" smtClean="0"/>
              <a:t> по транспортері)</a:t>
            </a:r>
          </a:p>
          <a:p>
            <a:r>
              <a:rPr lang="uk-UA" dirty="0" smtClean="0"/>
              <a:t>Підроблений акциз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060848"/>
            <a:ext cx="2069976" cy="16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941168"/>
            <a:ext cx="2232248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9158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1296144"/>
          </a:xfrm>
        </p:spPr>
        <p:txBody>
          <a:bodyPr>
            <a:noAutofit/>
          </a:bodyPr>
          <a:lstStyle/>
          <a:p>
            <a:r>
              <a:rPr lang="uk-UA" sz="4400" dirty="0" smtClean="0">
                <a:solidFill>
                  <a:srgbClr val="C00000"/>
                </a:solidFill>
              </a:rPr>
              <a:t>Маркування алкогольних напоїв</a:t>
            </a:r>
            <a:endParaRPr lang="ru-RU" sz="44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83768" y="1772816"/>
            <a:ext cx="6203031" cy="4608552"/>
          </a:xfrm>
        </p:spPr>
        <p:txBody>
          <a:bodyPr>
            <a:normAutofit fontScale="92500" lnSpcReduction="10000"/>
          </a:bodyPr>
          <a:lstStyle/>
          <a:p>
            <a:pPr algn="just">
              <a:lnSpc>
                <a:spcPct val="150000"/>
              </a:lnSpc>
            </a:pPr>
            <a:r>
              <a:rPr lang="uk-UA" sz="2000" dirty="0" smtClean="0">
                <a:solidFill>
                  <a:srgbClr val="002060"/>
                </a:solidFill>
              </a:rPr>
              <a:t>   Загальна та власна назва виробника</a:t>
            </a:r>
          </a:p>
          <a:p>
            <a:pPr algn="just">
              <a:lnSpc>
                <a:spcPct val="150000"/>
              </a:lnSpc>
            </a:pPr>
            <a:r>
              <a:rPr lang="uk-UA" sz="2000" dirty="0" smtClean="0">
                <a:solidFill>
                  <a:srgbClr val="002060"/>
                </a:solidFill>
              </a:rPr>
              <a:t>   Найменування виробника</a:t>
            </a:r>
          </a:p>
          <a:p>
            <a:pPr algn="just">
              <a:lnSpc>
                <a:spcPct val="150000"/>
              </a:lnSpc>
            </a:pPr>
            <a:r>
              <a:rPr lang="uk-UA" sz="2000" dirty="0" smtClean="0">
                <a:solidFill>
                  <a:srgbClr val="002060"/>
                </a:solidFill>
              </a:rPr>
              <a:t>   Знак для товарів та послуг</a:t>
            </a:r>
          </a:p>
          <a:p>
            <a:pPr algn="just">
              <a:lnSpc>
                <a:spcPct val="150000"/>
              </a:lnSpc>
            </a:pPr>
            <a:r>
              <a:rPr lang="uk-UA" sz="2000" dirty="0">
                <a:solidFill>
                  <a:srgbClr val="002060"/>
                </a:solidFill>
              </a:rPr>
              <a:t> </a:t>
            </a:r>
            <a:r>
              <a:rPr lang="uk-UA" sz="2000" dirty="0" smtClean="0">
                <a:solidFill>
                  <a:srgbClr val="002060"/>
                </a:solidFill>
              </a:rPr>
              <a:t>  Географічна назва місця виготовлення алкоголю</a:t>
            </a:r>
          </a:p>
          <a:p>
            <a:pPr algn="just">
              <a:lnSpc>
                <a:spcPct val="150000"/>
              </a:lnSpc>
            </a:pPr>
            <a:r>
              <a:rPr lang="uk-UA" sz="2000" dirty="0">
                <a:solidFill>
                  <a:srgbClr val="002060"/>
                </a:solidFill>
              </a:rPr>
              <a:t> </a:t>
            </a:r>
            <a:r>
              <a:rPr lang="uk-UA" sz="2000" dirty="0" smtClean="0">
                <a:solidFill>
                  <a:srgbClr val="002060"/>
                </a:solidFill>
              </a:rPr>
              <a:t>  Вміст спирту </a:t>
            </a:r>
          </a:p>
          <a:p>
            <a:pPr algn="just">
              <a:lnSpc>
                <a:spcPct val="150000"/>
              </a:lnSpc>
            </a:pPr>
            <a:r>
              <a:rPr lang="uk-UA" sz="2000" dirty="0">
                <a:solidFill>
                  <a:srgbClr val="002060"/>
                </a:solidFill>
              </a:rPr>
              <a:t> </a:t>
            </a:r>
            <a:r>
              <a:rPr lang="uk-UA" sz="2000" dirty="0" smtClean="0">
                <a:solidFill>
                  <a:srgbClr val="002060"/>
                </a:solidFill>
              </a:rPr>
              <a:t>  Місткість посуду </a:t>
            </a:r>
          </a:p>
          <a:p>
            <a:pPr algn="just">
              <a:lnSpc>
                <a:spcPct val="150000"/>
              </a:lnSpc>
            </a:pPr>
            <a:r>
              <a:rPr lang="uk-UA" sz="2000" dirty="0">
                <a:solidFill>
                  <a:srgbClr val="002060"/>
                </a:solidFill>
              </a:rPr>
              <a:t> </a:t>
            </a:r>
            <a:r>
              <a:rPr lang="uk-UA" sz="2000" dirty="0" smtClean="0">
                <a:solidFill>
                  <a:srgbClr val="002060"/>
                </a:solidFill>
              </a:rPr>
              <a:t>  Штрих код повинен бути нанесений на видиму    сторону етикетки або </a:t>
            </a:r>
            <a:r>
              <a:rPr lang="uk-UA" sz="2000" dirty="0" err="1" smtClean="0">
                <a:solidFill>
                  <a:srgbClr val="002060"/>
                </a:solidFill>
              </a:rPr>
              <a:t>контретикетки</a:t>
            </a:r>
            <a:r>
              <a:rPr lang="uk-UA" sz="2000" dirty="0" smtClean="0">
                <a:solidFill>
                  <a:srgbClr val="002060"/>
                </a:solidFill>
              </a:rPr>
              <a:t> </a:t>
            </a:r>
          </a:p>
          <a:p>
            <a:pPr algn="just">
              <a:lnSpc>
                <a:spcPct val="150000"/>
              </a:lnSpc>
            </a:pPr>
            <a:r>
              <a:rPr lang="uk-UA" sz="2000" dirty="0" smtClean="0">
                <a:solidFill>
                  <a:srgbClr val="002060"/>
                </a:solidFill>
              </a:rPr>
              <a:t>  Позначення нормативного документу(для продуктів вітчизняного виробника)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5125" name="Picture 5" descr="http://www.panic.com.ua/images/pfl/pflcnu_202_3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99" y="1772816"/>
            <a:ext cx="2184177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1268760"/>
            <a:ext cx="77768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</a:rPr>
              <a:t>На </a:t>
            </a:r>
            <a:r>
              <a:rPr lang="ru-RU" sz="2000" dirty="0" err="1">
                <a:solidFill>
                  <a:srgbClr val="002060"/>
                </a:solidFill>
              </a:rPr>
              <a:t>етикетці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err="1">
                <a:solidFill>
                  <a:srgbClr val="002060"/>
                </a:solidFill>
              </a:rPr>
              <a:t>кожної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err="1">
                <a:solidFill>
                  <a:srgbClr val="002060"/>
                </a:solidFill>
              </a:rPr>
              <a:t>пляшки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err="1">
                <a:solidFill>
                  <a:srgbClr val="002060"/>
                </a:solidFill>
              </a:rPr>
              <a:t>або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err="1">
                <a:solidFill>
                  <a:srgbClr val="002060"/>
                </a:solidFill>
              </a:rPr>
              <a:t>самої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err="1">
                <a:solidFill>
                  <a:srgbClr val="002060"/>
                </a:solidFill>
              </a:rPr>
              <a:t>пляшки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smtClean="0">
                <a:solidFill>
                  <a:srgbClr val="002060"/>
                </a:solidFill>
              </a:rPr>
              <a:t>зазначають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381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uk-UA" dirty="0" smtClean="0"/>
              <a:t>Зберігання алкогольних виробів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24744"/>
            <a:ext cx="8229600" cy="5733256"/>
          </a:xfrm>
        </p:spPr>
        <p:txBody>
          <a:bodyPr>
            <a:normAutofit fontScale="25000" lnSpcReduction="20000"/>
          </a:bodyPr>
          <a:lstStyle/>
          <a:p>
            <a:r>
              <a:rPr lang="ru-RU" sz="7200" dirty="0" err="1">
                <a:solidFill>
                  <a:srgbClr val="C00000"/>
                </a:solidFill>
              </a:rPr>
              <a:t>Зберігати</a:t>
            </a:r>
            <a:r>
              <a:rPr lang="ru-RU" sz="7200" dirty="0">
                <a:solidFill>
                  <a:srgbClr val="C00000"/>
                </a:solidFill>
              </a:rPr>
              <a:t> </a:t>
            </a:r>
            <a:r>
              <a:rPr lang="ru-RU" sz="7200" dirty="0" err="1">
                <a:solidFill>
                  <a:srgbClr val="C00000"/>
                </a:solidFill>
              </a:rPr>
              <a:t>алкогольні</a:t>
            </a:r>
            <a:r>
              <a:rPr lang="ru-RU" sz="7200" dirty="0">
                <a:solidFill>
                  <a:srgbClr val="C00000"/>
                </a:solidFill>
              </a:rPr>
              <a:t> </a:t>
            </a:r>
            <a:r>
              <a:rPr lang="ru-RU" sz="7200" dirty="0" err="1">
                <a:solidFill>
                  <a:srgbClr val="C00000"/>
                </a:solidFill>
              </a:rPr>
              <a:t>напої</a:t>
            </a:r>
            <a:r>
              <a:rPr lang="ru-RU" sz="7200" dirty="0">
                <a:solidFill>
                  <a:srgbClr val="C00000"/>
                </a:solidFill>
              </a:rPr>
              <a:t> дозволено </a:t>
            </a:r>
            <a:r>
              <a:rPr lang="ru-RU" sz="7200" dirty="0" err="1">
                <a:solidFill>
                  <a:srgbClr val="C00000"/>
                </a:solidFill>
              </a:rPr>
              <a:t>тільки</a:t>
            </a:r>
            <a:r>
              <a:rPr lang="ru-RU" sz="7200" dirty="0">
                <a:solidFill>
                  <a:srgbClr val="C00000"/>
                </a:solidFill>
              </a:rPr>
              <a:t> в </a:t>
            </a:r>
            <a:r>
              <a:rPr lang="ru-RU" sz="7200" dirty="0" err="1">
                <a:solidFill>
                  <a:srgbClr val="C00000"/>
                </a:solidFill>
              </a:rPr>
              <a:t>місцях</a:t>
            </a:r>
            <a:r>
              <a:rPr lang="ru-RU" sz="7200" dirty="0">
                <a:solidFill>
                  <a:srgbClr val="C00000"/>
                </a:solidFill>
              </a:rPr>
              <a:t> </a:t>
            </a:r>
            <a:r>
              <a:rPr lang="ru-RU" sz="7200" dirty="0" err="1">
                <a:solidFill>
                  <a:srgbClr val="C00000"/>
                </a:solidFill>
              </a:rPr>
              <a:t>зберігання</a:t>
            </a:r>
            <a:r>
              <a:rPr lang="ru-RU" sz="7200" dirty="0">
                <a:solidFill>
                  <a:srgbClr val="C00000"/>
                </a:solidFill>
              </a:rPr>
              <a:t>, </a:t>
            </a:r>
            <a:r>
              <a:rPr lang="ru-RU" sz="7200" dirty="0" err="1">
                <a:solidFill>
                  <a:srgbClr val="C00000"/>
                </a:solidFill>
              </a:rPr>
              <a:t>які</a:t>
            </a:r>
            <a:r>
              <a:rPr lang="ru-RU" sz="7200" dirty="0">
                <a:solidFill>
                  <a:srgbClr val="C00000"/>
                </a:solidFill>
              </a:rPr>
              <a:t> </a:t>
            </a:r>
            <a:r>
              <a:rPr lang="ru-RU" sz="7200" dirty="0" err="1">
                <a:solidFill>
                  <a:srgbClr val="C00000"/>
                </a:solidFill>
              </a:rPr>
              <a:t>внесені</a:t>
            </a:r>
            <a:r>
              <a:rPr lang="ru-RU" sz="7200" dirty="0">
                <a:solidFill>
                  <a:srgbClr val="C00000"/>
                </a:solidFill>
              </a:rPr>
              <a:t> до </a:t>
            </a:r>
            <a:r>
              <a:rPr lang="ru-RU" sz="7200" dirty="0" err="1">
                <a:solidFill>
                  <a:srgbClr val="C00000"/>
                </a:solidFill>
              </a:rPr>
              <a:t>Єдиного</a:t>
            </a:r>
            <a:r>
              <a:rPr lang="ru-RU" sz="7200" dirty="0">
                <a:solidFill>
                  <a:srgbClr val="C00000"/>
                </a:solidFill>
              </a:rPr>
              <a:t> державного </a:t>
            </a:r>
            <a:r>
              <a:rPr lang="ru-RU" sz="7200" dirty="0" err="1">
                <a:solidFill>
                  <a:srgbClr val="C00000"/>
                </a:solidFill>
              </a:rPr>
              <a:t>реєстру</a:t>
            </a:r>
            <a:r>
              <a:rPr lang="ru-RU" sz="7200" dirty="0">
                <a:solidFill>
                  <a:srgbClr val="C00000"/>
                </a:solidFill>
              </a:rPr>
              <a:t> </a:t>
            </a:r>
            <a:r>
              <a:rPr lang="ru-RU" sz="7200" dirty="0" err="1">
                <a:solidFill>
                  <a:srgbClr val="C00000"/>
                </a:solidFill>
              </a:rPr>
              <a:t>місць</a:t>
            </a:r>
            <a:r>
              <a:rPr lang="ru-RU" sz="7200" dirty="0">
                <a:solidFill>
                  <a:srgbClr val="C00000"/>
                </a:solidFill>
              </a:rPr>
              <a:t> </a:t>
            </a:r>
            <a:r>
              <a:rPr lang="ru-RU" sz="7200" dirty="0" err="1">
                <a:solidFill>
                  <a:srgbClr val="C00000"/>
                </a:solidFill>
              </a:rPr>
              <a:t>зберігання</a:t>
            </a:r>
            <a:r>
              <a:rPr lang="ru-RU" sz="7200" dirty="0">
                <a:solidFill>
                  <a:srgbClr val="C00000"/>
                </a:solidFill>
              </a:rPr>
              <a:t> </a:t>
            </a:r>
            <a:endParaRPr lang="ru-RU" sz="7200" dirty="0" smtClean="0">
              <a:solidFill>
                <a:srgbClr val="C00000"/>
              </a:solidFill>
            </a:endParaRPr>
          </a:p>
          <a:p>
            <a:endParaRPr lang="ru-RU" sz="1800" dirty="0" smtClean="0">
              <a:solidFill>
                <a:srgbClr val="C00000"/>
              </a:solidFill>
            </a:endParaRPr>
          </a:p>
          <a:p>
            <a:r>
              <a:rPr lang="ru-RU" sz="7200" dirty="0" err="1"/>
              <a:t>Терміни</a:t>
            </a:r>
            <a:r>
              <a:rPr lang="ru-RU" sz="7200" dirty="0"/>
              <a:t> і </a:t>
            </a:r>
            <a:r>
              <a:rPr lang="ru-RU" sz="7200" dirty="0" err="1"/>
              <a:t>температури</a:t>
            </a:r>
            <a:r>
              <a:rPr lang="ru-RU" sz="7200" dirty="0"/>
              <a:t> </a:t>
            </a:r>
            <a:r>
              <a:rPr lang="ru-RU" sz="7200" dirty="0" err="1"/>
              <a:t>зберігання</a:t>
            </a:r>
            <a:r>
              <a:rPr lang="ru-RU" sz="7200" dirty="0"/>
              <a:t> </a:t>
            </a:r>
            <a:r>
              <a:rPr lang="ru-RU" sz="7200" dirty="0" err="1"/>
              <a:t>алкогольних</a:t>
            </a:r>
            <a:r>
              <a:rPr lang="ru-RU" sz="7200" dirty="0"/>
              <a:t> </a:t>
            </a:r>
            <a:r>
              <a:rPr lang="ru-RU" sz="7200" dirty="0" err="1" smtClean="0"/>
              <a:t>напоїв</a:t>
            </a:r>
            <a:endParaRPr lang="ru-RU" sz="7200" dirty="0"/>
          </a:p>
          <a:p>
            <a:r>
              <a:rPr lang="ru-RU" sz="5600" dirty="0" err="1"/>
              <a:t>Горілки</a:t>
            </a:r>
            <a:r>
              <a:rPr lang="ru-RU" sz="5600" dirty="0"/>
              <a:t> ГОСТ 12712- 80, 12545- 81 12 </a:t>
            </a:r>
            <a:r>
              <a:rPr lang="ru-RU" sz="5600" dirty="0" err="1"/>
              <a:t>міс</a:t>
            </a:r>
            <a:r>
              <a:rPr lang="ru-RU" sz="5600" dirty="0"/>
              <a:t>. </a:t>
            </a:r>
            <a:r>
              <a:rPr lang="ru-RU" sz="5600" dirty="0" err="1"/>
              <a:t>від</a:t>
            </a:r>
            <a:r>
              <a:rPr lang="ru-RU" sz="5600" dirty="0"/>
              <a:t> - 5 до + </a:t>
            </a:r>
            <a:r>
              <a:rPr lang="ru-RU" sz="5600" dirty="0" smtClean="0"/>
              <a:t>25</a:t>
            </a:r>
            <a:endParaRPr lang="ru-RU" sz="5600" dirty="0"/>
          </a:p>
          <a:p>
            <a:r>
              <a:rPr lang="ru-RU" sz="5600" dirty="0" err="1"/>
              <a:t>Горілки</a:t>
            </a:r>
            <a:r>
              <a:rPr lang="ru-RU" sz="5600" dirty="0"/>
              <a:t> </a:t>
            </a:r>
            <a:r>
              <a:rPr lang="ru-RU" sz="5600" dirty="0" err="1"/>
              <a:t>особливі</a:t>
            </a:r>
            <a:r>
              <a:rPr lang="ru-RU" sz="5600" dirty="0"/>
              <a:t> ГОСТ 12712- 80, 12545- 81 6 </a:t>
            </a:r>
            <a:r>
              <a:rPr lang="ru-RU" sz="5600" dirty="0" err="1"/>
              <a:t>міс</a:t>
            </a:r>
            <a:r>
              <a:rPr lang="ru-RU" sz="5600" dirty="0"/>
              <a:t>. </a:t>
            </a:r>
            <a:r>
              <a:rPr lang="ru-RU" sz="5600" dirty="0" err="1"/>
              <a:t>від</a:t>
            </a:r>
            <a:r>
              <a:rPr lang="ru-RU" sz="5600" dirty="0"/>
              <a:t> - 5 до + </a:t>
            </a:r>
            <a:r>
              <a:rPr lang="ru-RU" sz="5600" dirty="0" smtClean="0"/>
              <a:t>25</a:t>
            </a:r>
            <a:endParaRPr lang="ru-RU" sz="5600" dirty="0"/>
          </a:p>
          <a:p>
            <a:r>
              <a:rPr lang="ru-RU" sz="5600" dirty="0"/>
              <a:t>Коньяки ГОСТ 13741- 73 2 м </a:t>
            </a:r>
            <a:r>
              <a:rPr lang="ru-RU" sz="5600" dirty="0" err="1"/>
              <a:t>вище</a:t>
            </a:r>
            <a:r>
              <a:rPr lang="ru-RU" sz="5600" dirty="0"/>
              <a:t> + </a:t>
            </a:r>
            <a:r>
              <a:rPr lang="ru-RU" sz="5600" dirty="0" smtClean="0"/>
              <a:t>5</a:t>
            </a:r>
            <a:endParaRPr lang="ru-RU" sz="5600" dirty="0"/>
          </a:p>
          <a:p>
            <a:r>
              <a:rPr lang="ru-RU" sz="5600" dirty="0" err="1"/>
              <a:t>Радянське</a:t>
            </a:r>
            <a:r>
              <a:rPr lang="ru-RU" sz="5600" dirty="0"/>
              <a:t> </a:t>
            </a:r>
            <a:r>
              <a:rPr lang="ru-RU" sz="5600" dirty="0" err="1"/>
              <a:t>шампанське</a:t>
            </a:r>
            <a:r>
              <a:rPr lang="ru-RU" sz="5600" dirty="0"/>
              <a:t> ГОСТ 13918- 68 6 </a:t>
            </a:r>
            <a:r>
              <a:rPr lang="ru-RU" sz="5600" dirty="0" err="1"/>
              <a:t>міс</a:t>
            </a:r>
            <a:r>
              <a:rPr lang="ru-RU" sz="5600" dirty="0"/>
              <a:t>. </a:t>
            </a:r>
            <a:r>
              <a:rPr lang="ru-RU" sz="5600" dirty="0" err="1"/>
              <a:t>від</a:t>
            </a:r>
            <a:r>
              <a:rPr lang="ru-RU" sz="5600" dirty="0"/>
              <a:t> + 8 до + </a:t>
            </a:r>
            <a:r>
              <a:rPr lang="ru-RU" sz="5600" dirty="0" smtClean="0"/>
              <a:t>16</a:t>
            </a:r>
            <a:endParaRPr lang="ru-RU" sz="5600" dirty="0"/>
          </a:p>
          <a:p>
            <a:r>
              <a:rPr lang="ru-RU" sz="5600" dirty="0"/>
              <a:t>Наливки і </a:t>
            </a:r>
            <a:r>
              <a:rPr lang="ru-RU" sz="5600" dirty="0" err="1"/>
              <a:t>пунші</a:t>
            </a:r>
            <a:r>
              <a:rPr lang="ru-RU" sz="5600" dirty="0"/>
              <a:t> ГОСТ 4827- 70, 7190- 71 8 </a:t>
            </a:r>
            <a:r>
              <a:rPr lang="ru-RU" sz="5600" dirty="0" err="1"/>
              <a:t>міс</a:t>
            </a:r>
            <a:r>
              <a:rPr lang="ru-RU" sz="5600" dirty="0"/>
              <a:t>. </a:t>
            </a:r>
            <a:r>
              <a:rPr lang="ru-RU" sz="5600" dirty="0" err="1"/>
              <a:t>від</a:t>
            </a:r>
            <a:r>
              <a:rPr lang="ru-RU" sz="5600" dirty="0"/>
              <a:t> + 10 до + </a:t>
            </a:r>
            <a:r>
              <a:rPr lang="ru-RU" sz="5600" dirty="0" smtClean="0"/>
              <a:t>20</a:t>
            </a:r>
            <a:endParaRPr lang="ru-RU" sz="5600" dirty="0"/>
          </a:p>
          <a:p>
            <a:r>
              <a:rPr lang="ru-RU" sz="5600" dirty="0" err="1"/>
              <a:t>Настоянки</a:t>
            </a:r>
            <a:r>
              <a:rPr lang="ru-RU" sz="5600" dirty="0"/>
              <a:t> </a:t>
            </a:r>
            <a:r>
              <a:rPr lang="ru-RU" sz="5600" dirty="0" err="1"/>
              <a:t>солодкі</a:t>
            </a:r>
            <a:r>
              <a:rPr lang="ru-RU" sz="5600" dirty="0"/>
              <a:t>, </a:t>
            </a:r>
            <a:r>
              <a:rPr lang="ru-RU" sz="5600" dirty="0" err="1"/>
              <a:t>напівсолодкі</a:t>
            </a:r>
            <a:r>
              <a:rPr lang="ru-RU" sz="5600" dirty="0"/>
              <a:t> слабо </a:t>
            </a:r>
            <a:r>
              <a:rPr lang="ru-RU" sz="5600" dirty="0" err="1"/>
              <a:t>градусні</a:t>
            </a:r>
            <a:r>
              <a:rPr lang="ru-RU" sz="5600" dirty="0"/>
              <a:t> і </a:t>
            </a:r>
            <a:r>
              <a:rPr lang="ru-RU" sz="5600" dirty="0" err="1"/>
              <a:t>аперитиви</a:t>
            </a:r>
            <a:r>
              <a:rPr lang="ru-RU" sz="5600" dirty="0"/>
              <a:t> ГОСТ 4827- 70, 7190- 71 3 </a:t>
            </a:r>
            <a:r>
              <a:rPr lang="ru-RU" sz="5600" dirty="0" err="1"/>
              <a:t>міс</a:t>
            </a:r>
            <a:r>
              <a:rPr lang="ru-RU" sz="5600" dirty="0"/>
              <a:t>. </a:t>
            </a:r>
            <a:r>
              <a:rPr lang="ru-RU" sz="5600" dirty="0" err="1"/>
              <a:t>від</a:t>
            </a:r>
            <a:r>
              <a:rPr lang="ru-RU" sz="5600" dirty="0"/>
              <a:t> + 10 до + </a:t>
            </a:r>
            <a:r>
              <a:rPr lang="ru-RU" sz="5600" dirty="0" smtClean="0"/>
              <a:t>20</a:t>
            </a:r>
            <a:endParaRPr lang="ru-RU" sz="5600" dirty="0"/>
          </a:p>
          <a:p>
            <a:r>
              <a:rPr lang="ru-RU" sz="5600" dirty="0" err="1"/>
              <a:t>Напої</a:t>
            </a:r>
            <a:r>
              <a:rPr lang="ru-RU" sz="5600" dirty="0"/>
              <a:t> </a:t>
            </a:r>
            <a:r>
              <a:rPr lang="ru-RU" sz="5600" dirty="0" err="1"/>
              <a:t>десертні</a:t>
            </a:r>
            <a:r>
              <a:rPr lang="ru-RU" sz="5600" dirty="0"/>
              <a:t> ГОСТ 4827- 70, 7190- 71 2 </a:t>
            </a:r>
            <a:r>
              <a:rPr lang="ru-RU" sz="5600" dirty="0" err="1"/>
              <a:t>міс</a:t>
            </a:r>
            <a:r>
              <a:rPr lang="ru-RU" sz="5600" dirty="0"/>
              <a:t>. </a:t>
            </a:r>
            <a:r>
              <a:rPr lang="ru-RU" sz="5600" dirty="0" err="1"/>
              <a:t>від</a:t>
            </a:r>
            <a:r>
              <a:rPr lang="ru-RU" sz="5600" dirty="0"/>
              <a:t> + 10 до + </a:t>
            </a:r>
            <a:r>
              <a:rPr lang="ru-RU" sz="5600" dirty="0" smtClean="0"/>
              <a:t>20</a:t>
            </a:r>
            <a:endParaRPr lang="ru-RU" sz="5600" dirty="0"/>
          </a:p>
          <a:p>
            <a:r>
              <a:rPr lang="ru-RU" sz="5600" dirty="0" err="1"/>
              <a:t>Настоянки</a:t>
            </a:r>
            <a:r>
              <a:rPr lang="ru-RU" sz="5600" dirty="0"/>
              <a:t> </a:t>
            </a:r>
            <a:r>
              <a:rPr lang="ru-RU" sz="5600" dirty="0" err="1"/>
              <a:t>гіркі</a:t>
            </a:r>
            <a:r>
              <a:rPr lang="ru-RU" sz="5600" dirty="0"/>
              <a:t>, </a:t>
            </a:r>
            <a:r>
              <a:rPr lang="ru-RU" sz="5600" dirty="0" err="1"/>
              <a:t>гіркі</a:t>
            </a:r>
            <a:r>
              <a:rPr lang="ru-RU" sz="5600" dirty="0"/>
              <a:t> слабо </a:t>
            </a:r>
            <a:r>
              <a:rPr lang="ru-RU" sz="5600" dirty="0" err="1"/>
              <a:t>градусні</a:t>
            </a:r>
            <a:r>
              <a:rPr lang="ru-RU" sz="5600" dirty="0"/>
              <a:t> і </a:t>
            </a:r>
            <a:r>
              <a:rPr lang="ru-RU" sz="5600" dirty="0" err="1"/>
              <a:t>бальзами</a:t>
            </a:r>
            <a:r>
              <a:rPr lang="ru-RU" sz="5600" dirty="0"/>
              <a:t> ГОСТ 4827- 70, 7190- 71 6 </a:t>
            </a:r>
            <a:r>
              <a:rPr lang="ru-RU" sz="5600" dirty="0" err="1"/>
              <a:t>міс</a:t>
            </a:r>
            <a:r>
              <a:rPr lang="ru-RU" sz="5600" dirty="0"/>
              <a:t>. </a:t>
            </a:r>
            <a:r>
              <a:rPr lang="ru-RU" sz="5600" dirty="0" err="1"/>
              <a:t>від</a:t>
            </a:r>
            <a:r>
              <a:rPr lang="ru-RU" sz="5600" dirty="0"/>
              <a:t> + 10 до + </a:t>
            </a:r>
            <a:r>
              <a:rPr lang="ru-RU" sz="5600" dirty="0" smtClean="0"/>
              <a:t>20</a:t>
            </a:r>
            <a:endParaRPr lang="ru-RU" sz="5600" dirty="0"/>
          </a:p>
          <a:p>
            <a:r>
              <a:rPr lang="ru-RU" sz="5600" dirty="0" err="1"/>
              <a:t>Терміни</a:t>
            </a:r>
            <a:r>
              <a:rPr lang="ru-RU" sz="5600" dirty="0"/>
              <a:t> та </a:t>
            </a:r>
            <a:r>
              <a:rPr lang="ru-RU" sz="5600" dirty="0" err="1"/>
              <a:t>температури</a:t>
            </a:r>
            <a:r>
              <a:rPr lang="ru-RU" sz="5600" dirty="0"/>
              <a:t> </a:t>
            </a:r>
            <a:r>
              <a:rPr lang="ru-RU" sz="5600" dirty="0" err="1"/>
              <a:t>зберігання</a:t>
            </a:r>
            <a:r>
              <a:rPr lang="ru-RU" sz="5600" dirty="0"/>
              <a:t> </a:t>
            </a:r>
            <a:r>
              <a:rPr lang="ru-RU" sz="5600" dirty="0" err="1"/>
              <a:t>винних</a:t>
            </a:r>
            <a:r>
              <a:rPr lang="ru-RU" sz="5600" dirty="0"/>
              <a:t> </a:t>
            </a:r>
            <a:r>
              <a:rPr lang="ru-RU" sz="5600" dirty="0" err="1"/>
              <a:t>виробів</a:t>
            </a:r>
            <a:r>
              <a:rPr lang="ru-RU" sz="5600" dirty="0"/>
              <a:t> плодово-</a:t>
            </a:r>
            <a:r>
              <a:rPr lang="ru-RU" sz="5600" dirty="0" err="1"/>
              <a:t>ягідних</a:t>
            </a:r>
            <a:endParaRPr lang="ru-RU" sz="5600" dirty="0"/>
          </a:p>
          <a:p>
            <a:r>
              <a:rPr lang="ru-RU" sz="5600" dirty="0" err="1"/>
              <a:t>Столові</a:t>
            </a:r>
            <a:r>
              <a:rPr lang="ru-RU" sz="5600" dirty="0"/>
              <a:t> </a:t>
            </a:r>
            <a:r>
              <a:rPr lang="ru-RU" sz="5600" dirty="0" err="1"/>
              <a:t>напівсухі</a:t>
            </a:r>
            <a:r>
              <a:rPr lang="ru-RU" sz="5600" dirty="0"/>
              <a:t> і </a:t>
            </a:r>
            <a:r>
              <a:rPr lang="ru-RU" sz="5600" dirty="0" err="1"/>
              <a:t>напівсолодкі</a:t>
            </a:r>
            <a:r>
              <a:rPr lang="ru-RU" sz="5600" dirty="0"/>
              <a:t> вина ГОСТ 17292- 83, 5575- 76 1 </a:t>
            </a:r>
            <a:r>
              <a:rPr lang="ru-RU" sz="5600" dirty="0" err="1"/>
              <a:t>міс</a:t>
            </a:r>
            <a:r>
              <a:rPr lang="ru-RU" sz="5600" dirty="0"/>
              <a:t>. </a:t>
            </a:r>
            <a:r>
              <a:rPr lang="ru-RU" sz="5600" dirty="0" err="1"/>
              <a:t>від</a:t>
            </a:r>
            <a:r>
              <a:rPr lang="ru-RU" sz="5600" dirty="0"/>
              <a:t> - 2 до + </a:t>
            </a:r>
            <a:r>
              <a:rPr lang="ru-RU" sz="5600" dirty="0" smtClean="0"/>
              <a:t>8</a:t>
            </a:r>
            <a:endParaRPr lang="ru-RU" sz="5600" dirty="0"/>
          </a:p>
          <a:p>
            <a:r>
              <a:rPr lang="ru-RU" sz="5600" dirty="0" err="1"/>
              <a:t>Ігристі</a:t>
            </a:r>
            <a:r>
              <a:rPr lang="ru-RU" sz="5600" dirty="0"/>
              <a:t>, </a:t>
            </a:r>
            <a:r>
              <a:rPr lang="ru-RU" sz="5600" dirty="0" err="1"/>
              <a:t>шипучі</a:t>
            </a:r>
            <a:r>
              <a:rPr lang="ru-RU" sz="5600" dirty="0"/>
              <a:t> </a:t>
            </a:r>
            <a:r>
              <a:rPr lang="ru-RU" sz="5600" dirty="0" err="1"/>
              <a:t>столові</a:t>
            </a:r>
            <a:r>
              <a:rPr lang="ru-RU" sz="5600" dirty="0"/>
              <a:t> </a:t>
            </a:r>
            <a:r>
              <a:rPr lang="ru-RU" sz="5600" dirty="0" err="1"/>
              <a:t>сухі</a:t>
            </a:r>
            <a:r>
              <a:rPr lang="ru-RU" sz="5600" dirty="0"/>
              <a:t> вина ГОСТ 17292- 83, 5575- 76 2 </a:t>
            </a:r>
            <a:r>
              <a:rPr lang="ru-RU" sz="5600" dirty="0" err="1"/>
              <a:t>міс</a:t>
            </a:r>
            <a:r>
              <a:rPr lang="ru-RU" sz="5600" dirty="0"/>
              <a:t>. </a:t>
            </a:r>
            <a:r>
              <a:rPr lang="ru-RU" sz="5600" dirty="0" err="1"/>
              <a:t>від</a:t>
            </a:r>
            <a:r>
              <a:rPr lang="ru-RU" sz="5600" dirty="0"/>
              <a:t> + 8 до + </a:t>
            </a:r>
            <a:r>
              <a:rPr lang="ru-RU" sz="5600" dirty="0" smtClean="0"/>
              <a:t>16</a:t>
            </a:r>
            <a:endParaRPr lang="ru-RU" sz="5600" dirty="0"/>
          </a:p>
          <a:p>
            <a:r>
              <a:rPr lang="ru-RU" sz="5600" dirty="0" err="1"/>
              <a:t>Терміни</a:t>
            </a:r>
            <a:r>
              <a:rPr lang="ru-RU" sz="5600" dirty="0"/>
              <a:t> та </a:t>
            </a:r>
            <a:r>
              <a:rPr lang="ru-RU" sz="5600" dirty="0" err="1"/>
              <a:t>температури</a:t>
            </a:r>
            <a:r>
              <a:rPr lang="ru-RU" sz="5600" dirty="0"/>
              <a:t> </a:t>
            </a:r>
            <a:r>
              <a:rPr lang="ru-RU" sz="5600" dirty="0" err="1"/>
              <a:t>зберігання</a:t>
            </a:r>
            <a:r>
              <a:rPr lang="ru-RU" sz="5600" dirty="0"/>
              <a:t> </a:t>
            </a:r>
            <a:r>
              <a:rPr lang="ru-RU" sz="5600" dirty="0" err="1"/>
              <a:t>винних</a:t>
            </a:r>
            <a:r>
              <a:rPr lang="ru-RU" sz="5600" dirty="0"/>
              <a:t> </a:t>
            </a:r>
            <a:r>
              <a:rPr lang="ru-RU" sz="5600" dirty="0" err="1"/>
              <a:t>виробів</a:t>
            </a:r>
            <a:r>
              <a:rPr lang="ru-RU" sz="5600" dirty="0"/>
              <a:t> з </a:t>
            </a:r>
            <a:r>
              <a:rPr lang="ru-RU" sz="5600" dirty="0" smtClean="0"/>
              <a:t>винограду</a:t>
            </a:r>
            <a:endParaRPr lang="ru-RU" sz="5600" dirty="0"/>
          </a:p>
          <a:p>
            <a:r>
              <a:rPr lang="ru-RU" sz="5600" dirty="0" err="1"/>
              <a:t>Столові</a:t>
            </a:r>
            <a:r>
              <a:rPr lang="ru-RU" sz="5600" dirty="0"/>
              <a:t> </a:t>
            </a:r>
            <a:r>
              <a:rPr lang="ru-RU" sz="5600" dirty="0" err="1"/>
              <a:t>ординарні</a:t>
            </a:r>
            <a:r>
              <a:rPr lang="ru-RU" sz="5600" dirty="0"/>
              <a:t> вина , </a:t>
            </a:r>
            <a:r>
              <a:rPr lang="ru-RU" sz="5600" dirty="0" err="1" smtClean="0"/>
              <a:t>кріплене</a:t>
            </a:r>
            <a:r>
              <a:rPr lang="ru-RU" sz="5600" dirty="0" smtClean="0"/>
              <a:t> </a:t>
            </a:r>
            <a:r>
              <a:rPr lang="ru-RU" sz="5600" dirty="0" err="1"/>
              <a:t>ординарні</a:t>
            </a:r>
            <a:r>
              <a:rPr lang="ru-RU" sz="5600" dirty="0"/>
              <a:t>, </a:t>
            </a:r>
            <a:r>
              <a:rPr lang="ru-RU" sz="5600" dirty="0" err="1"/>
              <a:t>ароматизовані</a:t>
            </a:r>
            <a:r>
              <a:rPr lang="ru-RU" sz="5600" dirty="0"/>
              <a:t>, </a:t>
            </a:r>
            <a:r>
              <a:rPr lang="ru-RU" sz="5600" dirty="0" err="1"/>
              <a:t>столові</a:t>
            </a:r>
            <a:r>
              <a:rPr lang="ru-RU" sz="5600" dirty="0"/>
              <a:t> </a:t>
            </a:r>
            <a:r>
              <a:rPr lang="ru-RU" sz="5600" dirty="0" err="1"/>
              <a:t>марочні</a:t>
            </a:r>
            <a:r>
              <a:rPr lang="ru-RU" sz="5600" dirty="0"/>
              <a:t> </a:t>
            </a:r>
            <a:r>
              <a:rPr lang="ru-RU" sz="5600" dirty="0" smtClean="0"/>
              <a:t>,</a:t>
            </a:r>
            <a:r>
              <a:rPr lang="ru-RU" sz="5600" dirty="0" err="1" smtClean="0"/>
              <a:t>кріплені</a:t>
            </a:r>
            <a:r>
              <a:rPr lang="ru-RU" sz="5600" dirty="0" smtClean="0"/>
              <a:t> </a:t>
            </a:r>
            <a:r>
              <a:rPr lang="ru-RU" sz="5600" dirty="0" err="1" smtClean="0"/>
              <a:t>марочні</a:t>
            </a:r>
            <a:r>
              <a:rPr lang="ru-RU" sz="5600" dirty="0" smtClean="0"/>
              <a:t> вина ГОСТ </a:t>
            </a:r>
            <a:r>
              <a:rPr lang="ru-RU" sz="5600" dirty="0"/>
              <a:t>7208- 84, 5575- 76 2 </a:t>
            </a:r>
            <a:r>
              <a:rPr lang="ru-RU" sz="5600" dirty="0" err="1"/>
              <a:t>міс</a:t>
            </a:r>
            <a:r>
              <a:rPr lang="ru-RU" sz="5600" dirty="0"/>
              <a:t>. </a:t>
            </a:r>
            <a:r>
              <a:rPr lang="ru-RU" sz="5600" dirty="0" err="1"/>
              <a:t>від</a:t>
            </a:r>
            <a:r>
              <a:rPr lang="ru-RU" sz="5600" dirty="0"/>
              <a:t> + 8 до </a:t>
            </a:r>
            <a:r>
              <a:rPr lang="ru-RU" sz="5600" dirty="0" smtClean="0"/>
              <a:t>+ 16</a:t>
            </a:r>
            <a:endParaRPr lang="ru-RU" sz="5600" dirty="0"/>
          </a:p>
          <a:p>
            <a:r>
              <a:rPr lang="ru-RU" sz="7200" dirty="0"/>
              <a:t>При </a:t>
            </a:r>
            <a:r>
              <a:rPr lang="ru-RU" sz="7200" dirty="0" err="1"/>
              <a:t>зберіганні</a:t>
            </a:r>
            <a:r>
              <a:rPr lang="ru-RU" sz="7200" dirty="0"/>
              <a:t> </a:t>
            </a:r>
            <a:r>
              <a:rPr lang="ru-RU" sz="7200" dirty="0" err="1"/>
              <a:t>слід</a:t>
            </a:r>
            <a:r>
              <a:rPr lang="ru-RU" sz="7200" dirty="0"/>
              <a:t> </a:t>
            </a:r>
            <a:r>
              <a:rPr lang="ru-RU" sz="7200" dirty="0" err="1"/>
              <a:t>враховувати</a:t>
            </a:r>
            <a:r>
              <a:rPr lang="ru-RU" sz="7200" dirty="0"/>
              <a:t> </a:t>
            </a:r>
            <a:r>
              <a:rPr lang="ru-RU" sz="7200" dirty="0" err="1"/>
              <a:t>температурні</a:t>
            </a:r>
            <a:r>
              <a:rPr lang="ru-RU" sz="7200" dirty="0"/>
              <a:t> </a:t>
            </a:r>
            <a:r>
              <a:rPr lang="ru-RU" sz="7200" dirty="0" err="1"/>
              <a:t>умови</a:t>
            </a:r>
            <a:r>
              <a:rPr lang="ru-RU" sz="7200" dirty="0"/>
              <a:t>, </a:t>
            </a:r>
            <a:r>
              <a:rPr lang="ru-RU" sz="7200" dirty="0" err="1"/>
              <a:t>вологість</a:t>
            </a:r>
            <a:r>
              <a:rPr lang="ru-RU" sz="7200" dirty="0"/>
              <a:t> </a:t>
            </a:r>
            <a:r>
              <a:rPr lang="ru-RU" sz="7200" dirty="0" err="1"/>
              <a:t>повітря</a:t>
            </a:r>
            <a:r>
              <a:rPr lang="ru-RU" sz="7200" dirty="0"/>
              <a:t>, </a:t>
            </a:r>
            <a:r>
              <a:rPr lang="ru-RU" sz="7200" dirty="0" err="1"/>
              <a:t>наявність</a:t>
            </a:r>
            <a:r>
              <a:rPr lang="ru-RU" sz="7200" dirty="0"/>
              <a:t> </a:t>
            </a:r>
            <a:r>
              <a:rPr lang="ru-RU" sz="7200" dirty="0" err="1"/>
              <a:t>прямих</a:t>
            </a:r>
            <a:r>
              <a:rPr lang="ru-RU" sz="7200" dirty="0"/>
              <a:t> </a:t>
            </a:r>
            <a:r>
              <a:rPr lang="ru-RU" sz="7200" dirty="0" err="1"/>
              <a:t>сонячних</a:t>
            </a:r>
            <a:r>
              <a:rPr lang="ru-RU" sz="7200" dirty="0"/>
              <a:t> </a:t>
            </a:r>
            <a:r>
              <a:rPr lang="ru-RU" sz="7200" dirty="0" err="1" smtClean="0"/>
              <a:t>променів</a:t>
            </a:r>
            <a:endParaRPr lang="ru-RU" sz="7200" dirty="0"/>
          </a:p>
          <a:p>
            <a:r>
              <a:rPr lang="ru-RU" sz="8000" dirty="0" err="1" smtClean="0">
                <a:solidFill>
                  <a:srgbClr val="C00000"/>
                </a:solidFill>
              </a:rPr>
              <a:t>якщо</a:t>
            </a:r>
            <a:r>
              <a:rPr lang="ru-RU" sz="8000" dirty="0" smtClean="0">
                <a:solidFill>
                  <a:srgbClr val="C00000"/>
                </a:solidFill>
              </a:rPr>
              <a:t> </a:t>
            </a:r>
            <a:r>
              <a:rPr lang="ru-RU" sz="8000" dirty="0" err="1">
                <a:solidFill>
                  <a:srgbClr val="C00000"/>
                </a:solidFill>
              </a:rPr>
              <a:t>алкогольні</a:t>
            </a:r>
            <a:r>
              <a:rPr lang="ru-RU" sz="8000" dirty="0">
                <a:solidFill>
                  <a:srgbClr val="C00000"/>
                </a:solidFill>
              </a:rPr>
              <a:t> </a:t>
            </a:r>
            <a:r>
              <a:rPr lang="ru-RU" sz="8000" dirty="0" err="1">
                <a:solidFill>
                  <a:srgbClr val="C00000"/>
                </a:solidFill>
              </a:rPr>
              <a:t>напої</a:t>
            </a:r>
            <a:r>
              <a:rPr lang="ru-RU" sz="8000" dirty="0">
                <a:solidFill>
                  <a:srgbClr val="C00000"/>
                </a:solidFill>
              </a:rPr>
              <a:t> </a:t>
            </a:r>
            <a:r>
              <a:rPr lang="ru-RU" sz="8000" dirty="0" err="1">
                <a:solidFill>
                  <a:srgbClr val="C00000"/>
                </a:solidFill>
              </a:rPr>
              <a:t>зберігаються</a:t>
            </a:r>
            <a:r>
              <a:rPr lang="ru-RU" sz="8000" dirty="0">
                <a:solidFill>
                  <a:srgbClr val="C00000"/>
                </a:solidFill>
              </a:rPr>
              <a:t> </a:t>
            </a:r>
            <a:r>
              <a:rPr lang="ru-RU" sz="8000" dirty="0" err="1">
                <a:solidFill>
                  <a:srgbClr val="C00000"/>
                </a:solidFill>
              </a:rPr>
              <a:t>безпосередньо</a:t>
            </a:r>
            <a:r>
              <a:rPr lang="ru-RU" sz="8000" dirty="0">
                <a:solidFill>
                  <a:srgbClr val="C00000"/>
                </a:solidFill>
              </a:rPr>
              <a:t> в </a:t>
            </a:r>
            <a:r>
              <a:rPr lang="ru-RU" sz="8000" dirty="0" err="1">
                <a:solidFill>
                  <a:srgbClr val="C00000"/>
                </a:solidFill>
              </a:rPr>
              <a:t>магазині</a:t>
            </a:r>
            <a:r>
              <a:rPr lang="ru-RU" sz="8000" dirty="0">
                <a:solidFill>
                  <a:srgbClr val="C00000"/>
                </a:solidFill>
              </a:rPr>
              <a:t>, то магазин (як </a:t>
            </a:r>
            <a:r>
              <a:rPr lang="ru-RU" sz="8000" dirty="0" err="1">
                <a:solidFill>
                  <a:srgbClr val="C00000"/>
                </a:solidFill>
              </a:rPr>
              <a:t>місце</a:t>
            </a:r>
            <a:r>
              <a:rPr lang="ru-RU" sz="8000" dirty="0">
                <a:solidFill>
                  <a:srgbClr val="C00000"/>
                </a:solidFill>
              </a:rPr>
              <a:t> </a:t>
            </a:r>
            <a:r>
              <a:rPr lang="ru-RU" sz="8000" dirty="0" err="1">
                <a:solidFill>
                  <a:srgbClr val="C00000"/>
                </a:solidFill>
              </a:rPr>
              <a:t>здійснення</a:t>
            </a:r>
            <a:r>
              <a:rPr lang="ru-RU" sz="8000" dirty="0">
                <a:solidFill>
                  <a:srgbClr val="C00000"/>
                </a:solidFill>
              </a:rPr>
              <a:t> </a:t>
            </a:r>
            <a:r>
              <a:rPr lang="ru-RU" sz="8000" dirty="0" err="1">
                <a:solidFill>
                  <a:srgbClr val="C00000"/>
                </a:solidFill>
              </a:rPr>
              <a:t>торгівлі</a:t>
            </a:r>
            <a:r>
              <a:rPr lang="ru-RU" sz="8000" dirty="0">
                <a:solidFill>
                  <a:srgbClr val="C00000"/>
                </a:solidFill>
              </a:rPr>
              <a:t>) </a:t>
            </a:r>
            <a:r>
              <a:rPr lang="ru-RU" sz="8000" dirty="0" err="1">
                <a:solidFill>
                  <a:srgbClr val="C00000"/>
                </a:solidFill>
              </a:rPr>
              <a:t>вважається</a:t>
            </a:r>
            <a:r>
              <a:rPr lang="ru-RU" sz="8000" dirty="0">
                <a:solidFill>
                  <a:srgbClr val="C00000"/>
                </a:solidFill>
              </a:rPr>
              <a:t> і </a:t>
            </a:r>
            <a:r>
              <a:rPr lang="ru-RU" sz="8000" dirty="0" err="1">
                <a:solidFill>
                  <a:srgbClr val="C00000"/>
                </a:solidFill>
              </a:rPr>
              <a:t>місцем</a:t>
            </a:r>
            <a:r>
              <a:rPr lang="ru-RU" sz="8000" dirty="0">
                <a:solidFill>
                  <a:srgbClr val="C00000"/>
                </a:solidFill>
              </a:rPr>
              <a:t> </a:t>
            </a:r>
            <a:r>
              <a:rPr lang="ru-RU" sz="8000" dirty="0" err="1">
                <a:solidFill>
                  <a:srgbClr val="C00000"/>
                </a:solidFill>
              </a:rPr>
              <a:t>зберігання</a:t>
            </a:r>
            <a:r>
              <a:rPr lang="ru-RU" sz="8000" dirty="0">
                <a:solidFill>
                  <a:srgbClr val="C00000"/>
                </a:solidFill>
              </a:rPr>
              <a:t> таких </a:t>
            </a:r>
            <a:r>
              <a:rPr lang="ru-RU" sz="8000" dirty="0" err="1">
                <a:solidFill>
                  <a:srgbClr val="C00000"/>
                </a:solidFill>
              </a:rPr>
              <a:t>напоїв</a:t>
            </a:r>
            <a:r>
              <a:rPr lang="ru-RU" sz="8000" dirty="0">
                <a:solidFill>
                  <a:srgbClr val="C00000"/>
                </a:solidFill>
              </a:rPr>
              <a:t> та повинен бути внесений до </a:t>
            </a:r>
            <a:r>
              <a:rPr lang="ru-RU" sz="8000" dirty="0" err="1">
                <a:solidFill>
                  <a:srgbClr val="C00000"/>
                </a:solidFill>
              </a:rPr>
              <a:t>Єдиного</a:t>
            </a:r>
            <a:r>
              <a:rPr lang="ru-RU" sz="8000" dirty="0">
                <a:solidFill>
                  <a:srgbClr val="C00000"/>
                </a:solidFill>
              </a:rPr>
              <a:t> </a:t>
            </a:r>
            <a:r>
              <a:rPr lang="ru-RU" sz="8000" dirty="0" err="1">
                <a:solidFill>
                  <a:srgbClr val="C00000"/>
                </a:solidFill>
              </a:rPr>
              <a:t>реєстру</a:t>
            </a:r>
            <a:r>
              <a:rPr lang="ru-RU" sz="8000" dirty="0">
                <a:solidFill>
                  <a:srgbClr val="C00000"/>
                </a:solidFill>
              </a:rPr>
              <a:t> </a:t>
            </a:r>
            <a:r>
              <a:rPr lang="ru-RU" sz="8000" dirty="0" err="1">
                <a:solidFill>
                  <a:srgbClr val="C00000"/>
                </a:solidFill>
              </a:rPr>
              <a:t>згідно</a:t>
            </a:r>
            <a:r>
              <a:rPr lang="ru-RU" sz="8000" dirty="0">
                <a:solidFill>
                  <a:srgbClr val="C00000"/>
                </a:solidFill>
              </a:rPr>
              <a:t> </a:t>
            </a:r>
            <a:r>
              <a:rPr lang="ru-RU" sz="8000" dirty="0" err="1">
                <a:solidFill>
                  <a:srgbClr val="C00000"/>
                </a:solidFill>
              </a:rPr>
              <a:t>із</a:t>
            </a:r>
            <a:r>
              <a:rPr lang="ru-RU" sz="8000" dirty="0">
                <a:solidFill>
                  <a:srgbClr val="C00000"/>
                </a:solidFill>
              </a:rPr>
              <a:t> </a:t>
            </a:r>
            <a:r>
              <a:rPr lang="ru-RU" sz="8000" dirty="0" err="1">
                <a:solidFill>
                  <a:srgbClr val="C00000"/>
                </a:solidFill>
              </a:rPr>
              <a:t>заявою</a:t>
            </a:r>
            <a:r>
              <a:rPr lang="ru-RU" sz="8000" dirty="0">
                <a:solidFill>
                  <a:srgbClr val="C00000"/>
                </a:solidFill>
              </a:rPr>
              <a:t> </a:t>
            </a:r>
            <a:r>
              <a:rPr lang="ru-RU" sz="8000" dirty="0" err="1">
                <a:solidFill>
                  <a:srgbClr val="C00000"/>
                </a:solidFill>
              </a:rPr>
              <a:t>суб'єкта</a:t>
            </a:r>
            <a:r>
              <a:rPr lang="ru-RU" sz="8000" dirty="0">
                <a:solidFill>
                  <a:srgbClr val="C00000"/>
                </a:solidFill>
              </a:rPr>
              <a:t> </a:t>
            </a:r>
            <a:r>
              <a:rPr lang="ru-RU" sz="8000" dirty="0" err="1">
                <a:solidFill>
                  <a:srgbClr val="C00000"/>
                </a:solidFill>
              </a:rPr>
              <a:t>підприємницької</a:t>
            </a:r>
            <a:r>
              <a:rPr lang="ru-RU" sz="8000" dirty="0">
                <a:solidFill>
                  <a:srgbClr val="C00000"/>
                </a:solidFill>
              </a:rPr>
              <a:t> </a:t>
            </a:r>
            <a:r>
              <a:rPr lang="ru-RU" sz="8000" dirty="0" err="1">
                <a:solidFill>
                  <a:srgbClr val="C00000"/>
                </a:solidFill>
              </a:rPr>
              <a:t>діяльності</a:t>
            </a:r>
            <a:r>
              <a:rPr lang="ru-RU" sz="8000" dirty="0">
                <a:solidFill>
                  <a:srgbClr val="C00000"/>
                </a:solidFill>
              </a:rPr>
              <a:t> за </a:t>
            </a:r>
            <a:r>
              <a:rPr lang="ru-RU" sz="8000" dirty="0" err="1">
                <a:solidFill>
                  <a:srgbClr val="C00000"/>
                </a:solidFill>
              </a:rPr>
              <a:t>місцезнаходженням</a:t>
            </a:r>
            <a:r>
              <a:rPr lang="ru-RU" sz="8000" dirty="0">
                <a:solidFill>
                  <a:srgbClr val="C00000"/>
                </a:solidFill>
              </a:rPr>
              <a:t> </a:t>
            </a:r>
            <a:r>
              <a:rPr lang="ru-RU" sz="8000" dirty="0" err="1">
                <a:solidFill>
                  <a:srgbClr val="C00000"/>
                </a:solidFill>
              </a:rPr>
              <a:t>місця</a:t>
            </a:r>
            <a:r>
              <a:rPr lang="ru-RU" sz="8000" dirty="0">
                <a:solidFill>
                  <a:srgbClr val="C00000"/>
                </a:solidFill>
              </a:rPr>
              <a:t> </a:t>
            </a:r>
            <a:r>
              <a:rPr lang="ru-RU" sz="8000" dirty="0" err="1">
                <a:solidFill>
                  <a:srgbClr val="C00000"/>
                </a:solidFill>
              </a:rPr>
              <a:t>зберігання</a:t>
            </a:r>
            <a:r>
              <a:rPr lang="ru-RU" sz="8000" dirty="0">
                <a:solidFill>
                  <a:srgbClr val="C00000"/>
                </a:solidFill>
              </a:rPr>
              <a:t>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412776"/>
            <a:ext cx="2160240" cy="1659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90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520</TotalTime>
  <Words>756</Words>
  <Application>Microsoft Office PowerPoint</Application>
  <PresentationFormat>Экран (4:3)</PresentationFormat>
  <Paragraphs>90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3" baseType="lpstr">
      <vt:lpstr>Arial</vt:lpstr>
      <vt:lpstr>Book Antiqua</vt:lpstr>
      <vt:lpstr>Bookman Old Style</vt:lpstr>
      <vt:lpstr>Calibri</vt:lpstr>
      <vt:lpstr>Lucida Sans</vt:lpstr>
      <vt:lpstr>Times New Roman</vt:lpstr>
      <vt:lpstr>Wingdings</vt:lpstr>
      <vt:lpstr>Wingdings 2</vt:lpstr>
      <vt:lpstr>Wingdings 3</vt:lpstr>
      <vt:lpstr>Апекс</vt:lpstr>
      <vt:lpstr>Тема уроку:  Алкогольні напої,класифікація,асортимент ,види, технології продажі.</vt:lpstr>
      <vt:lpstr>Алкогольні напої – це напої які містять певну кількість етилового спирту</vt:lpstr>
      <vt:lpstr>Основна сировина для виробництва алкогольних напоїв</vt:lpstr>
      <vt:lpstr>Асортимент алкогольних напоїв</vt:lpstr>
      <vt:lpstr>Вимоги до якості алкогольних напоїв</vt:lpstr>
      <vt:lpstr>Захист виробника від підробки алкоголю</vt:lpstr>
      <vt:lpstr>Ознаки фальсифікації алкоголю</vt:lpstr>
      <vt:lpstr>Маркування алкогольних напоїв</vt:lpstr>
      <vt:lpstr>Зберігання алкогольних виробів</vt:lpstr>
      <vt:lpstr>Підготовка алкогольних напоїв до продажу</vt:lpstr>
      <vt:lpstr>Правила продажу алкоголю</vt:lpstr>
      <vt:lpstr>Продаж алкогольних напоїв забороняється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Алкогольні напої-мотив купівлі</dc:title>
  <dc:creator>вован</dc:creator>
  <cp:lastModifiedBy>Пользователь Windows</cp:lastModifiedBy>
  <cp:revision>42</cp:revision>
  <cp:lastPrinted>2017-07-17T06:07:05Z</cp:lastPrinted>
  <dcterms:created xsi:type="dcterms:W3CDTF">2017-05-08T12:44:26Z</dcterms:created>
  <dcterms:modified xsi:type="dcterms:W3CDTF">2017-07-18T08:38:15Z</dcterms:modified>
</cp:coreProperties>
</file>