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57" r:id="rId3"/>
    <p:sldId id="256" r:id="rId4"/>
    <p:sldId id="259" r:id="rId5"/>
    <p:sldId id="260" r:id="rId6"/>
    <p:sldId id="262" r:id="rId7"/>
    <p:sldId id="258" r:id="rId8"/>
    <p:sldId id="263" r:id="rId9"/>
    <p:sldId id="264" r:id="rId10"/>
    <p:sldId id="265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18E67-36DF-41AC-916C-F056F7EBD4C4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0AAE0-711D-4C6D-8B90-566BB1B1A11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702405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0AAE0-711D-4C6D-8B90-566BB1B1A113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72236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BF74AE-21A8-429E-A399-46FD2CCFA80E}" type="datetimeFigureOut">
              <a:rPr lang="uk-UA" smtClean="0"/>
              <a:pPr/>
              <a:t>10.11.2014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5CC660-CE3D-41E4-A075-8643AB1D517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989" y="2276872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Сухі</a:t>
            </a:r>
            <a:r>
              <a:rPr lang="ru-RU" dirty="0" smtClean="0"/>
              <a:t> </a:t>
            </a:r>
            <a:r>
              <a:rPr lang="ru-RU" dirty="0" err="1"/>
              <a:t>будівельні</a:t>
            </a:r>
            <a:r>
              <a:rPr lang="ru-RU" dirty="0"/>
              <a:t> </a:t>
            </a:r>
            <a:r>
              <a:rPr lang="ru-RU" dirty="0" err="1"/>
              <a:t>суміші</a:t>
            </a:r>
            <a:r>
              <a:rPr lang="ru-RU" dirty="0"/>
              <a:t> для </a:t>
            </a:r>
            <a:r>
              <a:rPr lang="ru-RU" dirty="0" err="1"/>
              <a:t>мурування</a:t>
            </a:r>
            <a:r>
              <a:rPr lang="ru-RU" dirty="0"/>
              <a:t> печей та </a:t>
            </a:r>
            <a:r>
              <a:rPr lang="ru-RU" dirty="0" err="1" smtClean="0"/>
              <a:t>камінів</a:t>
            </a:r>
            <a:r>
              <a:rPr lang="ru-RU" dirty="0" smtClean="0"/>
              <a:t>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3717032"/>
            <a:ext cx="2734072" cy="2282552"/>
          </a:xfrm>
        </p:spPr>
        <p:txBody>
          <a:bodyPr>
            <a:noAutofit/>
          </a:bodyPr>
          <a:lstStyle/>
          <a:p>
            <a:r>
              <a:rPr lang="uk-UA" sz="1600" b="1" dirty="0" smtClean="0"/>
              <a:t>Підготували: </a:t>
            </a:r>
          </a:p>
          <a:p>
            <a:r>
              <a:rPr lang="uk-UA" sz="1600" dirty="0"/>
              <a:t>у</a:t>
            </a:r>
            <a:r>
              <a:rPr lang="uk-UA" sz="1600" dirty="0" smtClean="0"/>
              <a:t>чні групи №2</a:t>
            </a:r>
          </a:p>
          <a:p>
            <a:r>
              <a:rPr lang="uk-UA" sz="1600" i="1" dirty="0" err="1" smtClean="0"/>
              <a:t>Зіневич</a:t>
            </a:r>
            <a:r>
              <a:rPr lang="uk-UA" sz="1600" i="1" dirty="0" smtClean="0"/>
              <a:t> Олег</a:t>
            </a:r>
          </a:p>
          <a:p>
            <a:r>
              <a:rPr lang="uk-UA" sz="1600" i="1" dirty="0" err="1" smtClean="0"/>
              <a:t>Аванесов</a:t>
            </a:r>
            <a:r>
              <a:rPr lang="uk-UA" sz="1600" i="1" dirty="0" smtClean="0"/>
              <a:t> Рафаель</a:t>
            </a:r>
          </a:p>
          <a:p>
            <a:r>
              <a:rPr lang="uk-UA" sz="1600" b="1" dirty="0" smtClean="0"/>
              <a:t>Керівник: </a:t>
            </a:r>
          </a:p>
          <a:p>
            <a:r>
              <a:rPr lang="uk-UA" sz="1600" dirty="0"/>
              <a:t>м</a:t>
            </a:r>
            <a:r>
              <a:rPr lang="uk-UA" sz="1600" dirty="0" smtClean="0"/>
              <a:t>айстер виробничого навчання</a:t>
            </a:r>
          </a:p>
          <a:p>
            <a:r>
              <a:rPr lang="uk-UA" sz="1600" i="1" dirty="0" smtClean="0"/>
              <a:t>Швець Олег Леонідович</a:t>
            </a:r>
            <a:endParaRPr lang="ru-RU" sz="1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836712"/>
            <a:ext cx="6440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Бердичівський професійний будівельний ліцей </a:t>
            </a:r>
            <a:endParaRPr lang="ru-RU" sz="2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228432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05164"/>
            <a:ext cx="216024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3807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4797" y="332657"/>
            <a:ext cx="685425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Вогнестійка суміш для мурування печей та камінів </a:t>
            </a:r>
          </a:p>
          <a:p>
            <a:pPr algn="ctr"/>
            <a:r>
              <a:rPr lang="uk-UA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«</a:t>
            </a:r>
            <a:r>
              <a:rPr lang="uk-UA" sz="2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Поліпласт</a:t>
            </a:r>
            <a:r>
              <a:rPr lang="uk-UA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»</a:t>
            </a:r>
            <a:endParaRPr lang="uk-UA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  <a:p>
            <a:pPr algn="r"/>
            <a:endParaRPr lang="uk-UA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  <a:p>
            <a:pPr algn="r"/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для </a:t>
            </a: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кладки стін топок печей і камінів, </a:t>
            </a:r>
            <a:r>
              <a:rPr lang="uk-UA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барбекю</a:t>
            </a: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, димоходів, кріплення 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вогнестійкої </a:t>
            </a: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цегли та аналогічних 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    спеціалізованих </a:t>
            </a:r>
            <a:r>
              <a:rPr lang="uk-U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вогне-і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 </a:t>
            </a: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жаростійких  матеріалів, для ремонту поверхонь з 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вогнестійкої </a:t>
            </a: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цегли та розшивання кладки швів.</a:t>
            </a:r>
          </a:p>
          <a:p>
            <a:pPr algn="r"/>
            <a:endParaRPr lang="uk-UA" sz="20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  <a:p>
            <a:pPr algn="r"/>
            <a:r>
              <a:rPr lang="uk-UA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Стійка </a:t>
            </a:r>
            <a:r>
              <a:rPr lang="uk-UA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до вогню і високих температур (до 1200 градусів  С), вологостійка, </a:t>
            </a:r>
            <a:r>
              <a:rPr lang="uk-UA" sz="20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високопластична</a:t>
            </a:r>
            <a:r>
              <a:rPr lang="uk-UA" sz="2400" b="1" i="1" dirty="0">
                <a:solidFill>
                  <a:schemeClr val="accent3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201622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686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91" y="202200"/>
            <a:ext cx="2066925" cy="3448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87216" y="-90188"/>
            <a:ext cx="6878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</a:rPr>
              <a:t>Термостійка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суміш</a:t>
            </a:r>
            <a:r>
              <a:rPr lang="ru-RU" sz="2800" b="1" dirty="0">
                <a:solidFill>
                  <a:srgbClr val="C00000"/>
                </a:solidFill>
              </a:rPr>
              <a:t> для кладки МП-18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5632" y="421369"/>
            <a:ext cx="687836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solidFill>
                  <a:srgbClr val="002060"/>
                </a:solidFill>
                <a:latin typeface="Arial Black" pitchFamily="34" charset="0"/>
              </a:rPr>
              <a:t>Призначення</a:t>
            </a:r>
          </a:p>
          <a:p>
            <a:pPr algn="ctr"/>
            <a:r>
              <a:rPr lang="uk-UA" sz="1600" dirty="0" smtClean="0">
                <a:latin typeface="Arial Black" pitchFamily="34" charset="0"/>
              </a:rPr>
              <a:t>Суха </a:t>
            </a:r>
            <a:r>
              <a:rPr lang="uk-UA" sz="1600" dirty="0">
                <a:latin typeface="Arial Black" pitchFamily="34" charset="0"/>
              </a:rPr>
              <a:t>термостійка суміш призначена для кладки (високотемпературних зон) печей та камінів: топки, внутрішні стінки печей, що стискаються з потоком розпечених газів. Рекомендовані поверхні: вогнетривка шамотна цегла ПБ-5, ША-5, ШБ-5 (розчин Мертелю МП-18 в кладці має ступінь розширення при нагріві, рівнозначну вогнетривкій цеглі ПБ-5, ША-5, ШБ-5, що запобігає розтріскуванню швів), бетон, камінь.</a:t>
            </a:r>
          </a:p>
          <a:p>
            <a:pPr algn="ctr"/>
            <a:r>
              <a:rPr lang="uk-UA" sz="1600" dirty="0" smtClean="0">
                <a:latin typeface="Arial Black" pitchFamily="34" charset="0"/>
              </a:rPr>
              <a:t>Вогнетривкість </a:t>
            </a:r>
            <a:r>
              <a:rPr lang="en-US" sz="1600" dirty="0">
                <a:latin typeface="Arial Black" pitchFamily="34" charset="0"/>
              </a:rPr>
              <a:t>t +1610°</a:t>
            </a:r>
            <a:r>
              <a:rPr lang="uk-UA" sz="1600" dirty="0">
                <a:latin typeface="Arial Black" pitchFamily="34" charset="0"/>
              </a:rPr>
              <a:t>С</a:t>
            </a:r>
            <a:r>
              <a:rPr lang="uk-UA" dirty="0">
                <a:latin typeface="Arial Black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24544" y="2970818"/>
            <a:ext cx="76480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err="1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Технічні</a:t>
            </a:r>
            <a:r>
              <a:rPr lang="ru-RU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дані</a:t>
            </a:r>
            <a:endParaRPr lang="ru-RU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тип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полукислий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Марка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МП18.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Масова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частка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AL2O3: не меньше 18% .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Вогнетривкість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t+160°С.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Пропорція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змішування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приблизно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0,3 л води на 1 кг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суміші</a:t>
            </a:r>
            <a:r>
              <a:rPr lang="ru-RU" dirty="0"/>
              <a:t>.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725144"/>
            <a:ext cx="80609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/>
              <a:t>Правила безпеки</a:t>
            </a:r>
          </a:p>
          <a:p>
            <a:pPr algn="ctr"/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Під час ведення робіт з сумішшю дотримуватись правил з техніки безпеки під час роботи з будівельними матеріалами.</a:t>
            </a:r>
          </a:p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Суміш </a:t>
            </a:r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містить цемент, який при з'єднанні з водою утворює луг. Тому під час роботи треба берегти шкіру та очі. У випадку попадання суміші на шкіру або в очі, їх необхідно ретельно промити водою та за необхідності звернутися за допомогою до лікаря.</a:t>
            </a:r>
          </a:p>
          <a:p>
            <a:endParaRPr lang="uk-U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976" y="5326061"/>
            <a:ext cx="501562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317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13" y="37107"/>
            <a:ext cx="36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9304" y="117693"/>
            <a:ext cx="6264696" cy="646330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i="1" dirty="0">
                <a:solidFill>
                  <a:srgbClr val="C00000"/>
                </a:solidFill>
                <a:ea typeface="Batang" pitchFamily="18" charset="-127"/>
              </a:rPr>
              <a:t>Суха </a:t>
            </a:r>
            <a:r>
              <a:rPr lang="uk-UA" sz="2400" b="1" i="1" dirty="0" err="1">
                <a:solidFill>
                  <a:srgbClr val="C00000"/>
                </a:solidFill>
                <a:ea typeface="Batang" pitchFamily="18" charset="-127"/>
              </a:rPr>
              <a:t>кладочна</a:t>
            </a:r>
            <a:r>
              <a:rPr lang="uk-UA" sz="2400" b="1" i="1" dirty="0">
                <a:solidFill>
                  <a:srgbClr val="C00000"/>
                </a:solidFill>
                <a:ea typeface="Batang" pitchFamily="18" charset="-127"/>
              </a:rPr>
              <a:t> </a:t>
            </a:r>
            <a:r>
              <a:rPr lang="uk-UA" sz="2400" b="1" i="1" dirty="0" smtClean="0">
                <a:solidFill>
                  <a:srgbClr val="C00000"/>
                </a:solidFill>
                <a:ea typeface="Batang" pitchFamily="18" charset="-127"/>
              </a:rPr>
              <a:t>термостійка </a:t>
            </a:r>
            <a:r>
              <a:rPr lang="uk-UA" sz="2400" b="1" i="1" dirty="0">
                <a:solidFill>
                  <a:srgbClr val="C00000"/>
                </a:solidFill>
                <a:ea typeface="Batang" pitchFamily="18" charset="-127"/>
              </a:rPr>
              <a:t>суміш </a:t>
            </a:r>
            <a:endParaRPr lang="uk-UA" sz="2400" b="1" i="1" dirty="0" smtClean="0">
              <a:solidFill>
                <a:srgbClr val="C00000"/>
              </a:solidFill>
              <a:ea typeface="Batang" pitchFamily="18" charset="-127"/>
            </a:endParaRPr>
          </a:p>
          <a:p>
            <a:pPr algn="ctr"/>
            <a:r>
              <a:rPr lang="uk-UA" sz="2400" b="1" i="1" dirty="0" smtClean="0">
                <a:solidFill>
                  <a:srgbClr val="C00000"/>
                </a:solidFill>
                <a:ea typeface="Batang" pitchFamily="18" charset="-127"/>
              </a:rPr>
              <a:t>для </a:t>
            </a:r>
            <a:r>
              <a:rPr lang="uk-UA" sz="2400" b="1" i="1" dirty="0">
                <a:solidFill>
                  <a:srgbClr val="C00000"/>
                </a:solidFill>
                <a:ea typeface="Batang" pitchFamily="18" charset="-127"/>
              </a:rPr>
              <a:t>кладки </a:t>
            </a:r>
            <a:endParaRPr lang="uk-UA" sz="2400" b="1" i="1" dirty="0" smtClean="0">
              <a:solidFill>
                <a:srgbClr val="C00000"/>
              </a:solidFill>
              <a:ea typeface="Batang" pitchFamily="18" charset="-127"/>
            </a:endParaRPr>
          </a:p>
          <a:p>
            <a:pPr algn="ctr"/>
            <a:r>
              <a:rPr lang="uk-UA" sz="2400" b="1" i="1" dirty="0" smtClean="0">
                <a:solidFill>
                  <a:srgbClr val="C00000"/>
                </a:solidFill>
                <a:ea typeface="Batang" pitchFamily="18" charset="-127"/>
              </a:rPr>
              <a:t>печей </a:t>
            </a:r>
            <a:r>
              <a:rPr lang="uk-UA" sz="2400" b="1" i="1" dirty="0">
                <a:solidFill>
                  <a:srgbClr val="C00000"/>
                </a:solidFill>
                <a:ea typeface="Batang" pitchFamily="18" charset="-127"/>
              </a:rPr>
              <a:t>і камінів з керамічної та вогнетривкої </a:t>
            </a:r>
            <a:r>
              <a:rPr lang="uk-UA" sz="2400" b="1" i="1" dirty="0" smtClean="0">
                <a:solidFill>
                  <a:srgbClr val="C00000"/>
                </a:solidFill>
                <a:ea typeface="Batang" pitchFamily="18" charset="-127"/>
              </a:rPr>
              <a:t>цегли</a:t>
            </a:r>
            <a:endParaRPr lang="uk-UA" sz="2400" b="1" i="1" dirty="0">
              <a:solidFill>
                <a:srgbClr val="C00000"/>
              </a:solidFill>
              <a:ea typeface="Batang" pitchFamily="18" charset="-127"/>
            </a:endParaRPr>
          </a:p>
          <a:p>
            <a:pPr algn="ctr"/>
            <a:r>
              <a:rPr lang="uk-UA" sz="2000" b="1" dirty="0"/>
              <a:t>М</a:t>
            </a:r>
            <a:r>
              <a:rPr lang="uk-UA" sz="2000" b="1" dirty="0" smtClean="0"/>
              <a:t>оже </a:t>
            </a:r>
            <a:r>
              <a:rPr lang="uk-UA" sz="2000" b="1" dirty="0"/>
              <a:t>бути використана для кладки 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та </a:t>
            </a:r>
            <a:r>
              <a:rPr lang="uk-UA" sz="2000" b="1" dirty="0"/>
              <a:t>ремонту </a:t>
            </a:r>
            <a:r>
              <a:rPr lang="uk-UA" sz="2000" b="1" dirty="0" err="1" smtClean="0"/>
              <a:t>термонапряжених</a:t>
            </a:r>
            <a:r>
              <a:rPr lang="uk-UA" sz="2000" b="1" dirty="0" smtClean="0"/>
              <a:t> </a:t>
            </a:r>
            <a:r>
              <a:rPr lang="uk-UA" sz="2000" b="1" dirty="0"/>
              <a:t>ділянок 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будівельних </a:t>
            </a:r>
            <a:r>
              <a:rPr lang="uk-UA" sz="2000" b="1" dirty="0"/>
              <a:t>конструкцій - випалювальні печі для виробництва цегли, печі для гартування та відпуску металевих виробів, сушильні печі, топкові камери зерносушарок, хлібопекарські печі та т.д.</a:t>
            </a:r>
          </a:p>
          <a:p>
            <a:endParaRPr lang="uk-UA" dirty="0"/>
          </a:p>
          <a:p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Суміш </a:t>
            </a:r>
            <a:r>
              <a:rPr lang="uk-UA" sz="1600" b="1" dirty="0">
                <a:solidFill>
                  <a:schemeClr val="accent3">
                    <a:lumMod val="50000"/>
                  </a:schemeClr>
                </a:solidFill>
              </a:rPr>
              <a:t>виготовлена зі спеціального жароміцного наповнювача і спеціального мінерального сполучного, які забезпечують підвищену </a:t>
            </a: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тріщиностійкість </a:t>
            </a:r>
            <a:r>
              <a:rPr lang="uk-UA" sz="1600" b="1" dirty="0" err="1" smtClean="0">
                <a:solidFill>
                  <a:schemeClr val="accent3">
                    <a:lumMod val="50000"/>
                  </a:schemeClr>
                </a:solidFill>
              </a:rPr>
              <a:t>кладочних</a:t>
            </a: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1600" b="1" dirty="0">
                <a:solidFill>
                  <a:schemeClr val="accent3">
                    <a:lumMod val="50000"/>
                  </a:schemeClr>
                </a:solidFill>
              </a:rPr>
              <a:t>швів. Форма і розмір наповнювача забезпечують підвищену механічну міцність розчину, мінімальну термічну ерозію </a:t>
            </a:r>
            <a:r>
              <a:rPr lang="uk-UA" sz="1600" b="1" dirty="0" err="1">
                <a:solidFill>
                  <a:schemeClr val="accent3">
                    <a:lumMod val="50000"/>
                  </a:schemeClr>
                </a:solidFill>
              </a:rPr>
              <a:t>кладочних</a:t>
            </a:r>
            <a:r>
              <a:rPr lang="uk-UA" sz="1600" b="1" dirty="0">
                <a:solidFill>
                  <a:schemeClr val="accent3">
                    <a:lumMod val="50000"/>
                  </a:schemeClr>
                </a:solidFill>
              </a:rPr>
              <a:t> швів.</a:t>
            </a:r>
          </a:p>
          <a:p>
            <a:endParaRPr lang="uk-UA" sz="1600" b="1" dirty="0"/>
          </a:p>
          <a:p>
            <a:pPr algn="ctr"/>
            <a:r>
              <a:rPr lang="uk-UA" sz="1600" b="1" dirty="0"/>
              <a:t>Насипна щільність суміші: 800-1100 кг/м3</a:t>
            </a:r>
          </a:p>
          <a:p>
            <a:pPr algn="ctr"/>
            <a:r>
              <a:rPr lang="uk-UA" sz="1600" b="1" dirty="0"/>
              <a:t>Максимальний розмір зерна суміші не більше 2 мм</a:t>
            </a:r>
          </a:p>
          <a:p>
            <a:pPr algn="ctr"/>
            <a:r>
              <a:rPr lang="uk-UA" sz="1600" b="1" dirty="0"/>
              <a:t>Температура початку розм'якшення: 1350 С</a:t>
            </a:r>
          </a:p>
        </p:txBody>
      </p:sp>
    </p:spTree>
    <p:extLst>
      <p:ext uri="{BB962C8B-B14F-4D97-AF65-F5344CB8AC3E}">
        <p14:creationId xmlns:p14="http://schemas.microsoft.com/office/powerpoint/2010/main" xmlns="" val="360499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824"/>
            <a:ext cx="2124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118824"/>
            <a:ext cx="2183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C00000"/>
                </a:solidFill>
                <a:latin typeface="Arial Black" pitchFamily="34" charset="0"/>
              </a:rPr>
              <a:t>ПРИЗНАЧЕННЯ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03512" y="492036"/>
            <a:ext cx="6228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schemeClr val="accent2"/>
                </a:solidFill>
                <a:latin typeface="Arial Black" pitchFamily="34" charset="0"/>
              </a:rPr>
              <a:t>Суха будівельна </a:t>
            </a:r>
            <a:r>
              <a:rPr lang="uk-UA" dirty="0" err="1">
                <a:solidFill>
                  <a:schemeClr val="accent2"/>
                </a:solidFill>
                <a:latin typeface="Arial Black" pitchFamily="34" charset="0"/>
              </a:rPr>
              <a:t>кладочна</a:t>
            </a:r>
            <a:r>
              <a:rPr lang="uk-UA" dirty="0">
                <a:solidFill>
                  <a:schemeClr val="accent2"/>
                </a:solidFill>
                <a:latin typeface="Arial Black" pitchFamily="34" charset="0"/>
              </a:rPr>
              <a:t> термостійка суміш </a:t>
            </a:r>
            <a:r>
              <a:rPr lang="en-US" dirty="0">
                <a:solidFill>
                  <a:schemeClr val="accent2"/>
                </a:solidFill>
                <a:latin typeface="Arial Black" pitchFamily="34" charset="0"/>
              </a:rPr>
              <a:t>FIRE </a:t>
            </a:r>
            <a:r>
              <a:rPr lang="uk-UA" dirty="0">
                <a:solidFill>
                  <a:schemeClr val="accent2"/>
                </a:solidFill>
                <a:latin typeface="Arial Black" pitchFamily="34" charset="0"/>
              </a:rPr>
              <a:t>призначена для кладки, ремонту печей і камінів з керамічної та вогнетривкої цегли. Суміш може бути використана для кладки й ремонту </a:t>
            </a:r>
            <a:r>
              <a:rPr lang="uk-UA" dirty="0" err="1">
                <a:solidFill>
                  <a:schemeClr val="accent2"/>
                </a:solidFill>
                <a:latin typeface="Arial Black" pitchFamily="34" charset="0"/>
              </a:rPr>
              <a:t>термонапружених</a:t>
            </a:r>
            <a:r>
              <a:rPr lang="uk-UA" dirty="0">
                <a:solidFill>
                  <a:schemeClr val="accent2"/>
                </a:solidFill>
                <a:latin typeface="Arial Black" pitchFamily="34" charset="0"/>
              </a:rPr>
              <a:t> ділянок будівельних </a:t>
            </a:r>
            <a:r>
              <a:rPr lang="uk-UA" dirty="0" err="1">
                <a:solidFill>
                  <a:schemeClr val="accent2"/>
                </a:solidFill>
                <a:latin typeface="Arial Black" pitchFamily="34" charset="0"/>
              </a:rPr>
              <a:t>конструкці</a:t>
            </a:r>
            <a:endParaRPr lang="uk-UA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011350"/>
            <a:ext cx="2160240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haroni" pitchFamily="2" charset="-79"/>
              </a:rPr>
              <a:t>ВЛАСТИВОСТІ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759" y="4447110"/>
            <a:ext cx="3206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Вогнетривка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Швидко твердіє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Стійка до появи тріщин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Висока адгезія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Зручна у використанні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Відсутність усадки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Механічна міцність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dirty="0"/>
              <a:t>Екологічно чиста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88966"/>
            <a:ext cx="2073275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89091" y="2357430"/>
            <a:ext cx="4154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Термостійка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суміш</a:t>
            </a:r>
            <a:r>
              <a:rPr lang="ru-RU" b="1" dirty="0">
                <a:solidFill>
                  <a:srgbClr val="002060"/>
                </a:solidFill>
              </a:rPr>
              <a:t> для </a:t>
            </a:r>
            <a:r>
              <a:rPr lang="ru-RU" b="1" dirty="0" smtClean="0">
                <a:solidFill>
                  <a:srgbClr val="002060"/>
                </a:solidFill>
              </a:rPr>
              <a:t>кладки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       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МП-18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9091" y="2924944"/>
            <a:ext cx="41549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Суха термостійка суміш призначена для кладки (високотемпературних зон) печей та камінів: топки, внутрішні стінки печей, що стискаються з потоком розпечених газів. Рекомендовані поверхні: вогнетривка шамотна цегла ПБ-5, ША-5, ШБ-5 (розчин Мертелю МП-18 в кладці має ступінь розширення при нагріві, рівнозначну вогнетривкій цеглі ПБ-5, ША-5, ШБ-5, що запобігає розтріскуванню швів), бетон, камінь.</a:t>
            </a:r>
          </a:p>
          <a:p>
            <a:endParaRPr lang="uk-UA" b="1" dirty="0">
              <a:solidFill>
                <a:srgbClr val="0070C0"/>
              </a:solidFill>
            </a:endParaRPr>
          </a:p>
          <a:p>
            <a:r>
              <a:rPr lang="uk-UA" b="1" dirty="0">
                <a:solidFill>
                  <a:srgbClr val="0070C0"/>
                </a:solidFill>
              </a:rPr>
              <a:t>Вогнетривкість </a:t>
            </a:r>
            <a:r>
              <a:rPr lang="en-US" b="1" dirty="0">
                <a:solidFill>
                  <a:srgbClr val="0070C0"/>
                </a:solidFill>
              </a:rPr>
              <a:t>t +1610°</a:t>
            </a:r>
            <a:r>
              <a:rPr lang="uk-UA" b="1" dirty="0">
                <a:solidFill>
                  <a:srgbClr val="0070C0"/>
                </a:solidFill>
              </a:rPr>
              <a:t>С.</a:t>
            </a:r>
          </a:p>
        </p:txBody>
      </p:sp>
    </p:spTree>
    <p:extLst>
      <p:ext uri="{BB962C8B-B14F-4D97-AF65-F5344CB8AC3E}">
        <p14:creationId xmlns:p14="http://schemas.microsoft.com/office/powerpoint/2010/main" xmlns="" val="163836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9036496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Будіве́льні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су́міші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сухі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приготований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заводських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строго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дозований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рецепту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набір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інгредієнтів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призначений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виду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будівельно-ремонтних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робіт</a:t>
            </a:r>
            <a:endParaRPr lang="uk-UA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060848"/>
            <a:ext cx="8856984" cy="26776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Виготовлення сухих будівельних сумішей в заводських умовах дозволяє отримувати широкий асортимент композицій для різних видів робіт. За видом </a:t>
            </a:r>
            <a:r>
              <a:rPr lang="uk-UA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зв'язника</a:t>
            </a:r>
            <a:r>
              <a:rPr lang="uk-UA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сухі суміші поділяються на цементні, </a:t>
            </a:r>
            <a:r>
              <a:rPr lang="uk-UA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цементо-вапняні</a:t>
            </a:r>
            <a:r>
              <a:rPr lang="uk-UA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вапняні, вапняно-гіпсові, гіпсові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786322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Сухі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суміші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знайшли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широке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застосування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в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будівництві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і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використовуються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практично для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всіх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видів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робіт</a:t>
            </a:r>
            <a:endParaRPr lang="uk-U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36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91445"/>
            <a:ext cx="288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19050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2840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Сухі будівельні суміші</a:t>
            </a:r>
            <a:endParaRPr lang="uk-UA" sz="72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1048"/>
            <a:ext cx="2123775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1020" y="3978000"/>
            <a:ext cx="2880000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75112"/>
            <a:ext cx="20664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821" y="96865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972953"/>
            <a:ext cx="2112423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22075"/>
            <a:ext cx="2016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446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412776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</a:p>
          <a:p>
            <a:endParaRPr lang="uk-UA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6281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 smtClean="0">
                <a:solidFill>
                  <a:srgbClr val="7030A0"/>
                </a:solidFill>
              </a:rPr>
              <a:t>Світові та вітчизняні виробники та бренди: </a:t>
            </a:r>
            <a:r>
              <a:rPr lang="en-US" dirty="0" smtClean="0">
                <a:solidFill>
                  <a:srgbClr val="7030A0"/>
                </a:solidFill>
              </a:rPr>
              <a:t>ABC, STABILL, SCANMIX, KNAUF, CERESIT, EKOGIPS, EUROGIPS, ARTISAN, </a:t>
            </a:r>
            <a:r>
              <a:rPr lang="uk-UA" dirty="0" smtClean="0">
                <a:solidFill>
                  <a:srgbClr val="7030A0"/>
                </a:solidFill>
              </a:rPr>
              <a:t>АТЛАНТ, АЛЬБА. Великі і середні компанії ринку в Україні: «</a:t>
            </a:r>
            <a:r>
              <a:rPr lang="uk-UA" dirty="0" err="1" smtClean="0">
                <a:solidFill>
                  <a:srgbClr val="7030A0"/>
                </a:solidFill>
              </a:rPr>
              <a:t>Хенкель</a:t>
            </a: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Баутехнік</a:t>
            </a:r>
            <a:r>
              <a:rPr lang="uk-UA" dirty="0" smtClean="0">
                <a:solidFill>
                  <a:srgbClr val="7030A0"/>
                </a:solidFill>
              </a:rPr>
              <a:t> (Україна)», «</a:t>
            </a:r>
            <a:r>
              <a:rPr lang="uk-UA" dirty="0" err="1" smtClean="0">
                <a:solidFill>
                  <a:srgbClr val="7030A0"/>
                </a:solidFill>
              </a:rPr>
              <a:t>Полірем</a:t>
            </a:r>
            <a:r>
              <a:rPr lang="uk-UA" dirty="0" smtClean="0">
                <a:solidFill>
                  <a:srgbClr val="7030A0"/>
                </a:solidFill>
              </a:rPr>
              <a:t>», </a:t>
            </a:r>
            <a:r>
              <a:rPr lang="uk-UA" dirty="0" err="1" smtClean="0">
                <a:solidFill>
                  <a:srgbClr val="7030A0"/>
                </a:solidFill>
              </a:rPr>
              <a:t>Павлограджитлобуд</a:t>
            </a:r>
            <a:r>
              <a:rPr lang="uk-UA" dirty="0" smtClean="0">
                <a:solidFill>
                  <a:srgbClr val="7030A0"/>
                </a:solidFill>
              </a:rPr>
              <a:t>, «Атлант», «</a:t>
            </a:r>
            <a:r>
              <a:rPr lang="uk-UA" dirty="0" err="1" smtClean="0">
                <a:solidFill>
                  <a:srgbClr val="7030A0"/>
                </a:solidFill>
              </a:rPr>
              <a:t>Геліос</a:t>
            </a:r>
            <a:r>
              <a:rPr lang="uk-UA" dirty="0" smtClean="0">
                <a:solidFill>
                  <a:srgbClr val="7030A0"/>
                </a:solidFill>
              </a:rPr>
              <a:t>», «Артіль».</a:t>
            </a:r>
          </a:p>
          <a:p>
            <a:pPr algn="ctr"/>
            <a:endParaRPr lang="uk-UA" dirty="0" smtClean="0"/>
          </a:p>
          <a:p>
            <a:pPr algn="ctr"/>
            <a:r>
              <a:rPr lang="uk-UA" dirty="0" smtClean="0"/>
              <a:t>В Україні питаннями, пов'язаними із розвитком ринку сухих будівельних сумішей займається Асоціація виробників сухих будівельних сумішей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3643315"/>
            <a:ext cx="4572000" cy="321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rgbClr val="7030A0"/>
                </a:solidFill>
              </a:rPr>
              <a:t>З</a:t>
            </a:r>
            <a:r>
              <a:rPr lang="uk-UA" b="1" dirty="0" smtClean="0">
                <a:solidFill>
                  <a:srgbClr val="7030A0"/>
                </a:solidFill>
              </a:rPr>
              <a:t>а оцінками галузевої асоціації, зараз працюють майже 100 виробників сухих будівельних сумішей, але 75—80 % вітчизняного виробництва припадає на «велику п'ятірку» — </a:t>
            </a:r>
            <a:r>
              <a:rPr lang="en-US" b="1" dirty="0" smtClean="0">
                <a:solidFill>
                  <a:srgbClr val="7030A0"/>
                </a:solidFill>
              </a:rPr>
              <a:t>Henkel (</a:t>
            </a:r>
            <a:r>
              <a:rPr lang="uk-UA" b="1" dirty="0" smtClean="0">
                <a:solidFill>
                  <a:srgbClr val="7030A0"/>
                </a:solidFill>
              </a:rPr>
              <a:t>Вишгород), «</a:t>
            </a:r>
            <a:r>
              <a:rPr lang="uk-UA" b="1" dirty="0" err="1" smtClean="0">
                <a:solidFill>
                  <a:srgbClr val="7030A0"/>
                </a:solidFill>
              </a:rPr>
              <a:t>Фомальгаут</a:t>
            </a:r>
            <a:r>
              <a:rPr lang="uk-UA" b="1" dirty="0" smtClean="0">
                <a:solidFill>
                  <a:srgbClr val="7030A0"/>
                </a:solidFill>
              </a:rPr>
              <a:t>»[12] і «</a:t>
            </a:r>
            <a:r>
              <a:rPr lang="uk-UA" b="1" dirty="0" err="1" smtClean="0">
                <a:solidFill>
                  <a:srgbClr val="7030A0"/>
                </a:solidFill>
              </a:rPr>
              <a:t>Полірем</a:t>
            </a:r>
            <a:r>
              <a:rPr lang="uk-UA" b="1" dirty="0" smtClean="0">
                <a:solidFill>
                  <a:srgbClr val="7030A0"/>
                </a:solidFill>
              </a:rPr>
              <a:t>» (Київ), «</a:t>
            </a:r>
            <a:r>
              <a:rPr lang="uk-UA" b="1" dirty="0" err="1" smtClean="0">
                <a:solidFill>
                  <a:srgbClr val="7030A0"/>
                </a:solidFill>
              </a:rPr>
              <a:t>Геліос</a:t>
            </a:r>
            <a:r>
              <a:rPr lang="uk-UA" b="1" dirty="0" smtClean="0">
                <a:solidFill>
                  <a:srgbClr val="7030A0"/>
                </a:solidFill>
              </a:rPr>
              <a:t>» (Львів) і «</a:t>
            </a:r>
            <a:r>
              <a:rPr lang="uk-UA" b="1" dirty="0" err="1" smtClean="0">
                <a:solidFill>
                  <a:srgbClr val="7030A0"/>
                </a:solidFill>
              </a:rPr>
              <a:t>Павлограджитлобуд</a:t>
            </a:r>
            <a:r>
              <a:rPr lang="uk-UA" b="1" dirty="0" smtClean="0">
                <a:solidFill>
                  <a:srgbClr val="7030A0"/>
                </a:solidFill>
              </a:rPr>
              <a:t>»[10]. Вийшовши на ринок, вітчизняні виробники за кілька років завоювали близько 70 % українського ринку[10]</a:t>
            </a:r>
            <a:endParaRPr lang="uk-UA" b="1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862" y="3857628"/>
            <a:ext cx="1914525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7520" y="4572007"/>
            <a:ext cx="1800000" cy="1659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5691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0364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938" y="7431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endParaRPr lang="uk-UA" sz="28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6937" y="74316"/>
            <a:ext cx="856335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Mongolian Baiti" pitchFamily="66" charset="0"/>
              </a:rPr>
              <a:t>Прабатьком сучасної печі або каміна, без яких не можна уявити жоден заміський будинок, було звичайне багаття в печері, таким чином,  багаття і каміни мають подібні функції — дарувати людям тепло і затишок.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2423" y="1532418"/>
            <a:ext cx="189547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04474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354" y="1451627"/>
            <a:ext cx="1921745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1972" y="4718360"/>
            <a:ext cx="2463158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4618" y="3789040"/>
            <a:ext cx="38656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41418" y="127464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невеликий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екскурс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глибоку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старовину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сказати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той час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обов’язковим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атрибутом будь-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житлового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приміщення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печі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каміни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uk-U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36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048" y="2036245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964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печей,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назвати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справжнім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мистецтвом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володіють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мистецтвом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і є одними з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шанованих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людей. </a:t>
            </a:r>
            <a:endParaRPr lang="uk-U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8173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836" y="188640"/>
            <a:ext cx="88569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Існують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термостійкі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клейові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затирочні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суміші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застосовуються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кладочно-лицювальних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роботах при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спорудженні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теплоакумуляційних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керамічних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печей та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камінів</a:t>
            </a:r>
            <a:endParaRPr lang="uk-UA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93854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3600000" cy="36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96752"/>
            <a:ext cx="3600000" cy="36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43" y="4581128"/>
            <a:ext cx="1304348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6057" y="4853524"/>
            <a:ext cx="1800000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955812"/>
            <a:ext cx="260633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549" y="4899848"/>
            <a:ext cx="1296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823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932" y="-20604"/>
            <a:ext cx="3188192" cy="43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90172" y="205592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Розчинна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суміш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для кладки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вогнетривкої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внутрішніх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зовнішніх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товщина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шару 2-15 мм).</a:t>
            </a:r>
            <a:endParaRPr lang="uk-U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2990" y="1268760"/>
            <a:ext cx="50882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Високопластична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Водостійка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Морозостійка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Зручна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 і проста в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застосуванні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Екологічно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 чиста.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854083"/>
            <a:ext cx="849694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Застосування</a:t>
            </a:r>
            <a:endParaRPr lang="ru-RU" sz="5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err="1" smtClean="0">
                <a:latin typeface="Arial Black" pitchFamily="34" charset="0"/>
              </a:rPr>
              <a:t>Жаростійка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суміш</a:t>
            </a:r>
            <a:r>
              <a:rPr lang="ru-RU" sz="2400" dirty="0">
                <a:latin typeface="Arial Black" pitchFamily="34" charset="0"/>
              </a:rPr>
              <a:t> для кладки Мастер «</a:t>
            </a:r>
            <a:r>
              <a:rPr lang="ru-RU" sz="2400" dirty="0" err="1">
                <a:latin typeface="Arial Black" pitchFamily="34" charset="0"/>
              </a:rPr>
              <a:t>Піч</a:t>
            </a:r>
            <a:r>
              <a:rPr lang="ru-RU" sz="2400" dirty="0">
                <a:latin typeface="Arial Black" pitchFamily="34" charset="0"/>
              </a:rPr>
              <a:t>» </a:t>
            </a:r>
            <a:r>
              <a:rPr lang="ru-RU" sz="2400" dirty="0" err="1">
                <a:latin typeface="Arial Black" pitchFamily="34" charset="0"/>
              </a:rPr>
              <a:t>застосовується</a:t>
            </a:r>
            <a:r>
              <a:rPr lang="ru-RU" sz="2400" dirty="0">
                <a:latin typeface="Arial Black" pitchFamily="34" charset="0"/>
              </a:rPr>
              <a:t> для </a:t>
            </a:r>
            <a:r>
              <a:rPr lang="ru-RU" sz="2400" dirty="0" err="1">
                <a:latin typeface="Arial Black" pitchFamily="34" charset="0"/>
              </a:rPr>
              <a:t>зведення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стін</a:t>
            </a:r>
            <a:r>
              <a:rPr lang="ru-RU" sz="2400" dirty="0">
                <a:latin typeface="Arial Black" pitchFamily="34" charset="0"/>
              </a:rPr>
              <a:t> з </a:t>
            </a:r>
            <a:r>
              <a:rPr lang="ru-RU" sz="2400" dirty="0" err="1">
                <a:latin typeface="Arial Black" pitchFamily="34" charset="0"/>
              </a:rPr>
              <a:t>вогнетривкої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цегли</a:t>
            </a:r>
            <a:r>
              <a:rPr lang="ru-RU" sz="2400" dirty="0">
                <a:latin typeface="Arial Black" pitchFamily="34" charset="0"/>
              </a:rPr>
              <a:t>, </a:t>
            </a:r>
            <a:r>
              <a:rPr lang="ru-RU" sz="2400" dirty="0" err="1">
                <a:latin typeface="Arial Black" pitchFamily="34" charset="0"/>
              </a:rPr>
              <a:t>блоків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під</a:t>
            </a:r>
            <a:r>
              <a:rPr lang="ru-RU" sz="2400" dirty="0">
                <a:latin typeface="Arial Black" pitchFamily="34" charset="0"/>
              </a:rPr>
              <a:t> час </a:t>
            </a:r>
            <a:r>
              <a:rPr lang="ru-RU" sz="2400" dirty="0" err="1">
                <a:latin typeface="Arial Black" pitchFamily="34" charset="0"/>
              </a:rPr>
              <a:t>виготовлення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коминів</a:t>
            </a:r>
            <a:r>
              <a:rPr lang="ru-RU" sz="2400" dirty="0">
                <a:latin typeface="Arial Black" pitchFamily="34" charset="0"/>
              </a:rPr>
              <a:t>, печей і т. д. з </a:t>
            </a:r>
            <a:r>
              <a:rPr lang="ru-RU" sz="2400" dirty="0" err="1">
                <a:latin typeface="Arial Black" pitchFamily="34" charset="0"/>
              </a:rPr>
              <a:t>робочою</a:t>
            </a:r>
            <a:r>
              <a:rPr lang="ru-RU" sz="2400" dirty="0">
                <a:latin typeface="Arial Black" pitchFamily="34" charset="0"/>
              </a:rPr>
              <a:t> температурою до 1200 °С.</a:t>
            </a:r>
            <a:endParaRPr lang="uk-UA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71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3188192" cy="43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0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00B0F0"/>
                </a:solidFill>
              </a:rPr>
              <a:t>Розчинна</a:t>
            </a:r>
            <a:r>
              <a:rPr lang="ru-RU" sz="3200" b="1" dirty="0">
                <a:solidFill>
                  <a:srgbClr val="00B0F0"/>
                </a:solidFill>
              </a:rPr>
              <a:t> </a:t>
            </a:r>
            <a:r>
              <a:rPr lang="ru-RU" sz="3200" b="1" dirty="0" err="1">
                <a:solidFill>
                  <a:srgbClr val="00B0F0"/>
                </a:solidFill>
              </a:rPr>
              <a:t>суміш</a:t>
            </a:r>
            <a:r>
              <a:rPr lang="ru-RU" sz="3200" b="1" dirty="0">
                <a:solidFill>
                  <a:srgbClr val="00B0F0"/>
                </a:solidFill>
              </a:rPr>
              <a:t> для </a:t>
            </a:r>
            <a:r>
              <a:rPr lang="ru-RU" sz="3200" b="1" dirty="0" err="1">
                <a:solidFill>
                  <a:srgbClr val="00B0F0"/>
                </a:solidFill>
              </a:rPr>
              <a:t>тонкошарової</a:t>
            </a:r>
            <a:r>
              <a:rPr lang="ru-RU" sz="3200" b="1" dirty="0">
                <a:solidFill>
                  <a:srgbClr val="00B0F0"/>
                </a:solidFill>
              </a:rPr>
              <a:t> кладки </a:t>
            </a:r>
            <a:r>
              <a:rPr lang="ru-RU" sz="3200" b="1" dirty="0" err="1">
                <a:solidFill>
                  <a:srgbClr val="00B0F0"/>
                </a:solidFill>
              </a:rPr>
              <a:t>вогнетривкої</a:t>
            </a:r>
            <a:r>
              <a:rPr lang="ru-RU" sz="3200" b="1" dirty="0">
                <a:solidFill>
                  <a:srgbClr val="00B0F0"/>
                </a:solidFill>
              </a:rPr>
              <a:t> </a:t>
            </a:r>
            <a:r>
              <a:rPr lang="ru-RU" sz="3200" b="1" dirty="0" err="1">
                <a:solidFill>
                  <a:srgbClr val="00B0F0"/>
                </a:solidFill>
              </a:rPr>
              <a:t>цегли</a:t>
            </a:r>
            <a:r>
              <a:rPr lang="ru-RU" sz="3200" b="1" dirty="0">
                <a:solidFill>
                  <a:srgbClr val="00B0F0"/>
                </a:solidFill>
              </a:rPr>
              <a:t>, для </a:t>
            </a:r>
            <a:r>
              <a:rPr lang="ru-RU" sz="3200" b="1" dirty="0" err="1">
                <a:solidFill>
                  <a:srgbClr val="00B0F0"/>
                </a:solidFill>
              </a:rPr>
              <a:t>внутрішніх</a:t>
            </a:r>
            <a:r>
              <a:rPr lang="ru-RU" sz="3200" b="1" dirty="0">
                <a:solidFill>
                  <a:srgbClr val="00B0F0"/>
                </a:solidFill>
              </a:rPr>
              <a:t> і </a:t>
            </a:r>
            <a:r>
              <a:rPr lang="ru-RU" sz="3200" b="1" dirty="0" err="1">
                <a:solidFill>
                  <a:srgbClr val="00B0F0"/>
                </a:solidFill>
              </a:rPr>
              <a:t>зовнішніх</a:t>
            </a:r>
            <a:r>
              <a:rPr lang="ru-RU" sz="3200" b="1" dirty="0">
                <a:solidFill>
                  <a:srgbClr val="00B0F0"/>
                </a:solidFill>
              </a:rPr>
              <a:t> </a:t>
            </a:r>
            <a:r>
              <a:rPr lang="ru-RU" sz="3200" b="1" dirty="0" err="1">
                <a:solidFill>
                  <a:srgbClr val="00B0F0"/>
                </a:solidFill>
              </a:rPr>
              <a:t>робіт</a:t>
            </a:r>
            <a:r>
              <a:rPr lang="ru-RU" sz="3200" b="1" dirty="0">
                <a:solidFill>
                  <a:srgbClr val="00B0F0"/>
                </a:solidFill>
              </a:rPr>
              <a:t>.</a:t>
            </a:r>
            <a:endParaRPr lang="uk-UA" sz="32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484784"/>
            <a:ext cx="583264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ru-RU" sz="4400" dirty="0">
                <a:solidFill>
                  <a:srgbClr val="FFC000"/>
                </a:solidFill>
              </a:rPr>
              <a:t>Властивості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 smtClean="0">
                <a:solidFill>
                  <a:srgbClr val="002060"/>
                </a:solidFill>
              </a:rPr>
              <a:t>Високопластична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>
                <a:solidFill>
                  <a:srgbClr val="002060"/>
                </a:solidFill>
              </a:rPr>
              <a:t>Тонкошарова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>
                <a:solidFill>
                  <a:srgbClr val="002060"/>
                </a:solidFill>
              </a:rPr>
              <a:t>Водостійка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>
                <a:solidFill>
                  <a:srgbClr val="002060"/>
                </a:solidFill>
              </a:rPr>
              <a:t>Морозостійка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>
                <a:solidFill>
                  <a:srgbClr val="002060"/>
                </a:solidFill>
              </a:rPr>
              <a:t>Зручна</a:t>
            </a:r>
            <a:r>
              <a:rPr lang="ru-RU" sz="2800" dirty="0">
                <a:solidFill>
                  <a:srgbClr val="002060"/>
                </a:solidFill>
              </a:rPr>
              <a:t> і проста в </a:t>
            </a:r>
            <a:r>
              <a:rPr lang="ru-RU" sz="2800" dirty="0" err="1">
                <a:solidFill>
                  <a:srgbClr val="002060"/>
                </a:solidFill>
              </a:rPr>
              <a:t>застосуванні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err="1">
                <a:solidFill>
                  <a:srgbClr val="002060"/>
                </a:solidFill>
              </a:rPr>
              <a:t>Екологічно</a:t>
            </a:r>
            <a:r>
              <a:rPr lang="ru-RU" sz="2800" dirty="0">
                <a:solidFill>
                  <a:srgbClr val="002060"/>
                </a:solidFill>
              </a:rPr>
              <a:t> чиста.</a:t>
            </a:r>
            <a:endParaRPr lang="uk-UA" sz="2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85758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Область </a:t>
            </a:r>
            <a:r>
              <a:rPr lang="ru-RU" sz="3600" b="1" dirty="0" err="1"/>
              <a:t>застосування</a:t>
            </a:r>
            <a:endParaRPr lang="ru-RU" sz="3600" b="1" dirty="0"/>
          </a:p>
          <a:p>
            <a:pPr algn="ctr"/>
            <a:r>
              <a:rPr lang="ru-RU" sz="2000" b="1" dirty="0" err="1" smtClean="0"/>
              <a:t>Жаростійка</a:t>
            </a:r>
            <a:r>
              <a:rPr lang="ru-RU" sz="2000" b="1" dirty="0" smtClean="0"/>
              <a:t> </a:t>
            </a:r>
            <a:r>
              <a:rPr lang="ru-RU" sz="2000" b="1" dirty="0" err="1"/>
              <a:t>суміш</a:t>
            </a:r>
            <a:r>
              <a:rPr lang="ru-RU" sz="2000" b="1" dirty="0"/>
              <a:t> для кладки Мастер «</a:t>
            </a:r>
            <a:r>
              <a:rPr lang="ru-RU" sz="2000" b="1" dirty="0" err="1"/>
              <a:t>Камін</a:t>
            </a:r>
            <a:r>
              <a:rPr lang="ru-RU" sz="2000" b="1" dirty="0"/>
              <a:t>» </a:t>
            </a:r>
            <a:r>
              <a:rPr lang="ru-RU" sz="2000" b="1" dirty="0" err="1"/>
              <a:t>застосовується</a:t>
            </a:r>
            <a:r>
              <a:rPr lang="ru-RU" sz="2000" b="1" dirty="0"/>
              <a:t> для </a:t>
            </a:r>
            <a:r>
              <a:rPr lang="ru-RU" sz="2000" b="1" dirty="0" err="1"/>
              <a:t>тонкошарового</a:t>
            </a:r>
            <a:r>
              <a:rPr lang="ru-RU" sz="2000" b="1" dirty="0"/>
              <a:t> </a:t>
            </a:r>
            <a:r>
              <a:rPr lang="ru-RU" sz="2000" b="1" dirty="0" err="1"/>
              <a:t>будівництва</a:t>
            </a:r>
            <a:r>
              <a:rPr lang="ru-RU" sz="2000" b="1" dirty="0"/>
              <a:t> </a:t>
            </a:r>
            <a:r>
              <a:rPr lang="ru-RU" sz="2000" b="1" dirty="0" err="1"/>
              <a:t>стін</a:t>
            </a:r>
            <a:r>
              <a:rPr lang="ru-RU" sz="2000" b="1" dirty="0"/>
              <a:t> з </a:t>
            </a:r>
            <a:r>
              <a:rPr lang="ru-RU" sz="2000" b="1" dirty="0" err="1"/>
              <a:t>вогнетривкої</a:t>
            </a:r>
            <a:r>
              <a:rPr lang="ru-RU" sz="2000" b="1" dirty="0"/>
              <a:t> </a:t>
            </a:r>
            <a:r>
              <a:rPr lang="ru-RU" sz="2000" b="1" dirty="0" err="1"/>
              <a:t>цегли</a:t>
            </a:r>
            <a:r>
              <a:rPr lang="ru-RU" sz="2000" b="1" dirty="0"/>
              <a:t> і </a:t>
            </a:r>
            <a:r>
              <a:rPr lang="ru-RU" sz="2000" b="1" dirty="0" err="1"/>
              <a:t>блоків</a:t>
            </a:r>
            <a:r>
              <a:rPr lang="ru-RU" sz="2000" b="1" dirty="0"/>
              <a:t> </a:t>
            </a:r>
            <a:r>
              <a:rPr lang="ru-RU" sz="2000" b="1" dirty="0" err="1"/>
              <a:t>під</a:t>
            </a:r>
            <a:r>
              <a:rPr lang="ru-RU" sz="2000" b="1" dirty="0"/>
              <a:t> час </a:t>
            </a:r>
            <a:r>
              <a:rPr lang="ru-RU" sz="2000" b="1" dirty="0" err="1"/>
              <a:t>виготовлення</a:t>
            </a:r>
            <a:r>
              <a:rPr lang="ru-RU" sz="2000" b="1" dirty="0"/>
              <a:t> </a:t>
            </a:r>
            <a:r>
              <a:rPr lang="ru-RU" sz="2000" b="1" dirty="0" err="1"/>
              <a:t>коминів</a:t>
            </a:r>
            <a:r>
              <a:rPr lang="ru-RU" sz="2000" b="1" dirty="0"/>
              <a:t>, печей, топок і т. д. з </a:t>
            </a:r>
            <a:r>
              <a:rPr lang="ru-RU" sz="2000" b="1" dirty="0" err="1"/>
              <a:t>робочою</a:t>
            </a:r>
            <a:r>
              <a:rPr lang="ru-RU" sz="2000" b="1" dirty="0"/>
              <a:t> температурою до 1700 °С.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xmlns="" val="30312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415</TotalTime>
  <Words>981</Words>
  <Application>Microsoft Office PowerPoint</Application>
  <PresentationFormat>Экран (4:3)</PresentationFormat>
  <Paragraphs>92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«Сухі будівельні суміші для мурування печей та камінів»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Customer</dc:creator>
  <cp:lastModifiedBy>Black.User</cp:lastModifiedBy>
  <cp:revision>33</cp:revision>
  <dcterms:created xsi:type="dcterms:W3CDTF">2014-10-23T07:29:38Z</dcterms:created>
  <dcterms:modified xsi:type="dcterms:W3CDTF">2014-11-10T08:00:40Z</dcterms:modified>
</cp:coreProperties>
</file>