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86" r:id="rId12"/>
    <p:sldId id="287" r:id="rId13"/>
    <p:sldId id="267" r:id="rId14"/>
    <p:sldId id="269" r:id="rId15"/>
    <p:sldId id="268" r:id="rId16"/>
    <p:sldId id="270" r:id="rId17"/>
    <p:sldId id="271" r:id="rId18"/>
    <p:sldId id="288" r:id="rId19"/>
    <p:sldId id="272" r:id="rId20"/>
    <p:sldId id="289" r:id="rId21"/>
    <p:sldId id="274" r:id="rId22"/>
    <p:sldId id="273" r:id="rId23"/>
    <p:sldId id="275" r:id="rId24"/>
    <p:sldId id="276" r:id="rId25"/>
    <p:sldId id="290" r:id="rId26"/>
    <p:sldId id="277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36" autoAdjust="0"/>
    <p:restoredTop sz="94171" autoAdjust="0"/>
  </p:normalViewPr>
  <p:slideViewPr>
    <p:cSldViewPr>
      <p:cViewPr varScale="1">
        <p:scale>
          <a:sx n="70" d="100"/>
          <a:sy n="70" d="100"/>
        </p:scale>
        <p:origin x="-6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12.02.2017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77;&#1089;&#1085;&#1103;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6;&#1090;&#1080;&#1074;&#1086;&#1074;&#1099;&#1073;&#1088;&#1086;&#1089;&#1086;&#1074;&#1086;&#1077;%20&#1086;&#1073;&#1086;&#1088;&#1091;&#1076;&#1086;&#1074;&#1072;&#1085;&#1080;&#1077;.mp4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оиири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05"/>
            <a:ext cx="9144000" cy="686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07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6" y="-1"/>
            <a:ext cx="9147246" cy="686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607352"/>
              </p:ext>
            </p:extLst>
          </p:nvPr>
        </p:nvGraphicFramePr>
        <p:xfrm>
          <a:off x="263939" y="1128328"/>
          <a:ext cx="8496944" cy="6080760"/>
        </p:xfrm>
        <a:graphic>
          <a:graphicData uri="http://schemas.openxmlformats.org/drawingml/2006/table">
            <a:tbl>
              <a:tblPr firstRow="1" firstCol="1" bandRow="1"/>
              <a:tblGrid>
                <a:gridCol w="1512168"/>
                <a:gridCol w="1584176"/>
                <a:gridCol w="1440160"/>
                <a:gridCol w="1584176"/>
                <a:gridCol w="1512168"/>
                <a:gridCol w="864096"/>
              </a:tblGrid>
              <a:tr h="11377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Типорозмір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Діамерт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рох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превентора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Робочий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тиск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r>
                        <a:rPr lang="ru-RU" sz="1400" baseline="-25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МПа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Діаметр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щільнюючих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руб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Висота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м,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 </a:t>
                      </a: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більше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Маса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кг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ППГ-180 ×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33-114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310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ППГ-180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33-127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ППГ-180 × 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33-127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ППГ-230 × 35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33-168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ППГ-230 × 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33-168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ППГ-280 ×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33-168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ППГ-280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48-219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ППГ-280 × 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48-219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ППГ-350 ×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114-219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ППГ-350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60-273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ППГ-350 × 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60-273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ППГ-425 × 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60-340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ППГ-425 ×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60-340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ППГ-520 × 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60-425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590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7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ППГ-520 ×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520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60-425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2400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51" marR="41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9963" y="118186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/>
              <a:t>Основні</a:t>
            </a:r>
            <a:r>
              <a:rPr lang="ru-RU" sz="2000" b="1" dirty="0"/>
              <a:t> </a:t>
            </a:r>
            <a:r>
              <a:rPr lang="ru-RU" sz="2000" b="1" dirty="0" err="1"/>
              <a:t>параметри</a:t>
            </a:r>
            <a:r>
              <a:rPr lang="ru-RU" sz="2000" b="1" dirty="0"/>
              <a:t> </a:t>
            </a:r>
            <a:r>
              <a:rPr lang="ru-RU" sz="2000" b="1" dirty="0" err="1"/>
              <a:t>плашкових</a:t>
            </a:r>
            <a:r>
              <a:rPr lang="ru-RU" sz="2000" b="1" dirty="0"/>
              <a:t> </a:t>
            </a:r>
            <a:r>
              <a:rPr lang="ru-RU" sz="2000" b="1" dirty="0" err="1"/>
              <a:t>превенторів</a:t>
            </a:r>
            <a:r>
              <a:rPr lang="ru-RU" sz="2000" b="1" dirty="0"/>
              <a:t> з </a:t>
            </a:r>
            <a:r>
              <a:rPr lang="ru-RU" sz="2000" b="1" dirty="0" err="1"/>
              <a:t>гідравлічним</a:t>
            </a:r>
            <a:r>
              <a:rPr lang="ru-RU" sz="2000" b="1" dirty="0"/>
              <a:t> і </a:t>
            </a:r>
            <a:r>
              <a:rPr lang="ru-RU" sz="2000" b="1" dirty="0" err="1"/>
              <a:t>ручним</a:t>
            </a:r>
            <a:r>
              <a:rPr lang="ru-RU" sz="2000" b="1" dirty="0"/>
              <a:t> </a:t>
            </a:r>
            <a:r>
              <a:rPr lang="ru-RU" sz="2000" b="1" dirty="0" err="1"/>
              <a:t>управлінням</a:t>
            </a:r>
            <a:r>
              <a:rPr lang="ru-RU" sz="2000" b="1" dirty="0"/>
              <a:t>.</a:t>
            </a:r>
          </a:p>
          <a:p>
            <a:pPr algn="ctr"/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83866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" y="-9195"/>
            <a:ext cx="9140619" cy="6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56951"/>
            <a:ext cx="856895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Примітка: </a:t>
            </a:r>
            <a:r>
              <a:rPr lang="uk-UA" dirty="0"/>
              <a:t>приклад позначення типорозміру </a:t>
            </a:r>
            <a:r>
              <a:rPr lang="uk-UA" dirty="0" smtClean="0"/>
              <a:t>превентора:</a:t>
            </a:r>
            <a:r>
              <a:rPr lang="ru-RU" dirty="0"/>
              <a:t> </a:t>
            </a:r>
            <a:r>
              <a:rPr lang="ru-RU" b="1" dirty="0" smtClean="0"/>
              <a:t>ППГ-280 </a:t>
            </a:r>
            <a:r>
              <a:rPr lang="ru-RU" b="1" dirty="0"/>
              <a:t>× </a:t>
            </a:r>
            <a:r>
              <a:rPr lang="ru-RU" b="1" dirty="0" smtClean="0"/>
              <a:t>35</a:t>
            </a:r>
          </a:p>
          <a:p>
            <a:endParaRPr lang="ru-RU" dirty="0"/>
          </a:p>
          <a:p>
            <a:r>
              <a:rPr lang="uk-UA" b="1" dirty="0"/>
              <a:t>П </a:t>
            </a:r>
            <a:r>
              <a:rPr lang="uk-UA" dirty="0"/>
              <a:t>– превентор;</a:t>
            </a:r>
            <a:r>
              <a:rPr lang="uk-UA" b="1" dirty="0"/>
              <a:t> </a:t>
            </a:r>
            <a:endParaRPr lang="uk-UA" b="1" dirty="0" smtClean="0"/>
          </a:p>
          <a:p>
            <a:r>
              <a:rPr lang="uk-UA" b="1" dirty="0" smtClean="0"/>
              <a:t>П </a:t>
            </a:r>
            <a:r>
              <a:rPr lang="uk-UA" dirty="0"/>
              <a:t>– </a:t>
            </a:r>
            <a:r>
              <a:rPr lang="uk-UA" dirty="0" err="1"/>
              <a:t>плашковий</a:t>
            </a:r>
            <a:r>
              <a:rPr lang="uk-UA" dirty="0"/>
              <a:t>;</a:t>
            </a:r>
            <a:r>
              <a:rPr lang="uk-UA" b="1" dirty="0"/>
              <a:t> </a:t>
            </a:r>
            <a:endParaRPr lang="uk-UA" b="1" dirty="0" smtClean="0"/>
          </a:p>
          <a:p>
            <a:r>
              <a:rPr lang="uk-UA" b="1" dirty="0" smtClean="0"/>
              <a:t>Г </a:t>
            </a:r>
            <a:r>
              <a:rPr lang="uk-UA" b="1" dirty="0"/>
              <a:t>-  </a:t>
            </a:r>
            <a:r>
              <a:rPr lang="ru-RU" dirty="0" err="1"/>
              <a:t>гідравлічн</a:t>
            </a:r>
            <a:r>
              <a:rPr lang="uk-UA" dirty="0"/>
              <a:t>е</a:t>
            </a:r>
            <a:r>
              <a:rPr lang="ru-RU" dirty="0"/>
              <a:t> </a:t>
            </a:r>
            <a:r>
              <a:rPr lang="ru-RU" dirty="0" err="1"/>
              <a:t>управління</a:t>
            </a:r>
            <a:r>
              <a:rPr lang="uk-UA" dirty="0"/>
              <a:t>;</a:t>
            </a:r>
            <a:r>
              <a:rPr lang="uk-UA" b="1" dirty="0"/>
              <a:t> </a:t>
            </a:r>
            <a:endParaRPr lang="uk-UA" b="1" dirty="0" smtClean="0"/>
          </a:p>
          <a:p>
            <a:r>
              <a:rPr lang="uk-UA" b="1" dirty="0" smtClean="0"/>
              <a:t>280 </a:t>
            </a:r>
            <a:r>
              <a:rPr lang="uk-UA" dirty="0"/>
              <a:t>– умовний д</a:t>
            </a:r>
            <a:r>
              <a:rPr lang="ru-RU" dirty="0" err="1"/>
              <a:t>іаме</a:t>
            </a:r>
            <a:r>
              <a:rPr lang="uk-UA" dirty="0" err="1"/>
              <a:t>тр</a:t>
            </a:r>
            <a:r>
              <a:rPr lang="uk-UA" dirty="0"/>
              <a:t> п</a:t>
            </a:r>
            <a:r>
              <a:rPr lang="ru-RU" dirty="0" err="1"/>
              <a:t>рох</a:t>
            </a:r>
            <a:r>
              <a:rPr lang="uk-UA" dirty="0"/>
              <a:t>о</a:t>
            </a:r>
            <a:r>
              <a:rPr lang="ru-RU" dirty="0"/>
              <a:t>д</a:t>
            </a:r>
            <a:r>
              <a:rPr lang="uk-UA" dirty="0"/>
              <a:t>у превентора, мм; </a:t>
            </a:r>
            <a:endParaRPr lang="uk-UA" dirty="0" smtClean="0"/>
          </a:p>
          <a:p>
            <a:r>
              <a:rPr lang="uk-UA" b="1" dirty="0" smtClean="0"/>
              <a:t>35</a:t>
            </a:r>
            <a:r>
              <a:rPr lang="uk-UA" dirty="0" smtClean="0"/>
              <a:t>- </a:t>
            </a:r>
            <a:r>
              <a:rPr lang="uk-UA" dirty="0"/>
              <a:t>р</a:t>
            </a:r>
            <a:r>
              <a:rPr lang="ru-RU" dirty="0" err="1"/>
              <a:t>обочий</a:t>
            </a:r>
            <a:r>
              <a:rPr lang="ru-RU" dirty="0"/>
              <a:t> </a:t>
            </a:r>
            <a:r>
              <a:rPr lang="ru-RU" dirty="0" err="1"/>
              <a:t>тиск</a:t>
            </a:r>
            <a:r>
              <a:rPr lang="uk-UA" dirty="0"/>
              <a:t>, </a:t>
            </a:r>
            <a:r>
              <a:rPr lang="uk-UA" dirty="0" err="1"/>
              <a:t>МПа</a:t>
            </a:r>
            <a:r>
              <a:rPr lang="uk-UA" dirty="0"/>
              <a:t>.</a:t>
            </a:r>
            <a:endParaRPr lang="ru-RU" dirty="0"/>
          </a:p>
        </p:txBody>
      </p:sp>
      <p:pic>
        <p:nvPicPr>
          <p:cNvPr id="6146" name="Picture 2" descr="C:\Users\Admin\Desktop\14-1-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663" y="2725247"/>
            <a:ext cx="5700665" cy="367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80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7524" y="260648"/>
            <a:ext cx="85689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FF0000"/>
                </a:solidFill>
              </a:rPr>
              <a:t>Практична ситуація </a:t>
            </a:r>
            <a:r>
              <a:rPr lang="uk-UA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  <a:p>
            <a:pPr algn="just"/>
            <a:r>
              <a:rPr lang="uk-UA" sz="2000" b="1" dirty="0"/>
              <a:t> </a:t>
            </a:r>
            <a:endParaRPr lang="ru-RU" sz="2000" dirty="0"/>
          </a:p>
          <a:p>
            <a:pPr algn="just"/>
            <a:r>
              <a:rPr lang="uk-UA" sz="2000" b="1" dirty="0"/>
              <a:t>Підібрати типорозмір </a:t>
            </a:r>
            <a:r>
              <a:rPr lang="uk-UA" sz="2000" b="1" dirty="0" err="1"/>
              <a:t>плашкового</a:t>
            </a:r>
            <a:r>
              <a:rPr lang="uk-UA" sz="2000" b="1" dirty="0"/>
              <a:t> превентора, якщо пластовий тиск складає  22 </a:t>
            </a:r>
            <a:r>
              <a:rPr lang="uk-UA" sz="2000" b="1" dirty="0" err="1"/>
              <a:t>МПа</a:t>
            </a:r>
            <a:r>
              <a:rPr lang="uk-UA" sz="2000" b="1" dirty="0"/>
              <a:t>, а максимальний діаметр доліт при бурінні свердловини складе 295 мм. </a:t>
            </a:r>
            <a:endParaRPr lang="uk-UA" sz="2000" b="1" dirty="0" smtClean="0"/>
          </a:p>
          <a:p>
            <a:pPr algn="just"/>
            <a:endParaRPr lang="ru-RU" sz="2000" dirty="0"/>
          </a:p>
          <a:p>
            <a:pPr algn="just"/>
            <a:r>
              <a:rPr lang="uk-UA" sz="2000" b="1" dirty="0" smtClean="0"/>
              <a:t>Як випробують превентори на герметичність?</a:t>
            </a:r>
          </a:p>
          <a:p>
            <a:pPr algn="just"/>
            <a:endParaRPr lang="ru-RU" sz="2000" dirty="0"/>
          </a:p>
          <a:p>
            <a:pPr algn="just"/>
            <a:r>
              <a:rPr lang="uk-UA" sz="2000" b="1" dirty="0" smtClean="0"/>
              <a:t>Який тиск повинні витримувати корпусні деталі вибраного превентора  при гідравлічних випробуваннях на міцність?</a:t>
            </a:r>
            <a:endParaRPr lang="ru-RU" sz="2000" dirty="0"/>
          </a:p>
        </p:txBody>
      </p:sp>
      <p:pic>
        <p:nvPicPr>
          <p:cNvPr id="5123" name="Picture 3" descr="C:\Users\Admin\Desktop\96175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66" y="3593525"/>
            <a:ext cx="7608468" cy="313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0999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3588" y="2967335"/>
            <a:ext cx="92111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Універсальні превентори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096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t5j5F25bbe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2"/>
            <a:ext cx="9144000" cy="6862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29546"/>
            <a:ext cx="864096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/>
              <a:t>Універсальні </a:t>
            </a:r>
            <a:r>
              <a:rPr lang="uk-UA" sz="2400" b="1" i="1" dirty="0" smtClean="0"/>
              <a:t>превентори</a:t>
            </a:r>
          </a:p>
          <a:p>
            <a:pPr algn="ctr"/>
            <a:endParaRPr lang="ru-RU" dirty="0"/>
          </a:p>
          <a:p>
            <a:r>
              <a:rPr lang="uk-UA" sz="2000" b="1" i="1" dirty="0"/>
              <a:t>Призначені</a:t>
            </a:r>
            <a:r>
              <a:rPr lang="uk-UA" b="1" i="1" dirty="0"/>
              <a:t> </a:t>
            </a:r>
            <a:r>
              <a:rPr lang="uk-UA" dirty="0"/>
              <a:t>для герметизації гирла свердловини нафтових і газових свердловин при їх бурінні, освоєнні, капітальному ремонті з метою попередження </a:t>
            </a:r>
            <a:r>
              <a:rPr lang="uk-UA" dirty="0" err="1"/>
              <a:t>нафтогазопроявлень</a:t>
            </a:r>
            <a:r>
              <a:rPr lang="uk-UA" dirty="0"/>
              <a:t> та відкритих фонтанів.</a:t>
            </a:r>
            <a:endParaRPr lang="ru-RU" dirty="0"/>
          </a:p>
          <a:p>
            <a:r>
              <a:rPr lang="uk-UA" sz="2000" b="1" i="1" dirty="0"/>
              <a:t>Забезпечують:</a:t>
            </a:r>
            <a:endParaRPr lang="ru-RU" sz="2000" b="1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герметизацію свердловини за наявності в ній трубної колони будь-якого діаметра і форми перерізу труб (круглої, квадратної, шестигранної);</a:t>
            </a:r>
            <a:endParaRPr lang="ru-RU" dirty="0"/>
          </a:p>
          <a:p>
            <a:pPr lvl="0"/>
            <a:r>
              <a:rPr lang="uk-UA" dirty="0"/>
              <a:t>герметизацію свердловини за відсутності в ній трубної колони (повне закриття превентора);</a:t>
            </a:r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131840" y="2852936"/>
            <a:ext cx="57361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проведення спуск-підіймання трубної колони при закритому превенторі і наявності тиску в свердловині;</a:t>
            </a:r>
            <a:endParaRPr lang="ru-RU" dirty="0"/>
          </a:p>
          <a:p>
            <a:pPr marL="285750" lvl="0" indent="-285750">
              <a:buFont typeface="Arial" pitchFamily="34" charset="0"/>
              <a:buChar char="•"/>
            </a:pPr>
            <a:r>
              <a:rPr lang="uk-UA" dirty="0"/>
              <a:t>провертання в разі необхідності </a:t>
            </a:r>
            <a:r>
              <a:rPr lang="uk-UA" dirty="0" err="1"/>
              <a:t>загерметизовану</a:t>
            </a:r>
            <a:r>
              <a:rPr lang="uk-UA" dirty="0"/>
              <a:t> трубну колону</a:t>
            </a:r>
            <a:r>
              <a:rPr lang="uk-UA" dirty="0" smtClean="0"/>
              <a:t>.</a:t>
            </a:r>
          </a:p>
          <a:p>
            <a:pPr marL="285750" lvl="0" indent="-285750">
              <a:buFont typeface="Arial" pitchFamily="34" charset="0"/>
              <a:buChar char="•"/>
            </a:pPr>
            <a:endParaRPr lang="ru-RU" dirty="0"/>
          </a:p>
          <a:p>
            <a:r>
              <a:rPr lang="uk-UA" sz="2000" b="1" i="1" dirty="0"/>
              <a:t>Розробники</a:t>
            </a:r>
            <a:r>
              <a:rPr lang="uk-UA" dirty="0"/>
              <a:t> універсальних превенторів: американські фірми </a:t>
            </a:r>
            <a:r>
              <a:rPr lang="en-US" dirty="0"/>
              <a:t>Cameron</a:t>
            </a:r>
            <a:r>
              <a:rPr lang="uk-UA" dirty="0"/>
              <a:t>, </a:t>
            </a:r>
            <a:r>
              <a:rPr lang="en-US" dirty="0" err="1"/>
              <a:t>Hydril</a:t>
            </a:r>
            <a:r>
              <a:rPr lang="uk-UA" dirty="0"/>
              <a:t>, </a:t>
            </a:r>
            <a:r>
              <a:rPr lang="en-US" dirty="0"/>
              <a:t>Shaffer</a:t>
            </a:r>
            <a:r>
              <a:rPr lang="uk-UA" dirty="0"/>
              <a:t>, Волгоградський завод бурової техніки, Воронезький механічний завод, ущільнювачі для превенторів виготовляють: ДП «</a:t>
            </a:r>
            <a:r>
              <a:rPr lang="uk-UA" dirty="0" err="1"/>
              <a:t>Дінтем</a:t>
            </a:r>
            <a:r>
              <a:rPr lang="uk-UA" dirty="0"/>
              <a:t>» (м. Дніпро), Волзьке підприємство «</a:t>
            </a:r>
            <a:r>
              <a:rPr lang="uk-UA" dirty="0" err="1"/>
              <a:t>Интов-Эласт</a:t>
            </a:r>
            <a:r>
              <a:rPr lang="uk-UA" dirty="0"/>
              <a:t>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894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101339198_14d12113705bbf17c67ce14dfdaaac2a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info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3810001" cy="523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555776" y="4797152"/>
            <a:ext cx="0" cy="1530002"/>
          </a:xfrm>
          <a:prstGeom prst="straightConnector1">
            <a:avLst/>
          </a:prstGeom>
          <a:ln w="9842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4211960" y="3421556"/>
            <a:ext cx="720080" cy="0"/>
          </a:xfrm>
          <a:prstGeom prst="straightConnector1">
            <a:avLst/>
          </a:prstGeom>
          <a:ln w="98425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H="1">
            <a:off x="4211960" y="2420888"/>
            <a:ext cx="720080" cy="0"/>
          </a:xfrm>
          <a:prstGeom prst="straightConnector1">
            <a:avLst/>
          </a:prstGeom>
          <a:ln w="98425">
            <a:solidFill>
              <a:srgbClr val="00B05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148064" y="40466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148064" y="197346"/>
            <a:ext cx="3528392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Превентор універсальний 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 smtClean="0"/>
              <a:t>1  -  </a:t>
            </a:r>
            <a:r>
              <a:rPr lang="uk-UA" dirty="0"/>
              <a:t>шпилька;  </a:t>
            </a:r>
            <a:endParaRPr lang="uk-UA" dirty="0" smtClean="0"/>
          </a:p>
          <a:p>
            <a:r>
              <a:rPr lang="uk-UA" dirty="0" smtClean="0"/>
              <a:t>2  </a:t>
            </a:r>
            <a:r>
              <a:rPr lang="uk-UA" dirty="0"/>
              <a:t>-  кришка;  3  -  болт;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4  </a:t>
            </a:r>
            <a:r>
              <a:rPr lang="uk-UA" dirty="0"/>
              <a:t>-  ущільнення;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5  </a:t>
            </a:r>
            <a:r>
              <a:rPr lang="uk-UA" dirty="0"/>
              <a:t>-  </a:t>
            </a:r>
            <a:r>
              <a:rPr lang="uk-UA" dirty="0" err="1"/>
              <a:t>гумовометалева</a:t>
            </a:r>
            <a:r>
              <a:rPr lang="uk-UA" dirty="0"/>
              <a:t>  </a:t>
            </a:r>
            <a:r>
              <a:rPr lang="uk-UA" dirty="0" smtClean="0"/>
              <a:t>    ущільнююча  </a:t>
            </a:r>
            <a:r>
              <a:rPr lang="uk-UA" dirty="0"/>
              <a:t>манжета</a:t>
            </a:r>
            <a:r>
              <a:rPr lang="uk-UA" dirty="0" smtClean="0"/>
              <a:t>; </a:t>
            </a:r>
            <a:br>
              <a:rPr lang="uk-UA" dirty="0" smtClean="0"/>
            </a:br>
            <a:r>
              <a:rPr lang="uk-UA" dirty="0" smtClean="0"/>
              <a:t>6  </a:t>
            </a:r>
            <a:r>
              <a:rPr lang="uk-UA" dirty="0"/>
              <a:t>-  ущільнення;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7  </a:t>
            </a:r>
            <a:r>
              <a:rPr lang="uk-UA" dirty="0"/>
              <a:t>-  </a:t>
            </a:r>
            <a:r>
              <a:rPr lang="uk-UA" dirty="0" err="1"/>
              <a:t>ущільнення</a:t>
            </a:r>
            <a:r>
              <a:rPr lang="uk-UA" dirty="0"/>
              <a:t>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8  </a:t>
            </a:r>
            <a:r>
              <a:rPr lang="uk-UA" dirty="0"/>
              <a:t>-  штуцер;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9  </a:t>
            </a:r>
            <a:r>
              <a:rPr lang="uk-UA" dirty="0"/>
              <a:t>-  плунжер;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10  </a:t>
            </a:r>
            <a:r>
              <a:rPr lang="uk-UA" dirty="0"/>
              <a:t>-  </a:t>
            </a:r>
            <a:r>
              <a:rPr lang="uk-UA" dirty="0" err="1"/>
              <a:t>проушина</a:t>
            </a:r>
            <a:r>
              <a:rPr lang="uk-UA" dirty="0"/>
              <a:t>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11  </a:t>
            </a:r>
            <a:r>
              <a:rPr lang="uk-UA" dirty="0"/>
              <a:t>-  ущільнення;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12  </a:t>
            </a:r>
            <a:r>
              <a:rPr lang="uk-UA" dirty="0"/>
              <a:t>-  </a:t>
            </a:r>
            <a:r>
              <a:rPr lang="uk-UA" dirty="0" err="1"/>
              <a:t>ущільнення</a:t>
            </a:r>
            <a:r>
              <a:rPr lang="uk-UA" dirty="0"/>
              <a:t>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13  </a:t>
            </a:r>
            <a:r>
              <a:rPr lang="uk-UA" dirty="0"/>
              <a:t>-  штуцер;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14  </a:t>
            </a:r>
            <a:r>
              <a:rPr lang="uk-UA" dirty="0"/>
              <a:t>-  втулка;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15  </a:t>
            </a:r>
            <a:r>
              <a:rPr lang="uk-UA" dirty="0"/>
              <a:t>-  ущільнення;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16  </a:t>
            </a:r>
            <a:r>
              <a:rPr lang="uk-UA" dirty="0"/>
              <a:t>-  </a:t>
            </a:r>
            <a:r>
              <a:rPr lang="uk-UA" dirty="0" err="1"/>
              <a:t>ущільнення</a:t>
            </a:r>
            <a:r>
              <a:rPr lang="uk-UA" dirty="0"/>
              <a:t>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17  </a:t>
            </a:r>
            <a:r>
              <a:rPr lang="uk-UA" dirty="0"/>
              <a:t>- корпус;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18  </a:t>
            </a:r>
            <a:r>
              <a:rPr lang="uk-UA" dirty="0"/>
              <a:t>-    ущільнююче  металічне  </a:t>
            </a:r>
            <a:r>
              <a:rPr lang="uk-UA" dirty="0" smtClean="0"/>
              <a:t>  кільце</a:t>
            </a:r>
            <a:r>
              <a:rPr lang="uk-UA" dirty="0"/>
              <a:t>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19  </a:t>
            </a:r>
            <a:r>
              <a:rPr lang="uk-UA" dirty="0"/>
              <a:t>-  шпилька.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670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101339198_14d12113705bbf17c67ce14dfdaaac2a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16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Admin\Desktop\11WBdm53pMk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242"/>
          <a:stretch/>
        </p:blipFill>
        <p:spPr bwMode="auto">
          <a:xfrm>
            <a:off x="1973905" y="836712"/>
            <a:ext cx="5196190" cy="368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13520" y="4583543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/>
              <a:t>Ущільнювач універсального превентора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81238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250219"/>
              </p:ext>
            </p:extLst>
          </p:nvPr>
        </p:nvGraphicFramePr>
        <p:xfrm>
          <a:off x="179512" y="233707"/>
          <a:ext cx="5400600" cy="7040880"/>
        </p:xfrm>
        <a:graphic>
          <a:graphicData uri="http://schemas.openxmlformats.org/drawingml/2006/table">
            <a:tbl>
              <a:tblPr firstRow="1" firstCol="1" bandRow="1"/>
              <a:tblGrid>
                <a:gridCol w="1193787"/>
                <a:gridCol w="785138"/>
                <a:gridCol w="832269"/>
                <a:gridCol w="1021345"/>
                <a:gridCol w="970335"/>
                <a:gridCol w="597726"/>
              </a:tblGrid>
              <a:tr h="11329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Типорозмір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Хід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поршня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Об’єм камери закриття, дм</a:t>
                      </a:r>
                      <a:r>
                        <a:rPr lang="uk-UA" sz="1400" baseline="30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Діаметр</a:t>
                      </a: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Висота,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м,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Маса, кг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 ×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1185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743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937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1785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 × 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35,6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5440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×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17,3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698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 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×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16,4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962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25,8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864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2720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1283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8250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806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1995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857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37,2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952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3740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1613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11300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3980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1375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6250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1840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15200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1175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1257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5200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229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79,7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1228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6730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425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267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108,6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1360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9450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2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540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× 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117,7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1340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6750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5626" marR="3562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724128" y="260648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Технічна характеристика універсальний превенторів фірми </a:t>
            </a:r>
            <a:r>
              <a:rPr lang="en-US" b="1" dirty="0" err="1"/>
              <a:t>Hydril</a:t>
            </a:r>
            <a:endParaRPr lang="ru-RU" dirty="0"/>
          </a:p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724128" y="4390437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Примітка: приклад позначення типорозміру превентора:     </a:t>
            </a:r>
            <a:r>
              <a:rPr lang="ru-RU" b="1" dirty="0"/>
              <a:t>2</a:t>
            </a:r>
            <a:r>
              <a:rPr lang="uk-UA" b="1" dirty="0"/>
              <a:t>3</a:t>
            </a:r>
            <a:r>
              <a:rPr lang="ru-RU" b="1" dirty="0"/>
              <a:t>0 × </a:t>
            </a:r>
            <a:r>
              <a:rPr lang="ru-RU" b="1" dirty="0" smtClean="0"/>
              <a:t>35</a:t>
            </a:r>
          </a:p>
          <a:p>
            <a:endParaRPr lang="ru-RU" dirty="0"/>
          </a:p>
          <a:p>
            <a:r>
              <a:rPr lang="uk-UA" b="1" dirty="0"/>
              <a:t>230 </a:t>
            </a:r>
            <a:r>
              <a:rPr lang="uk-UA" dirty="0"/>
              <a:t>– умовний д</a:t>
            </a:r>
            <a:r>
              <a:rPr lang="ru-RU" dirty="0" err="1"/>
              <a:t>іаме</a:t>
            </a:r>
            <a:r>
              <a:rPr lang="uk-UA" dirty="0" err="1"/>
              <a:t>тр</a:t>
            </a:r>
            <a:r>
              <a:rPr lang="uk-UA" dirty="0"/>
              <a:t> п</a:t>
            </a:r>
            <a:r>
              <a:rPr lang="ru-RU" dirty="0" err="1"/>
              <a:t>рох</a:t>
            </a:r>
            <a:r>
              <a:rPr lang="uk-UA" dirty="0"/>
              <a:t>о</a:t>
            </a:r>
            <a:r>
              <a:rPr lang="ru-RU" dirty="0"/>
              <a:t>д</a:t>
            </a:r>
            <a:r>
              <a:rPr lang="uk-UA" dirty="0"/>
              <a:t>у превентора, мм; </a:t>
            </a:r>
            <a:r>
              <a:rPr lang="uk-UA" b="1" dirty="0"/>
              <a:t>35</a:t>
            </a:r>
            <a:r>
              <a:rPr lang="uk-UA" dirty="0"/>
              <a:t>- р</a:t>
            </a:r>
            <a:r>
              <a:rPr lang="ru-RU" dirty="0" err="1"/>
              <a:t>обочий</a:t>
            </a:r>
            <a:r>
              <a:rPr lang="ru-RU" dirty="0"/>
              <a:t> </a:t>
            </a:r>
            <a:r>
              <a:rPr lang="ru-RU" dirty="0" err="1"/>
              <a:t>тиск</a:t>
            </a:r>
            <a:r>
              <a:rPr lang="uk-UA" dirty="0"/>
              <a:t>, </a:t>
            </a:r>
            <a:r>
              <a:rPr lang="uk-UA" dirty="0" err="1"/>
              <a:t>МПа</a:t>
            </a:r>
            <a:r>
              <a:rPr lang="uk-UA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4099" name="Picture 3" descr="C:\Users\Admin\Desktop\a0100db5d5fb6abc09d76e1d4b610bb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189" y="1460978"/>
            <a:ext cx="2890222" cy="295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70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2595" y="332656"/>
            <a:ext cx="85689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>
                <a:solidFill>
                  <a:srgbClr val="FF0000"/>
                </a:solidFill>
              </a:rPr>
              <a:t>Практична ситуація </a:t>
            </a:r>
            <a:r>
              <a:rPr lang="uk-UA" sz="2800" b="1" dirty="0" smtClean="0">
                <a:solidFill>
                  <a:srgbClr val="FF0000"/>
                </a:solidFill>
              </a:rPr>
              <a:t>2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uk-UA" sz="2000" b="1" dirty="0"/>
              <a:t> </a:t>
            </a:r>
            <a:endParaRPr lang="ru-RU" sz="2000" dirty="0"/>
          </a:p>
          <a:p>
            <a:pPr algn="just"/>
            <a:r>
              <a:rPr lang="uk-UA" sz="2000" b="1" dirty="0"/>
              <a:t>Підібрати типорозмір універсального превентора, якщо пластовий тиск складає </a:t>
            </a:r>
            <a:r>
              <a:rPr lang="uk-UA" sz="2000" b="1" dirty="0" smtClean="0"/>
              <a:t> 34 </a:t>
            </a:r>
            <a:r>
              <a:rPr lang="uk-UA" sz="2000" b="1" dirty="0" err="1"/>
              <a:t>МПа</a:t>
            </a:r>
            <a:r>
              <a:rPr lang="uk-UA" sz="2000" b="1" dirty="0"/>
              <a:t>, а максимальний діаметр доліт при бурінні свердловини складе 370 мм. </a:t>
            </a:r>
            <a:endParaRPr lang="ru-RU" sz="2000" dirty="0"/>
          </a:p>
          <a:p>
            <a:pPr algn="just"/>
            <a:endParaRPr lang="uk-UA" sz="2000" b="1" dirty="0" smtClean="0"/>
          </a:p>
          <a:p>
            <a:pPr algn="just"/>
            <a:r>
              <a:rPr lang="uk-UA" sz="2000" b="1" dirty="0" smtClean="0"/>
              <a:t>Як випробують даний превентор на герметичність?</a:t>
            </a:r>
            <a:endParaRPr lang="ru-RU" sz="2000" dirty="0"/>
          </a:p>
          <a:p>
            <a:pPr algn="just"/>
            <a:endParaRPr lang="uk-UA" sz="2000" b="1" dirty="0" smtClean="0"/>
          </a:p>
          <a:p>
            <a:pPr algn="just"/>
            <a:r>
              <a:rPr lang="uk-UA" sz="2000" b="1" dirty="0" smtClean="0"/>
              <a:t>Який тиск повинні витримувати корпусні деталі вибраного превентора при випробуванні їх на міцність?</a:t>
            </a:r>
            <a:endParaRPr lang="ru-RU" sz="2000" dirty="0"/>
          </a:p>
        </p:txBody>
      </p:sp>
      <p:pic>
        <p:nvPicPr>
          <p:cNvPr id="7170" name="Picture 2" descr="C:\Users\Admin\Desktop\9650b0ca0d0ab68114a0145c22476e8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60"/>
          <a:stretch/>
        </p:blipFill>
        <p:spPr bwMode="auto">
          <a:xfrm>
            <a:off x="6156176" y="3810531"/>
            <a:ext cx="2559879" cy="2949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943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9585" y="2967335"/>
            <a:ext cx="71048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Обертові превентори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560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dmin\Desktop\іййій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5"/>
          <a:stretch/>
        </p:blipFill>
        <p:spPr bwMode="auto">
          <a:xfrm>
            <a:off x="0" y="0"/>
            <a:ext cx="9142834" cy="690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2195861" y="1727336"/>
            <a:ext cx="3475286" cy="3475286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Равнобедренный треугольник 1">
            <a:hlinkClick r:id="rId3" action="ppaction://hlinkfile"/>
          </p:cNvPr>
          <p:cNvSpPr/>
          <p:nvPr/>
        </p:nvSpPr>
        <p:spPr>
          <a:xfrm rot="5400000">
            <a:off x="3053572" y="2482753"/>
            <a:ext cx="2281299" cy="1964452"/>
          </a:xfrm>
          <a:prstGeom prst="triangl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06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article037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65"/>
          <a:stretch/>
        </p:blipFill>
        <p:spPr bwMode="auto">
          <a:xfrm>
            <a:off x="6491830" y="3269609"/>
            <a:ext cx="2594566" cy="359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3787" y="41661"/>
            <a:ext cx="864096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/>
              <a:t>Обертові </a:t>
            </a:r>
            <a:r>
              <a:rPr lang="uk-UA" sz="2400" b="1" i="1" dirty="0" smtClean="0"/>
              <a:t>превентори</a:t>
            </a:r>
          </a:p>
          <a:p>
            <a:endParaRPr lang="ru-RU" dirty="0"/>
          </a:p>
          <a:p>
            <a:r>
              <a:rPr lang="uk-UA" b="1" i="1" dirty="0"/>
              <a:t>Призначені </a:t>
            </a:r>
            <a:r>
              <a:rPr lang="uk-UA" dirty="0"/>
              <a:t>для автоматичної герметизації гирла свердловини навколо трубної колони при бурінні свердловини з використанням промивання свердловин </a:t>
            </a:r>
            <a:r>
              <a:rPr lang="uk-UA" dirty="0" err="1" smtClean="0"/>
              <a:t>аерованими</a:t>
            </a:r>
            <a:r>
              <a:rPr lang="uk-UA" dirty="0" smtClean="0"/>
              <a:t> </a:t>
            </a:r>
            <a:r>
              <a:rPr lang="uk-UA" dirty="0"/>
              <a:t>рідинами, продуванні свердловин газоподібними агентами, розкритті пластів, при бурінні в умовах зрівноважених та низьких пластових тисках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r>
              <a:rPr lang="uk-UA" b="1" i="1" dirty="0" smtClean="0"/>
              <a:t>Забезпечують</a:t>
            </a:r>
            <a:r>
              <a:rPr lang="uk-UA" b="1" i="1" dirty="0"/>
              <a:t>:</a:t>
            </a:r>
            <a:r>
              <a:rPr lang="uk-UA" dirty="0"/>
              <a:t> обертання бурильної колони в процесі </a:t>
            </a:r>
            <a:r>
              <a:rPr lang="uk-UA" dirty="0" err="1"/>
              <a:t>нафтогазопроявлення</a:t>
            </a:r>
            <a:r>
              <a:rPr lang="uk-UA" dirty="0"/>
              <a:t>, а також проведення </a:t>
            </a:r>
            <a:r>
              <a:rPr lang="uk-UA" dirty="0" err="1"/>
              <a:t>спуско-підіймальних</a:t>
            </a:r>
            <a:r>
              <a:rPr lang="uk-UA" dirty="0"/>
              <a:t> операцій під тиском. </a:t>
            </a:r>
            <a:r>
              <a:rPr lang="uk-UA" dirty="0" smtClean="0"/>
              <a:t>Їх </a:t>
            </a:r>
            <a:r>
              <a:rPr lang="uk-UA" dirty="0"/>
              <a:t>можуть використовувати як  при проведенні технологічних </a:t>
            </a:r>
            <a:endParaRPr lang="uk-UA" dirty="0" smtClean="0"/>
          </a:p>
          <a:p>
            <a:r>
              <a:rPr lang="uk-UA" dirty="0" smtClean="0"/>
              <a:t>так </a:t>
            </a:r>
            <a:r>
              <a:rPr lang="uk-UA" dirty="0"/>
              <a:t>і аварійних операцій у свердловинах</a:t>
            </a:r>
            <a:r>
              <a:rPr lang="uk-UA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3310" y="3789040"/>
            <a:ext cx="64569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/>
              <a:t>Розробники</a:t>
            </a:r>
            <a:r>
              <a:rPr lang="uk-UA" dirty="0"/>
              <a:t> обертових превенторів: Волгоградський завод бурової техніки, Воронезький механічний завод, </a:t>
            </a:r>
            <a:endParaRPr lang="uk-UA" dirty="0" smtClean="0"/>
          </a:p>
          <a:p>
            <a:endParaRPr lang="uk-UA" dirty="0"/>
          </a:p>
          <a:p>
            <a:r>
              <a:rPr lang="uk-UA" dirty="0"/>
              <a:t>У</a:t>
            </a:r>
            <a:r>
              <a:rPr lang="uk-UA" dirty="0" smtClean="0"/>
              <a:t>щільнювачі </a:t>
            </a:r>
            <a:r>
              <a:rPr lang="uk-UA" dirty="0"/>
              <a:t>для превенторів виготовляють: ДП «</a:t>
            </a:r>
            <a:r>
              <a:rPr lang="uk-UA" dirty="0" err="1"/>
              <a:t>Дінтем</a:t>
            </a:r>
            <a:r>
              <a:rPr lang="uk-UA" dirty="0"/>
              <a:t>» (м. Дніпро), </a:t>
            </a:r>
            <a:r>
              <a:rPr lang="uk-UA" dirty="0" smtClean="0"/>
              <a:t>Волзьке </a:t>
            </a:r>
            <a:r>
              <a:rPr lang="uk-UA" dirty="0"/>
              <a:t>підприємство </a:t>
            </a:r>
            <a:r>
              <a:rPr lang="uk-UA" dirty="0" smtClean="0"/>
              <a:t>«</a:t>
            </a:r>
            <a:r>
              <a:rPr lang="uk-UA" dirty="0" err="1"/>
              <a:t>Интов-Эласт</a:t>
            </a:r>
            <a:r>
              <a:rPr lang="uk-UA" dirty="0"/>
              <a:t>».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82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95536" y="4797152"/>
            <a:ext cx="842493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FFFF00"/>
                </a:solidFill>
              </a:rPr>
              <a:t>Схема гирлового обладнання з використанням обертового превентора:</a:t>
            </a:r>
            <a:endParaRPr lang="ru-RU" sz="2000" dirty="0">
              <a:solidFill>
                <a:srgbClr val="FFFF00"/>
              </a:solidFill>
            </a:endParaRPr>
          </a:p>
          <a:p>
            <a:pPr algn="ctr"/>
            <a:r>
              <a:rPr lang="uk-UA" sz="2400" dirty="0">
                <a:solidFill>
                  <a:schemeClr val="bg1"/>
                </a:solidFill>
              </a:rPr>
              <a:t>1 – обертовий превентор; 2 – </a:t>
            </a:r>
            <a:r>
              <a:rPr lang="uk-UA" sz="2400" dirty="0" err="1">
                <a:solidFill>
                  <a:schemeClr val="bg1"/>
                </a:solidFill>
              </a:rPr>
              <a:t>плашковий</a:t>
            </a:r>
            <a:r>
              <a:rPr lang="uk-UA" sz="2400" dirty="0">
                <a:solidFill>
                  <a:schemeClr val="bg1"/>
                </a:solidFill>
              </a:rPr>
              <a:t> превентор; </a:t>
            </a:r>
            <a:endParaRPr lang="uk-UA" sz="2400" dirty="0" smtClean="0">
              <a:solidFill>
                <a:schemeClr val="bg1"/>
              </a:solidFill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3 </a:t>
            </a:r>
            <a:r>
              <a:rPr lang="uk-UA" sz="2400" dirty="0">
                <a:solidFill>
                  <a:schemeClr val="bg1"/>
                </a:solidFill>
              </a:rPr>
              <a:t>– </a:t>
            </a:r>
            <a:r>
              <a:rPr lang="uk-UA" sz="2400" dirty="0" err="1">
                <a:solidFill>
                  <a:schemeClr val="bg1"/>
                </a:solidFill>
              </a:rPr>
              <a:t>підпревенторна</a:t>
            </a:r>
            <a:r>
              <a:rPr lang="uk-UA" sz="2400" dirty="0">
                <a:solidFill>
                  <a:schemeClr val="bg1"/>
                </a:solidFill>
              </a:rPr>
              <a:t> хрестовина; 4 – колонна головка; </a:t>
            </a:r>
            <a:endParaRPr lang="uk-UA" sz="2400" dirty="0" smtClean="0">
              <a:solidFill>
                <a:schemeClr val="bg1"/>
              </a:solidFill>
            </a:endParaRPr>
          </a:p>
          <a:p>
            <a:pPr algn="ctr"/>
            <a:r>
              <a:rPr lang="uk-UA" sz="2400" dirty="0" smtClean="0">
                <a:solidFill>
                  <a:schemeClr val="bg1"/>
                </a:solidFill>
              </a:rPr>
              <a:t>5 </a:t>
            </a:r>
            <a:r>
              <a:rPr lang="uk-UA" sz="2400" dirty="0">
                <a:solidFill>
                  <a:schemeClr val="bg1"/>
                </a:solidFill>
              </a:rPr>
              <a:t>– універсальний превентор.</a:t>
            </a:r>
            <a:endParaRPr lang="ru-RU" sz="2400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pic>
        <p:nvPicPr>
          <p:cNvPr id="8194" name="Picture 2" descr="C:\Users\Admin\Desktop\p594pfQTs2s.jp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6"/>
          <a:stretch/>
        </p:blipFill>
        <p:spPr bwMode="auto">
          <a:xfrm>
            <a:off x="764983" y="230933"/>
            <a:ext cx="7686042" cy="4385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24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Admin\Desktop\101339198_14d12113705bbf17c67ce14dfdaaac2a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70"/>
            <a:ext cx="9144000" cy="6868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/>
          <p:nvPr/>
        </p:nvPicPr>
        <p:blipFill>
          <a:blip r:embed="rId3">
            <a:lum contras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4140200" cy="49149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950229" y="1155289"/>
            <a:ext cx="38164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/>
              <a:t>Превентор обертовий</a:t>
            </a:r>
            <a:endParaRPr lang="ru-RU" dirty="0"/>
          </a:p>
          <a:p>
            <a:r>
              <a:rPr lang="uk-UA" dirty="0"/>
              <a:t> </a:t>
            </a:r>
            <a:endParaRPr lang="ru-RU" dirty="0"/>
          </a:p>
          <a:p>
            <a:r>
              <a:rPr lang="uk-UA" dirty="0"/>
              <a:t>1 – вкладиші</a:t>
            </a:r>
            <a:r>
              <a:rPr lang="uk-UA" dirty="0" smtClean="0"/>
              <a:t>;</a:t>
            </a:r>
            <a:br>
              <a:rPr lang="uk-UA" dirty="0" smtClean="0"/>
            </a:br>
            <a:r>
              <a:rPr lang="uk-UA" dirty="0" smtClean="0"/>
              <a:t>2 </a:t>
            </a:r>
            <a:r>
              <a:rPr lang="uk-UA" dirty="0"/>
              <a:t>- шинно-пневматична  муфта;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3 </a:t>
            </a:r>
            <a:r>
              <a:rPr lang="uk-UA" dirty="0"/>
              <a:t>– радіальний підшипник;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4 </a:t>
            </a:r>
            <a:r>
              <a:rPr lang="uk-UA" dirty="0" err="1"/>
              <a:t>-нерухомий</a:t>
            </a:r>
            <a:r>
              <a:rPr lang="uk-UA" dirty="0"/>
              <a:t>  патрон;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5 </a:t>
            </a:r>
            <a:r>
              <a:rPr lang="uk-UA" dirty="0"/>
              <a:t>– упорний підшипник;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6 </a:t>
            </a:r>
            <a:r>
              <a:rPr lang="uk-UA" dirty="0"/>
              <a:t>-  обертовий  ствол;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7 </a:t>
            </a:r>
            <a:r>
              <a:rPr lang="uk-UA" dirty="0"/>
              <a:t>– корпус;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8 </a:t>
            </a:r>
            <a:r>
              <a:rPr lang="uk-UA" dirty="0"/>
              <a:t>-  </a:t>
            </a:r>
            <a:r>
              <a:rPr lang="uk-UA" dirty="0" err="1"/>
              <a:t>азбографітові</a:t>
            </a:r>
            <a:r>
              <a:rPr lang="uk-UA" dirty="0"/>
              <a:t>  манжети;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9 </a:t>
            </a:r>
            <a:r>
              <a:rPr lang="uk-UA" dirty="0"/>
              <a:t>- </a:t>
            </a:r>
            <a:r>
              <a:rPr lang="uk-UA" dirty="0" err="1"/>
              <a:t>самоущільнююча</a:t>
            </a:r>
            <a:r>
              <a:rPr lang="uk-UA" dirty="0"/>
              <a:t>  манжета;  10 -  фіксатор;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11 </a:t>
            </a:r>
            <a:r>
              <a:rPr lang="uk-UA" dirty="0"/>
              <a:t>– трос; 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12 </a:t>
            </a:r>
            <a:r>
              <a:rPr lang="uk-UA" dirty="0"/>
              <a:t>-  гвинт; 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13 </a:t>
            </a:r>
            <a:r>
              <a:rPr lang="uk-UA" dirty="0"/>
              <a:t>-  пульт керування.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2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\Desktop\0uDhUBEqXkI.jp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24"/>
          <a:stretch/>
        </p:blipFill>
        <p:spPr bwMode="auto">
          <a:xfrm>
            <a:off x="1547664" y="188640"/>
            <a:ext cx="6274156" cy="2192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dmin\Desktop\Ci0Yh2k4bqw.jp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35"/>
          <a:stretch/>
        </p:blipFill>
        <p:spPr bwMode="auto">
          <a:xfrm>
            <a:off x="3062023" y="3344015"/>
            <a:ext cx="3092408" cy="2348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71149" y="2391296"/>
            <a:ext cx="62741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>
                <a:solidFill>
                  <a:srgbClr val="FFFF00"/>
                </a:solidFill>
              </a:rPr>
              <a:t>Ущільнювач обертового превентора з однією ущільнювальною поверхнею для труб умовним діаметром</a:t>
            </a:r>
            <a:r>
              <a:rPr lang="uk-UA" b="1" dirty="0">
                <a:solidFill>
                  <a:schemeClr val="bg1"/>
                </a:solidFill>
              </a:rPr>
              <a:t>: </a:t>
            </a:r>
            <a:r>
              <a:rPr lang="uk-UA" b="1" i="1" dirty="0">
                <a:solidFill>
                  <a:schemeClr val="bg1"/>
                </a:solidFill>
              </a:rPr>
              <a:t>а</a:t>
            </a:r>
            <a:r>
              <a:rPr lang="uk-UA" b="1" dirty="0">
                <a:solidFill>
                  <a:schemeClr val="bg1"/>
                </a:solidFill>
              </a:rPr>
              <a:t> </a:t>
            </a:r>
            <a:r>
              <a:rPr lang="uk-UA" dirty="0">
                <a:solidFill>
                  <a:schemeClr val="bg1"/>
                </a:solidFill>
              </a:rPr>
              <a:t>– 73 мм;</a:t>
            </a:r>
            <a:r>
              <a:rPr lang="uk-UA" b="1" dirty="0">
                <a:solidFill>
                  <a:schemeClr val="bg1"/>
                </a:solidFill>
              </a:rPr>
              <a:t> </a:t>
            </a:r>
            <a:r>
              <a:rPr lang="uk-UA" b="1" i="1" dirty="0">
                <a:solidFill>
                  <a:schemeClr val="bg1"/>
                </a:solidFill>
              </a:rPr>
              <a:t>б</a:t>
            </a:r>
            <a:r>
              <a:rPr lang="uk-UA" b="1" dirty="0">
                <a:solidFill>
                  <a:schemeClr val="bg1"/>
                </a:solidFill>
              </a:rPr>
              <a:t> – </a:t>
            </a:r>
            <a:r>
              <a:rPr lang="uk-UA" dirty="0">
                <a:solidFill>
                  <a:schemeClr val="bg1"/>
                </a:solidFill>
              </a:rPr>
              <a:t>114 мм.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5698142"/>
            <a:ext cx="82401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</a:rPr>
              <a:t>Ущільнювач обертового превентора з двома (</a:t>
            </a:r>
            <a:r>
              <a:rPr lang="uk-UA" b="1" i="1" dirty="0">
                <a:solidFill>
                  <a:srgbClr val="FFFF00"/>
                </a:solidFill>
              </a:rPr>
              <a:t>а</a:t>
            </a:r>
            <a:r>
              <a:rPr lang="uk-UA" b="1" dirty="0">
                <a:solidFill>
                  <a:srgbClr val="FFFF00"/>
                </a:solidFill>
              </a:rPr>
              <a:t> і </a:t>
            </a:r>
            <a:r>
              <a:rPr lang="uk-UA" b="1" i="1" dirty="0">
                <a:solidFill>
                  <a:srgbClr val="FFFF00"/>
                </a:solidFill>
              </a:rPr>
              <a:t>б</a:t>
            </a:r>
            <a:r>
              <a:rPr lang="uk-UA" b="1" dirty="0">
                <a:solidFill>
                  <a:srgbClr val="FFFF00"/>
                </a:solidFill>
              </a:rPr>
              <a:t>) ущільнювальними поверхнями:</a:t>
            </a:r>
            <a:r>
              <a:rPr lang="uk-UA" dirty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uk-UA" dirty="0">
                <a:solidFill>
                  <a:schemeClr val="bg1"/>
                </a:solidFill>
              </a:rPr>
              <a:t>1 – металева арматура; 2 – гума.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48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" y="1797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194738"/>
              </p:ext>
            </p:extLst>
          </p:nvPr>
        </p:nvGraphicFramePr>
        <p:xfrm>
          <a:off x="1178699" y="692696"/>
          <a:ext cx="6791780" cy="5760720"/>
        </p:xfrm>
        <a:graphic>
          <a:graphicData uri="http://schemas.openxmlformats.org/drawingml/2006/table">
            <a:tbl>
              <a:tblPr firstRow="1" firstCol="1" bandRow="1"/>
              <a:tblGrid>
                <a:gridCol w="3819470"/>
                <a:gridCol w="1028094"/>
                <a:gridCol w="936104"/>
                <a:gridCol w="1008112"/>
              </a:tblGrid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Параметри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ПВ-156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×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ПВ-230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×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ПВ-307</a:t>
                      </a:r>
                      <a:r>
                        <a:rPr lang="ru-RU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×</a:t>
                      </a: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54400">
                <a:tc>
                  <a:txBody>
                    <a:bodyPr/>
                    <a:lstStyle/>
                    <a:p>
                      <a:pPr indent="-68580"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</a:rPr>
                        <a:t>Діаметр  проходу превентора,  мм: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корпусу  превентора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ствола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бокового  відводу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Тиск,  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МПа</a:t>
                      </a: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робочий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пробний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921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допустимий  при  найбільшій       частоті  обертання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Діаметр,  мм: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      корпуса  патрона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2921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змінних  ущільнень  під  труби  і  квадратні  штанги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Найбільша  частота  обертання,  об/</a:t>
                      </a:r>
                      <a:r>
                        <a:rPr lang="uk-UA" sz="14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хв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Висота,  мм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Маса,  кг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156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380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73;  89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1570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230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32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73; 89;114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1550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1785</a:t>
                      </a:r>
                      <a:endParaRPr lang="ru-RU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307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515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89;  114;  140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1800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1560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498683" y="160840"/>
            <a:ext cx="615181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858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Технічна  характеристика  обертових превенторів.</a:t>
            </a:r>
            <a:endParaRPr kumimoji="0" lang="uk-UA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596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\Desktop\іссісіі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вал 3"/>
          <p:cNvSpPr/>
          <p:nvPr/>
        </p:nvSpPr>
        <p:spPr>
          <a:xfrm>
            <a:off x="395536" y="3933056"/>
            <a:ext cx="2592288" cy="259228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>
            <a:hlinkClick r:id="rId3" action="ppaction://hlinkfile"/>
          </p:cNvPr>
          <p:cNvSpPr/>
          <p:nvPr/>
        </p:nvSpPr>
        <p:spPr>
          <a:xfrm rot="5400000">
            <a:off x="1173188" y="4581129"/>
            <a:ext cx="1584176" cy="1365669"/>
          </a:xfrm>
          <a:prstGeom prst="triangl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38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C:\Users\Admin\Desktop\Работа\Ближайшие\фото\0_8850c_763ec463_XXL.jpeg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821" b="6867"/>
          <a:stretch/>
        </p:blipFill>
        <p:spPr bwMode="auto">
          <a:xfrm>
            <a:off x="0" y="1"/>
            <a:ext cx="91550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3224213" y="729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380417"/>
              </p:ext>
            </p:extLst>
          </p:nvPr>
        </p:nvGraphicFramePr>
        <p:xfrm>
          <a:off x="5308714" y="116632"/>
          <a:ext cx="3782153" cy="3628882"/>
        </p:xfrm>
        <a:graphic>
          <a:graphicData uri="http://schemas.openxmlformats.org/drawingml/2006/table">
            <a:tbl>
              <a:tblPr firstRow="1" firstCol="1" bandRow="1"/>
              <a:tblGrid>
                <a:gridCol w="311204"/>
                <a:gridCol w="311204"/>
                <a:gridCol w="311204"/>
                <a:gridCol w="311204"/>
                <a:gridCol w="311204"/>
                <a:gridCol w="311594"/>
                <a:gridCol w="311594"/>
                <a:gridCol w="311594"/>
                <a:gridCol w="311594"/>
                <a:gridCol w="311594"/>
                <a:gridCol w="286995"/>
                <a:gridCol w="69574"/>
                <a:gridCol w="311594"/>
              </a:tblGrid>
              <a:tr h="40322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2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2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2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щ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ю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23"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3223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4619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3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</a:t>
                      </a: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7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74" marR="4417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7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3201988" y="729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7504" y="116632"/>
            <a:ext cx="4824536" cy="6480720"/>
          </a:xfrm>
          <a:prstGeom prst="roundRect">
            <a:avLst>
              <a:gd name="adj" fmla="val 6085"/>
            </a:avLst>
          </a:prstGeom>
          <a:gradFill>
            <a:gsLst>
              <a:gs pos="0">
                <a:schemeClr val="accent4">
                  <a:alpha val="51000"/>
                </a:schemeClr>
              </a:gs>
              <a:gs pos="100000">
                <a:schemeClr val="accent4">
                  <a:shade val="48000"/>
                  <a:satMod val="180000"/>
                  <a:lumMod val="94000"/>
                </a:schemeClr>
              </a:gs>
              <a:gs pos="100000">
                <a:schemeClr val="accent4">
                  <a:shade val="48000"/>
                  <a:satMod val="180000"/>
                  <a:lumMod val="94000"/>
                </a:schemeClr>
              </a:gs>
            </a:gsLst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520" y="188640"/>
            <a:ext cx="4536504" cy="6376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Ущільнювач </a:t>
            </a:r>
            <a:r>
              <a:rPr lang="uk-UA" sz="1600" b="1" dirty="0" err="1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плашкових</a:t>
            </a: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превенторів.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Що герметизується обертовим превентором?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Рухома деталь універсального превентора.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Деталь обертового превентора, до якої приєднується ущільнювач.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Як називається превентор, що герметизує свердловину при використанні </a:t>
            </a:r>
            <a:r>
              <a:rPr lang="uk-UA" sz="1600" b="1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аерованих</a:t>
            </a:r>
            <a:r>
              <a:rPr lang="uk-UA" sz="1600" b="1" dirty="0" smtClean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рідин?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Як називається елемент, що забезпечує герметизацію гирла свердловини в обертових превенторах.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Один із основних параметрів превенторів.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Базова частина </a:t>
            </a:r>
            <a:r>
              <a:rPr lang="uk-UA" sz="1600" b="1" dirty="0" err="1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плашкового</a:t>
            </a: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 превентора.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uk-UA" sz="1600" b="1" dirty="0">
                <a:solidFill>
                  <a:srgbClr val="FFFF00"/>
                </a:solidFill>
                <a:latin typeface="Times New Roman"/>
                <a:ea typeface="Calibri"/>
                <a:cs typeface="Times New Roman"/>
              </a:rPr>
              <a:t>Вузол, що забезпечує зручність заміни плашок в польових умовах.</a:t>
            </a:r>
            <a:endParaRPr lang="ru-RU" sz="1200" b="1" dirty="0">
              <a:solidFill>
                <a:srgbClr val="FFFF00"/>
              </a:solidFill>
              <a:latin typeface="Calibri"/>
              <a:ea typeface="Calibri"/>
              <a:cs typeface="Times New Roman"/>
            </a:endParaRPr>
          </a:p>
          <a:p>
            <a:endParaRPr lang="ru-RU" sz="1600" b="1" dirty="0">
              <a:solidFill>
                <a:srgbClr val="FFFF00"/>
              </a:solidFill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714" y="203126"/>
            <a:ext cx="3835286" cy="322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705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052736"/>
            <a:ext cx="7543800" cy="914400"/>
          </a:xfrm>
        </p:spPr>
        <p:txBody>
          <a:bodyPr/>
          <a:lstStyle/>
          <a:p>
            <a:pPr algn="ctr"/>
            <a:r>
              <a:rPr lang="uk-UA" sz="3600" dirty="0">
                <a:solidFill>
                  <a:srgbClr val="FFFF00"/>
                </a:solidFill>
                <a:effectLst/>
              </a:rPr>
              <a:t>Назвіть </a:t>
            </a:r>
            <a:r>
              <a:rPr lang="uk-UA" sz="3600" dirty="0" smtClean="0">
                <a:solidFill>
                  <a:srgbClr val="FFFF00"/>
                </a:solidFill>
                <a:effectLst/>
              </a:rPr>
              <a:t>елемент, </a:t>
            </a:r>
            <a:r>
              <a:rPr lang="uk-UA" sz="3600" dirty="0">
                <a:solidFill>
                  <a:srgbClr val="FFFF00"/>
                </a:solidFill>
                <a:effectLst/>
              </a:rPr>
              <a:t>що показаний на схемі, його призначення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4" name="Picture 3" descr="C:\Users\Admin\Desktop\11WBdm53pM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04864"/>
            <a:ext cx="5261580" cy="368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35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7352" y="404664"/>
            <a:ext cx="7543800" cy="914400"/>
          </a:xfrm>
        </p:spPr>
        <p:txBody>
          <a:bodyPr/>
          <a:lstStyle/>
          <a:p>
            <a:pPr algn="ctr"/>
            <a:r>
              <a:rPr lang="uk-UA" sz="3200" dirty="0">
                <a:solidFill>
                  <a:srgbClr val="FFFF00"/>
                </a:solidFill>
                <a:effectLst/>
              </a:rPr>
              <a:t>З якою метою використовується ущільнювач, що показаний на </a:t>
            </a:r>
            <a:r>
              <a:rPr lang="uk-UA" sz="3200" dirty="0" smtClean="0">
                <a:solidFill>
                  <a:srgbClr val="FFFF00"/>
                </a:solidFill>
                <a:effectLst/>
              </a:rPr>
              <a:t>схемі?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5" name="Picture 2" descr="C:\Users\Admin\Desktop\2VuuBMGXNb4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2204864"/>
            <a:ext cx="8467431" cy="2811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0895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0688"/>
            <a:ext cx="7543800" cy="914400"/>
          </a:xfrm>
        </p:spPr>
        <p:txBody>
          <a:bodyPr/>
          <a:lstStyle/>
          <a:p>
            <a:pPr algn="ctr"/>
            <a:r>
              <a:rPr lang="uk-UA" sz="4000" dirty="0">
                <a:solidFill>
                  <a:srgbClr val="FFFF00"/>
                </a:solidFill>
                <a:effectLst/>
              </a:rPr>
              <a:t>Яка різниця між глухими та трубними </a:t>
            </a:r>
            <a:r>
              <a:rPr lang="uk-UA" sz="4000" dirty="0" smtClean="0">
                <a:solidFill>
                  <a:srgbClr val="FFFF00"/>
                </a:solidFill>
                <a:effectLst/>
              </a:rPr>
              <a:t>плашками? 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2964" y="2708920"/>
            <a:ext cx="2656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Глуха плашка</a:t>
            </a:r>
            <a:endParaRPr lang="ru-RU" sz="28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003595" y="4806366"/>
            <a:ext cx="15552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Трубна</a:t>
            </a:r>
          </a:p>
          <a:p>
            <a:r>
              <a:rPr lang="uk-UA" sz="2800" b="1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плашка</a:t>
            </a:r>
            <a:endParaRPr lang="ru-RU" sz="28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" name="Picture 3" descr="C:\Users\Admin\Desktop\WWWAIR5-upE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9" y="4344741"/>
            <a:ext cx="6177425" cy="187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\Desktop\2VuuBMGXNb4.jp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39" y="2057709"/>
            <a:ext cx="6147272" cy="204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8690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Admin\Desktop\tqJdqHIjI7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"/>
            <a:ext cx="76328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6127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8064896" cy="1224136"/>
          </a:xfrm>
        </p:spPr>
        <p:txBody>
          <a:bodyPr/>
          <a:lstStyle/>
          <a:p>
            <a:pPr algn="ctr"/>
            <a:r>
              <a:rPr lang="uk-UA" sz="3600" dirty="0" smtClean="0">
                <a:solidFill>
                  <a:srgbClr val="FFFF00"/>
                </a:solidFill>
                <a:effectLst/>
              </a:rPr>
              <a:t>Назвіть  призначення </a:t>
            </a:r>
            <a:r>
              <a:rPr lang="uk-UA" sz="3600" dirty="0" err="1" smtClean="0">
                <a:solidFill>
                  <a:srgbClr val="FFFF00"/>
                </a:solidFill>
                <a:effectLst/>
              </a:rPr>
              <a:t>зрізуючих</a:t>
            </a:r>
            <a:r>
              <a:rPr lang="uk-UA" sz="3600" dirty="0" smtClean="0">
                <a:solidFill>
                  <a:srgbClr val="FFFF00"/>
                </a:solidFill>
                <a:effectLst/>
              </a:rPr>
              <a:t> плашок? </a:t>
            </a:r>
            <a:br>
              <a:rPr lang="uk-UA" sz="3600" dirty="0" smtClean="0">
                <a:solidFill>
                  <a:srgbClr val="FFFF00"/>
                </a:solidFill>
                <a:effectLst/>
              </a:rPr>
            </a:br>
            <a:r>
              <a:rPr lang="uk-UA" sz="3600" dirty="0" smtClean="0">
                <a:solidFill>
                  <a:srgbClr val="FFFF00"/>
                </a:solidFill>
                <a:effectLst/>
              </a:rPr>
              <a:t> </a:t>
            </a:r>
            <a:r>
              <a:rPr lang="uk-UA" sz="3600" dirty="0">
                <a:solidFill>
                  <a:srgbClr val="FFFF00"/>
                </a:solidFill>
                <a:effectLst/>
              </a:rPr>
              <a:t>Коли </a:t>
            </a:r>
            <a:r>
              <a:rPr lang="uk-UA" sz="3600" dirty="0" smtClean="0">
                <a:solidFill>
                  <a:srgbClr val="FFFF00"/>
                </a:solidFill>
                <a:effectLst/>
              </a:rPr>
              <a:t>вони використовуються?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9218" name="Picture 2" descr="C:\Users\Admin\Desktop\hSyC43BsYXw.jpg"/>
          <p:cNvPicPr>
            <a:picLocks noChangeAspect="1" noChangeArrowheads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627127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42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543800" cy="9144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FF00"/>
                </a:solidFill>
                <a:effectLst/>
              </a:rPr>
              <a:t>Назвіть  призначення  обертових превенторів?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4338" name="Picture 2" descr="C:\Users\Admin\Desktop\article03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" b="4608"/>
          <a:stretch/>
        </p:blipFill>
        <p:spPr bwMode="auto">
          <a:xfrm>
            <a:off x="3059832" y="1924050"/>
            <a:ext cx="3072035" cy="446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91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C:\Users\Admin\Desktop\1363720300__temnyy-3000x200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01"/>
          <a:stretch/>
        </p:blipFill>
        <p:spPr bwMode="auto">
          <a:xfrm>
            <a:off x="1" y="0"/>
            <a:ext cx="9144000" cy="687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476672"/>
            <a:ext cx="7543800" cy="914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1844824"/>
            <a:ext cx="816601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/>
              <a:t>Домашнє  завдання:</a:t>
            </a:r>
            <a:endParaRPr lang="ru-RU" dirty="0"/>
          </a:p>
          <a:p>
            <a:pPr lvl="0"/>
            <a:r>
              <a:rPr lang="uk-UA" dirty="0" smtClean="0"/>
              <a:t>1.Опрацювати </a:t>
            </a:r>
            <a:r>
              <a:rPr lang="uk-UA" dirty="0"/>
              <a:t>матеріал за конспектом та </a:t>
            </a:r>
            <a:r>
              <a:rPr lang="uk-UA" dirty="0" smtClean="0"/>
              <a:t>підручником: </a:t>
            </a:r>
          </a:p>
          <a:p>
            <a:pPr lvl="0"/>
            <a:r>
              <a:rPr lang="ru-RU" dirty="0" err="1" smtClean="0"/>
              <a:t>Баграмов</a:t>
            </a:r>
            <a:r>
              <a:rPr lang="ru-RU" dirty="0" smtClean="0"/>
              <a:t> </a:t>
            </a:r>
            <a:r>
              <a:rPr lang="ru-RU" dirty="0"/>
              <a:t>Р.А.  </a:t>
            </a:r>
            <a:endParaRPr lang="ru-RU" dirty="0" smtClean="0"/>
          </a:p>
          <a:p>
            <a:pPr lvl="0"/>
            <a:r>
              <a:rPr lang="ru-RU" dirty="0" smtClean="0"/>
              <a:t>Буровые  </a:t>
            </a:r>
            <a:r>
              <a:rPr lang="ru-RU" dirty="0"/>
              <a:t>машины  и  комплексы</a:t>
            </a:r>
            <a:r>
              <a:rPr lang="uk-UA" dirty="0"/>
              <a:t> –М.; </a:t>
            </a:r>
            <a:r>
              <a:rPr lang="uk-UA" dirty="0" err="1"/>
              <a:t>Недра</a:t>
            </a:r>
            <a:r>
              <a:rPr lang="uk-UA" dirty="0"/>
              <a:t>, 1988. (с.449-457), </a:t>
            </a:r>
            <a:endParaRPr lang="uk-UA" dirty="0" smtClean="0"/>
          </a:p>
          <a:p>
            <a:pPr lvl="0"/>
            <a:r>
              <a:rPr lang="uk-UA" dirty="0" err="1" smtClean="0"/>
              <a:t>Костриба</a:t>
            </a:r>
            <a:r>
              <a:rPr lang="uk-UA" dirty="0" smtClean="0"/>
              <a:t> </a:t>
            </a:r>
            <a:r>
              <a:rPr lang="uk-UA" dirty="0"/>
              <a:t>І.В., </a:t>
            </a:r>
            <a:r>
              <a:rPr lang="uk-UA" dirty="0" err="1"/>
              <a:t>Шостаківський</a:t>
            </a:r>
            <a:r>
              <a:rPr lang="uk-UA" dirty="0"/>
              <a:t> І.І. Гумові технічні вироби в нафтогазовому </a:t>
            </a:r>
            <a:endParaRPr lang="uk-UA" dirty="0" smtClean="0"/>
          </a:p>
          <a:p>
            <a:pPr lvl="0"/>
            <a:r>
              <a:rPr lang="uk-UA" dirty="0" smtClean="0"/>
              <a:t>обладнанні</a:t>
            </a:r>
            <a:r>
              <a:rPr lang="uk-UA" dirty="0"/>
              <a:t>. Навчальний посібник; Івано-Франківськ, 2014. (с. 156-234).</a:t>
            </a:r>
            <a:endParaRPr lang="ru-RU" dirty="0"/>
          </a:p>
          <a:p>
            <a:endParaRPr lang="uk-UA" dirty="0" smtClean="0"/>
          </a:p>
          <a:p>
            <a:r>
              <a:rPr lang="uk-UA" dirty="0" smtClean="0"/>
              <a:t>2</a:t>
            </a:r>
            <a:r>
              <a:rPr lang="uk-UA" dirty="0"/>
              <a:t>. Підготувати доповіді та презентації з теми: «</a:t>
            </a:r>
            <a:r>
              <a:rPr lang="uk-UA" dirty="0" err="1"/>
              <a:t>Превенторні</a:t>
            </a:r>
            <a:r>
              <a:rPr lang="uk-UA" dirty="0"/>
              <a:t> установки»</a:t>
            </a:r>
            <a:endParaRPr lang="ru-RU" dirty="0"/>
          </a:p>
        </p:txBody>
      </p:sp>
      <p:pic>
        <p:nvPicPr>
          <p:cNvPr id="15364" name="Picture 4" descr="C:\Users\Admin\Desktop\0_8d6a8_c8c486d5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63863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08528" y="606376"/>
            <a:ext cx="8574783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b="1" dirty="0">
                <a:solidFill>
                  <a:schemeClr val="bg2"/>
                </a:solidFill>
              </a:rPr>
              <a:t>Домашнє  завдання</a:t>
            </a:r>
            <a:r>
              <a:rPr lang="uk-UA" sz="5400" b="1" dirty="0" smtClean="0">
                <a:solidFill>
                  <a:schemeClr val="bg2"/>
                </a:solidFill>
              </a:rPr>
              <a:t>:</a:t>
            </a:r>
          </a:p>
          <a:p>
            <a:endParaRPr lang="ru-RU" b="1" dirty="0">
              <a:solidFill>
                <a:schemeClr val="bg1"/>
              </a:solidFill>
            </a:endParaRPr>
          </a:p>
          <a:p>
            <a:pPr marL="342900" lvl="0" indent="-342900">
              <a:buAutoNum type="arabicPeriod"/>
            </a:pPr>
            <a:r>
              <a:rPr lang="uk-UA" b="1" dirty="0" smtClean="0">
                <a:solidFill>
                  <a:srgbClr val="FFFF00"/>
                </a:solidFill>
              </a:rPr>
              <a:t>Опрацювати </a:t>
            </a:r>
            <a:r>
              <a:rPr lang="uk-UA" b="1" dirty="0">
                <a:solidFill>
                  <a:srgbClr val="FFFF00"/>
                </a:solidFill>
              </a:rPr>
              <a:t>матеріал за конспектом та </a:t>
            </a:r>
            <a:r>
              <a:rPr lang="uk-UA" b="1" dirty="0" smtClean="0">
                <a:solidFill>
                  <a:srgbClr val="FFFF00"/>
                </a:solidFill>
              </a:rPr>
              <a:t>підручником:</a:t>
            </a:r>
          </a:p>
          <a:p>
            <a:pPr lvl="0"/>
            <a:endParaRPr lang="uk-UA" b="1" dirty="0" smtClean="0">
              <a:solidFill>
                <a:schemeClr val="bg1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b="1" dirty="0" err="1" smtClean="0">
                <a:solidFill>
                  <a:schemeClr val="bg1"/>
                </a:solidFill>
              </a:rPr>
              <a:t>Баграмов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Р.А.  Буровые  машины  </a:t>
            </a:r>
            <a:endParaRPr lang="ru-RU" b="1" dirty="0" smtClean="0">
              <a:solidFill>
                <a:schemeClr val="bg1"/>
              </a:solidFill>
            </a:endParaRPr>
          </a:p>
          <a:p>
            <a:pPr lvl="0"/>
            <a:r>
              <a:rPr lang="ru-RU" b="1" dirty="0" smtClean="0">
                <a:solidFill>
                  <a:schemeClr val="bg1"/>
                </a:solidFill>
              </a:rPr>
              <a:t>и  </a:t>
            </a:r>
            <a:r>
              <a:rPr lang="ru-RU" b="1" dirty="0">
                <a:solidFill>
                  <a:schemeClr val="bg1"/>
                </a:solidFill>
              </a:rPr>
              <a:t>комплексы</a:t>
            </a:r>
            <a:r>
              <a:rPr lang="uk-UA" b="1" dirty="0">
                <a:solidFill>
                  <a:schemeClr val="bg1"/>
                </a:solidFill>
              </a:rPr>
              <a:t> –М.; </a:t>
            </a:r>
            <a:r>
              <a:rPr lang="uk-UA" b="1" dirty="0" err="1">
                <a:solidFill>
                  <a:schemeClr val="bg1"/>
                </a:solidFill>
              </a:rPr>
              <a:t>Недра</a:t>
            </a:r>
            <a:r>
              <a:rPr lang="uk-UA" b="1" dirty="0">
                <a:solidFill>
                  <a:schemeClr val="bg1"/>
                </a:solidFill>
              </a:rPr>
              <a:t>, 1988. (с.449-457</a:t>
            </a:r>
            <a:r>
              <a:rPr lang="uk-UA" b="1" dirty="0" smtClean="0">
                <a:solidFill>
                  <a:schemeClr val="bg1"/>
                </a:solidFill>
              </a:rPr>
              <a:t>)</a:t>
            </a:r>
          </a:p>
          <a:p>
            <a:pPr lvl="0"/>
            <a:endParaRPr lang="uk-UA" b="1" dirty="0" smtClean="0">
              <a:solidFill>
                <a:schemeClr val="bg1"/>
              </a:solidFill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uk-UA" b="1" dirty="0" err="1" smtClean="0">
                <a:solidFill>
                  <a:schemeClr val="bg1"/>
                </a:solidFill>
              </a:rPr>
              <a:t>Костриба</a:t>
            </a:r>
            <a:r>
              <a:rPr lang="uk-UA" b="1" dirty="0" smtClean="0">
                <a:solidFill>
                  <a:schemeClr val="bg1"/>
                </a:solidFill>
              </a:rPr>
              <a:t> </a:t>
            </a:r>
            <a:r>
              <a:rPr lang="uk-UA" b="1" dirty="0">
                <a:solidFill>
                  <a:schemeClr val="bg1"/>
                </a:solidFill>
              </a:rPr>
              <a:t>І.В., </a:t>
            </a:r>
            <a:r>
              <a:rPr lang="uk-UA" b="1" dirty="0" err="1">
                <a:solidFill>
                  <a:schemeClr val="bg1"/>
                </a:solidFill>
              </a:rPr>
              <a:t>Шостаківський</a:t>
            </a:r>
            <a:r>
              <a:rPr lang="uk-UA" b="1" dirty="0">
                <a:solidFill>
                  <a:schemeClr val="bg1"/>
                </a:solidFill>
              </a:rPr>
              <a:t> І.І. Гумові технічні вироби в </a:t>
            </a:r>
            <a:endParaRPr lang="uk-UA" b="1" dirty="0" smtClean="0">
              <a:solidFill>
                <a:schemeClr val="bg1"/>
              </a:solidFill>
            </a:endParaRPr>
          </a:p>
          <a:p>
            <a:pPr lvl="0"/>
            <a:r>
              <a:rPr lang="uk-UA" b="1" dirty="0" smtClean="0">
                <a:solidFill>
                  <a:schemeClr val="bg1"/>
                </a:solidFill>
              </a:rPr>
              <a:t>нафтогазовому </a:t>
            </a:r>
            <a:r>
              <a:rPr lang="uk-UA" b="1" dirty="0">
                <a:solidFill>
                  <a:schemeClr val="bg1"/>
                </a:solidFill>
              </a:rPr>
              <a:t>обладнанні. Навчальний посібник; </a:t>
            </a:r>
            <a:endParaRPr lang="uk-UA" b="1" dirty="0" smtClean="0">
              <a:solidFill>
                <a:schemeClr val="bg1"/>
              </a:solidFill>
            </a:endParaRPr>
          </a:p>
          <a:p>
            <a:pPr lvl="0"/>
            <a:r>
              <a:rPr lang="uk-UA" b="1" dirty="0" smtClean="0">
                <a:solidFill>
                  <a:schemeClr val="bg1"/>
                </a:solidFill>
              </a:rPr>
              <a:t>Івано-Франківськ</a:t>
            </a:r>
            <a:r>
              <a:rPr lang="uk-UA" b="1" dirty="0">
                <a:solidFill>
                  <a:schemeClr val="bg1"/>
                </a:solidFill>
              </a:rPr>
              <a:t>, 2014. (с. 156-234</a:t>
            </a:r>
            <a:r>
              <a:rPr lang="uk-UA" b="1" dirty="0" smtClean="0">
                <a:solidFill>
                  <a:schemeClr val="bg1"/>
                </a:solidFill>
              </a:rPr>
              <a:t>).</a:t>
            </a:r>
          </a:p>
          <a:p>
            <a:pPr lvl="0"/>
            <a:endParaRPr lang="ru-RU" b="1" dirty="0">
              <a:solidFill>
                <a:schemeClr val="bg1"/>
              </a:solidFill>
            </a:endParaRPr>
          </a:p>
          <a:p>
            <a:r>
              <a:rPr lang="uk-UA" b="1" dirty="0">
                <a:solidFill>
                  <a:srgbClr val="FFFF00"/>
                </a:solidFill>
              </a:rPr>
              <a:t>2. </a:t>
            </a:r>
            <a:r>
              <a:rPr lang="uk-UA" b="1" dirty="0" smtClean="0">
                <a:solidFill>
                  <a:srgbClr val="FFFF00"/>
                </a:solidFill>
              </a:rPr>
              <a:t> Підготувати </a:t>
            </a:r>
            <a:r>
              <a:rPr lang="uk-UA" b="1" dirty="0">
                <a:solidFill>
                  <a:srgbClr val="FFFF00"/>
                </a:solidFill>
              </a:rPr>
              <a:t>доповіді та презентації з теми: «</a:t>
            </a:r>
            <a:r>
              <a:rPr lang="uk-UA" b="1" dirty="0" err="1">
                <a:solidFill>
                  <a:srgbClr val="FFFF00"/>
                </a:solidFill>
              </a:rPr>
              <a:t>Превенторні</a:t>
            </a:r>
            <a:r>
              <a:rPr lang="uk-UA" b="1" dirty="0">
                <a:solidFill>
                  <a:srgbClr val="FFFF00"/>
                </a:solidFill>
              </a:rPr>
              <a:t> установки»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664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36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71600" y="620688"/>
            <a:ext cx="7543800" cy="9144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План </a:t>
            </a:r>
            <a:r>
              <a:rPr lang="ru-RU" dirty="0" err="1" smtClean="0">
                <a:solidFill>
                  <a:schemeClr val="bg1"/>
                </a:solidFill>
              </a:rPr>
              <a:t>лекц</a:t>
            </a:r>
            <a:r>
              <a:rPr lang="uk-UA" dirty="0" err="1" smtClean="0">
                <a:solidFill>
                  <a:schemeClr val="bg1"/>
                </a:solidFill>
              </a:rPr>
              <a:t>ії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204864"/>
            <a:ext cx="802174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sz="4800" dirty="0" smtClean="0">
                <a:solidFill>
                  <a:srgbClr val="FFFF00"/>
                </a:solidFill>
              </a:rPr>
              <a:t> </a:t>
            </a:r>
            <a:r>
              <a:rPr lang="uk-UA" sz="4800" dirty="0" err="1" smtClean="0">
                <a:solidFill>
                  <a:srgbClr val="FFFF00"/>
                </a:solidFill>
              </a:rPr>
              <a:t>Плашкові</a:t>
            </a:r>
            <a:r>
              <a:rPr lang="uk-UA" sz="4800" dirty="0" smtClean="0">
                <a:solidFill>
                  <a:srgbClr val="FFFF00"/>
                </a:solidFill>
              </a:rPr>
              <a:t> превентори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4800" dirty="0" smtClean="0">
                <a:solidFill>
                  <a:srgbClr val="FFFF00"/>
                </a:solidFill>
              </a:rPr>
              <a:t> Універсальні превентори</a:t>
            </a:r>
          </a:p>
          <a:p>
            <a:pPr marL="342900" indent="-342900">
              <a:buFont typeface="+mj-lt"/>
              <a:buAutoNum type="arabicPeriod"/>
            </a:pPr>
            <a:r>
              <a:rPr lang="uk-UA" sz="4800" dirty="0" smtClean="0">
                <a:solidFill>
                  <a:srgbClr val="FFFF00"/>
                </a:solidFill>
              </a:rPr>
              <a:t> Обертові превентори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30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3212" y="3000970"/>
            <a:ext cx="8066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Плашкові</a:t>
            </a:r>
            <a:r>
              <a:rPr lang="uk-UA" sz="54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превентори</a:t>
            </a:r>
            <a:endParaRPr lang="ru-RU" sz="54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3868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Admin\Desktop\Безымян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5486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9180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11026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03548" y="332656"/>
            <a:ext cx="813690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i="1" dirty="0" err="1"/>
              <a:t>Плашкові</a:t>
            </a:r>
            <a:r>
              <a:rPr lang="uk-UA" sz="2400" b="1" i="1" dirty="0"/>
              <a:t> </a:t>
            </a:r>
            <a:r>
              <a:rPr lang="uk-UA" sz="2400" b="1" i="1" dirty="0" smtClean="0"/>
              <a:t>превентори</a:t>
            </a:r>
          </a:p>
          <a:p>
            <a:pPr algn="ctr"/>
            <a:endParaRPr lang="ru-RU" dirty="0"/>
          </a:p>
          <a:p>
            <a:r>
              <a:rPr lang="uk-UA" b="1" i="1" dirty="0"/>
              <a:t>Призначені </a:t>
            </a:r>
            <a:r>
              <a:rPr lang="uk-UA" dirty="0"/>
              <a:t>для герметизації гирла свердловини при наявності та відсутності труб в свердловині при їх бурінні, освоєнні, капітальному ремонті з метою попередження </a:t>
            </a:r>
            <a:r>
              <a:rPr lang="uk-UA" dirty="0" err="1"/>
              <a:t>нафтогазопроявлень</a:t>
            </a:r>
            <a:r>
              <a:rPr lang="uk-UA" dirty="0"/>
              <a:t> та відкритих фонтанів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r>
              <a:rPr lang="uk-UA" b="1" i="1" dirty="0"/>
              <a:t>Забезпечують</a:t>
            </a:r>
            <a:r>
              <a:rPr lang="uk-UA" dirty="0"/>
              <a:t> герметизацію бурильних, обсадних і насосно-компресорних труб на гладкій частині і герметизацію гирла свердловини при відсутності у свердловині трубної головки</a:t>
            </a:r>
            <a:r>
              <a:rPr lang="uk-UA" dirty="0" smtClean="0"/>
              <a:t>.</a:t>
            </a:r>
          </a:p>
          <a:p>
            <a:endParaRPr lang="ru-RU" dirty="0"/>
          </a:p>
          <a:p>
            <a:r>
              <a:rPr lang="uk-UA" b="1" i="1" dirty="0"/>
              <a:t>Розробники</a:t>
            </a:r>
            <a:r>
              <a:rPr lang="uk-UA" dirty="0"/>
              <a:t> </a:t>
            </a:r>
            <a:r>
              <a:rPr lang="uk-UA" dirty="0" err="1"/>
              <a:t>плашкових</a:t>
            </a:r>
            <a:r>
              <a:rPr lang="uk-UA" dirty="0"/>
              <a:t> превенторів: американські фірми </a:t>
            </a:r>
            <a:r>
              <a:rPr lang="en-US" dirty="0"/>
              <a:t>Cameron</a:t>
            </a:r>
            <a:r>
              <a:rPr lang="uk-UA" dirty="0"/>
              <a:t>, </a:t>
            </a:r>
            <a:r>
              <a:rPr lang="en-US" dirty="0" err="1"/>
              <a:t>Hydril</a:t>
            </a:r>
            <a:r>
              <a:rPr lang="uk-UA" dirty="0"/>
              <a:t>, </a:t>
            </a:r>
            <a:r>
              <a:rPr lang="en-US" dirty="0"/>
              <a:t>Shaffer</a:t>
            </a:r>
            <a:r>
              <a:rPr lang="uk-UA" dirty="0"/>
              <a:t>, румунська фірма </a:t>
            </a:r>
            <a:r>
              <a:rPr lang="en-US" dirty="0"/>
              <a:t>Industrial</a:t>
            </a:r>
            <a:r>
              <a:rPr lang="uk-UA" dirty="0"/>
              <a:t>-</a:t>
            </a:r>
            <a:r>
              <a:rPr lang="en-US" dirty="0"/>
              <a:t>export</a:t>
            </a:r>
            <a:r>
              <a:rPr lang="uk-UA" dirty="0"/>
              <a:t>, Волгоградський завод бурової техніки, Бакинський завод імені лейтенанта  Шмідта, Воронезький завод бурової техніки.</a:t>
            </a:r>
            <a:endParaRPr lang="ru-RU" dirty="0"/>
          </a:p>
          <a:p>
            <a:endParaRPr lang="ru-RU" dirty="0"/>
          </a:p>
        </p:txBody>
      </p:sp>
      <p:pic>
        <p:nvPicPr>
          <p:cNvPr id="16388" name="Picture 4" descr="C:\Users\Admin\Desktop\превентор__ППСГ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304166"/>
            <a:ext cx="4762500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1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101339198_14d12113705bbf17c67ce14dfdaaac2a_8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9392"/>
            <a:ext cx="9324528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info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6" y="332655"/>
            <a:ext cx="6544276" cy="385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520" y="4285850"/>
            <a:ext cx="6624736" cy="2599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b="1" dirty="0">
                <a:latin typeface="Times New Roman"/>
                <a:ea typeface="Calibri"/>
                <a:cs typeface="Times New Roman"/>
              </a:rPr>
              <a:t>Превентор </a:t>
            </a:r>
            <a:r>
              <a:rPr lang="uk-UA" b="1" dirty="0" err="1">
                <a:latin typeface="Times New Roman"/>
                <a:ea typeface="Calibri"/>
                <a:cs typeface="Times New Roman"/>
              </a:rPr>
              <a:t>плашковий</a:t>
            </a:r>
            <a:r>
              <a:rPr lang="uk-UA" b="1" dirty="0">
                <a:latin typeface="Times New Roman"/>
                <a:ea typeface="Calibri"/>
                <a:cs typeface="Times New Roman"/>
              </a:rPr>
              <a:t> 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dirty="0">
                <a:latin typeface="Times New Roman"/>
                <a:ea typeface="Calibri"/>
                <a:cs typeface="Times New Roman"/>
              </a:rPr>
              <a:t>1, 6  – кришка; 2 – корпус; 3 – колектор; 4, 9, 13, 14 – ущільнення; 5 – болти; 7 – гідроциліндр; 8 – поршень зі штоком; 10 –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шліцевий</a:t>
            </a:r>
            <a:r>
              <a:rPr lang="uk-UA" dirty="0">
                <a:latin typeface="Times New Roman"/>
                <a:ea typeface="Calibri"/>
                <a:cs typeface="Times New Roman"/>
              </a:rPr>
              <a:t> вал; 11 – вилка; 12 – </a:t>
            </a:r>
            <a:r>
              <a:rPr lang="uk-UA" dirty="0" err="1">
                <a:latin typeface="Times New Roman"/>
                <a:ea typeface="Calibri"/>
                <a:cs typeface="Times New Roman"/>
              </a:rPr>
              <a:t>шліцева</a:t>
            </a:r>
            <a:r>
              <a:rPr lang="uk-UA" dirty="0">
                <a:latin typeface="Times New Roman"/>
                <a:ea typeface="Calibri"/>
                <a:cs typeface="Times New Roman"/>
              </a:rPr>
              <a:t> втулка; 15 – паропроводи; 16 – ущільнення плашки; 17 – вкладиш плашки; 18 – корпус плашки.</a:t>
            </a:r>
            <a:endParaRPr lang="ru-RU" sz="1400" dirty="0"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9218" name="Picture 2" descr="C:\Users\Admin\Desktop\SjYbrm7Hc18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56" y="332655"/>
            <a:ext cx="7848644" cy="4012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41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420888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</a:rPr>
              <a:t>Розібрана трубна плашка:</a:t>
            </a:r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uk-UA" dirty="0">
                <a:solidFill>
                  <a:schemeClr val="bg1"/>
                </a:solidFill>
              </a:rPr>
              <a:t>1 – ущільнення; 2 – металевий вкладиш; 3 – корпус.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0520" y="5733256"/>
            <a:ext cx="46589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>
                <a:solidFill>
                  <a:srgbClr val="FFFF00"/>
                </a:solidFill>
              </a:rPr>
              <a:t>Розібрана глуха плашка:</a:t>
            </a:r>
            <a:endParaRPr lang="ru-RU" dirty="0">
              <a:solidFill>
                <a:srgbClr val="FFFF00"/>
              </a:solidFill>
            </a:endParaRPr>
          </a:p>
          <a:p>
            <a:pPr algn="ctr"/>
            <a:r>
              <a:rPr lang="uk-UA" dirty="0">
                <a:solidFill>
                  <a:schemeClr val="bg1"/>
                </a:solidFill>
              </a:rPr>
              <a:t>1 – ущільнення; 2 – металевий вкладиш; 3 – корпус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Admin\Desktop\2VuuBMGXNb4.jpg"/>
          <p:cNvPicPr>
            <a:picLocks noChangeAspect="1" noChangeArrowheads="1"/>
          </p:cNvPicPr>
          <p:nvPr/>
        </p:nvPicPr>
        <p:blipFill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836" y="3429000"/>
            <a:ext cx="6147272" cy="2041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WWWAIR5-upE.jp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869" y="458370"/>
            <a:ext cx="6177425" cy="187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2822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\Desktop\dfIMmZR0zf0.jpg"/>
          <p:cNvPicPr>
            <a:picLocks noChangeAspect="1" noChangeArrowheads="1"/>
          </p:cNvPicPr>
          <p:nvPr/>
        </p:nvPicPr>
        <p:blipFill rotWithShape="1">
          <a:blip r:embed="rId2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53"/>
          <a:stretch/>
        </p:blipFill>
        <p:spPr bwMode="auto">
          <a:xfrm>
            <a:off x="1172503" y="3645025"/>
            <a:ext cx="701501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3044712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err="1" smtClean="0">
                <a:solidFill>
                  <a:srgbClr val="FFFF00"/>
                </a:solidFill>
              </a:rPr>
              <a:t>Зрізуючі</a:t>
            </a:r>
            <a:r>
              <a:rPr lang="uk-UA" sz="2400" b="1" dirty="0" smtClean="0">
                <a:solidFill>
                  <a:srgbClr val="FFFF00"/>
                </a:solidFill>
              </a:rPr>
              <a:t> плашки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49926" y="623140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solidFill>
                  <a:srgbClr val="FFFF00"/>
                </a:solidFill>
              </a:rPr>
              <a:t>Універсальні  плашки фірми </a:t>
            </a:r>
            <a:r>
              <a:rPr lang="en-US" sz="2400" b="1" dirty="0">
                <a:solidFill>
                  <a:srgbClr val="FFFF00"/>
                </a:solidFill>
              </a:rPr>
              <a:t>Cameron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2050" name="Picture 2" descr="C:\Users\Admin\Desktop\hSyC43BsYXw.jpg"/>
          <p:cNvPicPr>
            <a:picLocks noChangeAspect="1" noChangeArrowheads="1"/>
          </p:cNvPicPr>
          <p:nvPr/>
        </p:nvPicPr>
        <p:blipFill rotWithShape="1"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172503" y="429826"/>
            <a:ext cx="6972138" cy="258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328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940</TotalTime>
  <Words>1226</Words>
  <Application>Microsoft Office PowerPoint</Application>
  <PresentationFormat>Экран (4:3)</PresentationFormat>
  <Paragraphs>491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Базовая</vt:lpstr>
      <vt:lpstr>Презентация PowerPoint</vt:lpstr>
      <vt:lpstr>Презентация PowerPoint</vt:lpstr>
      <vt:lpstr>Презентация PowerPoint</vt:lpstr>
      <vt:lpstr>План лекції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Назвіть елемент, що показаний на схемі, його призначення</vt:lpstr>
      <vt:lpstr>З якою метою використовується ущільнювач, що показаний на схемі?</vt:lpstr>
      <vt:lpstr>Яка різниця між глухими та трубними плашками? </vt:lpstr>
      <vt:lpstr>Назвіть  призначення зрізуючих плашок?   Коли вони використовуються? </vt:lpstr>
      <vt:lpstr>Назвіть  призначення  обертових превенторів?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49</cp:revision>
  <dcterms:created xsi:type="dcterms:W3CDTF">2017-01-31T08:12:36Z</dcterms:created>
  <dcterms:modified xsi:type="dcterms:W3CDTF">2017-02-12T12:17:48Z</dcterms:modified>
</cp:coreProperties>
</file>