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</p:sldMasterIdLst>
  <p:notesMasterIdLst>
    <p:notesMasterId r:id="rId20"/>
  </p:notesMasterIdLst>
  <p:handoutMasterIdLst>
    <p:handoutMasterId r:id="rId21"/>
  </p:handoutMasterIdLst>
  <p:sldIdLst>
    <p:sldId id="256" r:id="rId3"/>
    <p:sldId id="274" r:id="rId4"/>
    <p:sldId id="277" r:id="rId5"/>
    <p:sldId id="291" r:id="rId6"/>
    <p:sldId id="293" r:id="rId7"/>
    <p:sldId id="294" r:id="rId8"/>
    <p:sldId id="292" r:id="rId9"/>
    <p:sldId id="289" r:id="rId10"/>
    <p:sldId id="296" r:id="rId11"/>
    <p:sldId id="298" r:id="rId12"/>
    <p:sldId id="295" r:id="rId13"/>
    <p:sldId id="297" r:id="rId14"/>
    <p:sldId id="299" r:id="rId15"/>
    <p:sldId id="30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00" autoAdjust="0"/>
    <p:restoredTop sz="94600"/>
  </p:normalViewPr>
  <p:slideViewPr>
    <p:cSldViewPr>
      <p:cViewPr varScale="1">
        <p:scale>
          <a:sx n="70" d="100"/>
          <a:sy n="70" d="100"/>
        </p:scale>
        <p:origin x="-14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0C4731-D2E0-4D97-9FA7-F4FBBF086894}" type="datetimeFigureOut">
              <a:rPr lang="ru-RU" smtClean="0"/>
              <a:pPr/>
              <a:t>13.04.2018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F1D4D7-788E-4B6D-9CC2-B4DF6625D3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2976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BF9DD3A-519E-4F14-9B92-1D4FB10D7F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6716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F9DD3A-519E-4F14-9B92-1D4FB10D7FF6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01925" y="2130425"/>
            <a:ext cx="4800600" cy="1470025"/>
          </a:xfrm>
        </p:spPr>
        <p:txBody>
          <a:bodyPr/>
          <a:lstStyle>
            <a:lvl1pPr>
              <a:buClr>
                <a:srgbClr val="FFFFFF"/>
              </a:buCl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01925" y="3886200"/>
            <a:ext cx="4114800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E638D-6219-4EE0-A639-AB32E60AF1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B130AB-5566-4BE8-81BC-3136B1647A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39025" y="274638"/>
            <a:ext cx="15811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693988" y="274638"/>
            <a:ext cx="4592637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2F077-3CF2-49FC-B641-13DDBC6937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455613" y="2130425"/>
            <a:ext cx="7313612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55613" y="3886200"/>
            <a:ext cx="7313612" cy="1752600"/>
          </a:xfrm>
        </p:spPr>
        <p:txBody>
          <a:bodyPr/>
          <a:lstStyle>
            <a:lvl1pPr marL="0" indent="0">
              <a:buClr>
                <a:srgbClr val="FFFFFF"/>
              </a:buClr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C3759-F46B-46DA-855B-2F34AA84E5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4BF43-3336-4A28-A3E4-84F341875E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8E5516-CE92-4A04-BD7F-1B4ED2DBD5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5613" y="1600200"/>
            <a:ext cx="40370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600200"/>
            <a:ext cx="40370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D5E849-2331-45BE-8B9D-A6AAB3209C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E938A-E3B0-4F54-90F4-AEAFF938D2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955722-F929-4C97-B938-1D7284599F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C0762C-DA28-4710-BE40-875C2479C8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5849A2-6483-4D8F-A963-793F375E9D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C55D9-9EA2-406D-95C2-81DE382B35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9B543-F06A-4EF5-84E9-CC09256DE9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D4DCE9-1F59-4163-BF87-D811DCF05E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6225" y="274638"/>
            <a:ext cx="205581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4638"/>
            <a:ext cx="6018212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8D352-D3E4-4A74-914D-2A053CBD6C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BF5127-5453-44A0-A573-D41FED7841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93988" y="1600200"/>
            <a:ext cx="30861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32488" y="1600200"/>
            <a:ext cx="3087687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C5857A-0C65-47DD-AAD9-7029A7501A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B645FD-D6E3-4D2A-8E00-B9D30E07ED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2214D0-40C8-44C0-893B-7FFF271599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D15675-9F19-4B3F-B7F1-95AA16F598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67706-ED47-47E7-925B-09E3CB600F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C6A82-BE02-4CF8-95AC-A54BA1080F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>
            <a:alphaModFix amt="4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23506BB-230B-4129-94AA-46B298424A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5">
            <a:alphaModFix amt="4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36525" y="136525"/>
            <a:ext cx="8866188" cy="6581775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455613" y="274638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  <p:custDataLst>
              <p:tags r:id="rId14"/>
            </p:custDataLst>
          </p:nvPr>
        </p:nvSpPr>
        <p:spPr bwMode="auto">
          <a:xfrm>
            <a:off x="455613" y="1600200"/>
            <a:ext cx="8226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71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DF6CA8C8-3D0E-4D07-A2F0-96C6F78617A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10" descr="http://obustroeno.com/wp-content/uploads/2016/09/s-pomoschyu-peregorodki-odno-pomeschenie-s-dvumya-oknami-prevra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063" y="404664"/>
            <a:ext cx="8763864" cy="5842576"/>
          </a:xfrm>
          <a:prstGeom prst="rect">
            <a:avLst/>
          </a:prstGeom>
          <a:noFill/>
        </p:spPr>
      </p:pic>
      <p:sp>
        <p:nvSpPr>
          <p:cNvPr id="5123" name="Rectangle 2"/>
          <p:cNvSpPr txBox="1">
            <a:spLocks noChangeArrowheads="1"/>
          </p:cNvSpPr>
          <p:nvPr/>
        </p:nvSpPr>
        <p:spPr bwMode="auto">
          <a:xfrm>
            <a:off x="395180" y="2420888"/>
            <a:ext cx="8461034" cy="2140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buClr>
                <a:schemeClr val="tx1"/>
              </a:buClr>
            </a:pP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Урок</a:t>
            </a:r>
            <a:endParaRPr lang="uk-UA" sz="4800" b="1" i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buClr>
                <a:schemeClr val="tx1"/>
              </a:buClr>
            </a:pPr>
            <a:r>
              <a:rPr lang="uk-UA" sz="4800" b="1" i="1" dirty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 предмету «Технологія монтажу </a:t>
            </a:r>
            <a:r>
              <a:rPr lang="uk-UA" sz="4800" b="1" i="1" dirty="0" err="1" smtClean="0">
                <a:latin typeface="Times New Roman" pitchFamily="18" charset="0"/>
                <a:cs typeface="Times New Roman" pitchFamily="18" charset="0"/>
              </a:rPr>
              <a:t>гіпсокартонних</a:t>
            </a:r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 конструкцій»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785794"/>
          <a:ext cx="8715436" cy="5311399"/>
        </p:xfrm>
        <a:graphic>
          <a:graphicData uri="http://schemas.openxmlformats.org/drawingml/2006/table">
            <a:tbl>
              <a:tblPr/>
              <a:tblGrid>
                <a:gridCol w="351321"/>
                <a:gridCol w="1832713"/>
                <a:gridCol w="2262580"/>
                <a:gridCol w="1982806"/>
                <a:gridCol w="1571636"/>
                <a:gridCol w="714380"/>
              </a:tblGrid>
              <a:tr h="880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п/</a:t>
                      </a:r>
                      <a:r>
                        <a:rPr lang="uk-UA" sz="16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Назва операції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Ескіз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Інструменти, пристосування, обладнання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3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81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76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6225" algn="l"/>
                        </a:tabLst>
                      </a:pPr>
                      <a:endParaRPr lang="uk-UA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00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61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97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33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content.foto.mail.ru/list/mirock/1062/i-112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70" y="3571876"/>
            <a:ext cx="4143404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content.foto.mail.ru/list/mirock/1062/i-1070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85728"/>
            <a:ext cx="4357686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content.foto.mail.ru/list/mirock/1062/i-110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214290"/>
            <a:ext cx="4143372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ontent.foto.mail.ru/list/mirock/1062/i-108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357562"/>
            <a:ext cx="4357686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content.foto.mail.ru/list/mirock/1062/i-109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4714876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://content.foto.mail.ru/list/mirock/1062/i-1125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285728"/>
            <a:ext cx="4071934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214290"/>
          <a:ext cx="8929719" cy="6538740"/>
        </p:xfrm>
        <a:graphic>
          <a:graphicData uri="http://schemas.openxmlformats.org/drawingml/2006/table">
            <a:tbl>
              <a:tblPr/>
              <a:tblGrid>
                <a:gridCol w="359959"/>
                <a:gridCol w="1877773"/>
                <a:gridCol w="2318209"/>
                <a:gridCol w="1016223"/>
                <a:gridCol w="3000396"/>
                <a:gridCol w="357159"/>
              </a:tblGrid>
              <a:tr h="7858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п/</a:t>
                      </a:r>
                      <a:r>
                        <a:rPr lang="uk-UA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latin typeface="Times New Roman"/>
                          <a:ea typeface="Calibri"/>
                          <a:cs typeface="Times New Roman"/>
                        </a:rPr>
                        <a:t>Назва операції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latin typeface="Times New Roman"/>
                          <a:ea typeface="Calibri"/>
                          <a:cs typeface="Times New Roman"/>
                        </a:rPr>
                        <a:t>Ескіз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latin typeface="Times New Roman"/>
                          <a:ea typeface="Calibri"/>
                          <a:cs typeface="Times New Roman"/>
                        </a:rPr>
                        <a:t>Поетапність виконання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2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dirty="0">
                          <a:latin typeface="Times New Roman"/>
                          <a:ea typeface="Calibri"/>
                          <a:cs typeface="Times New Roman"/>
                        </a:rPr>
                        <a:t>Інструменти, пристосування, обладнання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2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7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1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 Виконання розмітки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solidFill>
                          <a:srgbClr val="C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Олівець, відбивний шнур, рулетка, рівень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92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 Монтаж направляючих профілів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276225" algn="l"/>
                        </a:tabLs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latin typeface="Times New Roman"/>
                          <a:ea typeface="Calibri"/>
                          <a:cs typeface="Times New Roman"/>
                        </a:rPr>
                        <a:t>                                                             </a:t>
                      </a: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Перфоратор, молоток, рівень, відбивний шнур шуруповерт, ножиці по металу, олівець, рулетка, кутник,риштування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5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Монтаж підвісів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Перфоратор, олівець,молоток, рулетка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1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Монтаж стоякових профілів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Рівень, ножиці по металу, олівець, рулетка, кутник,риштування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2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latin typeface="Times New Roman"/>
                          <a:ea typeface="Calibri"/>
                          <a:cs typeface="Times New Roman"/>
                        </a:rPr>
                        <a:t>Встановлення  теплоізоляції (за потребою)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Ніж 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11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Calibri"/>
                          <a:cs typeface="Times New Roman"/>
                        </a:rPr>
                        <a:t>Монтаж ГКП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Шуруповерт, рубанок по ГКП, ніж, рулетка, олівець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4035" name="Рисунок 37" descr="http://content.foto.mail.ru/list/mirock/1062/i-10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7927" y="4214818"/>
            <a:ext cx="1112172" cy="814909"/>
          </a:xfrm>
          <a:prstGeom prst="rect">
            <a:avLst/>
          </a:prstGeom>
          <a:noFill/>
        </p:spPr>
      </p:pic>
      <p:pic>
        <p:nvPicPr>
          <p:cNvPr id="44036" name="Рисунок 12" descr="http://content.foto.mail.ru/list/mirock/1062/i-107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3536329"/>
            <a:ext cx="808104" cy="607051"/>
          </a:xfrm>
          <a:prstGeom prst="rect">
            <a:avLst/>
          </a:prstGeom>
          <a:noFill/>
        </p:spPr>
      </p:pic>
      <p:pic>
        <p:nvPicPr>
          <p:cNvPr id="44037" name="Рисунок 4" descr="http://content.foto.mail.ru/list/mirock/1062/i-11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2285992"/>
            <a:ext cx="1571636" cy="1042647"/>
          </a:xfrm>
          <a:prstGeom prst="rect">
            <a:avLst/>
          </a:prstGeom>
          <a:noFill/>
        </p:spPr>
      </p:pic>
      <p:pic>
        <p:nvPicPr>
          <p:cNvPr id="44038" name="Рисунок 2" descr="http://content.foto.mail.ru/list/mirock/1062/i-11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1285860"/>
            <a:ext cx="1329647" cy="858301"/>
          </a:xfrm>
          <a:prstGeom prst="rect">
            <a:avLst/>
          </a:prstGeom>
          <a:noFill/>
        </p:spPr>
      </p:pic>
      <p:pic>
        <p:nvPicPr>
          <p:cNvPr id="44033" name="Рисунок 45" descr="http://content.foto.mail.ru/list/mirock/1062/i-11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868" y="5857892"/>
            <a:ext cx="1114775" cy="842562"/>
          </a:xfrm>
          <a:prstGeom prst="rect">
            <a:avLst/>
          </a:prstGeom>
          <a:noFill/>
        </p:spPr>
      </p:pic>
      <p:pic>
        <p:nvPicPr>
          <p:cNvPr id="44034" name="Рисунок 23" descr="http://content.foto.mail.ru/list/mirock/1062/i-108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01663" y="5072074"/>
            <a:ext cx="1113081" cy="784457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rupark.com/img1160166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2160" y="3008235"/>
            <a:ext cx="2954062" cy="36602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4"/>
          <a:stretch/>
        </p:blipFill>
        <p:spPr bwMode="auto">
          <a:xfrm>
            <a:off x="593625" y="468461"/>
            <a:ext cx="5400600" cy="5079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714348" y="857232"/>
            <a:ext cx="7786742" cy="5049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дізнався…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навчився…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зрозумів…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Мені сподобалося…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мене стало новим</a:t>
            </a:r>
            <a:r>
              <a:rPr lang="uk-UA" sz="4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...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2" descr="http://www.rupark.com/img1160166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214290"/>
            <a:ext cx="2536834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1"/>
          <p:cNvSpPr>
            <a:spLocks noChangeArrowheads="1"/>
          </p:cNvSpPr>
          <p:nvPr/>
        </p:nvSpPr>
        <p:spPr bwMode="auto">
          <a:xfrm>
            <a:off x="2857488" y="2000240"/>
            <a:ext cx="6143668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sz="3200" b="1" i="1" dirty="0" smtClean="0">
                <a:latin typeface="Times New Roman" pitchFamily="18" charset="0"/>
                <a:cs typeface="Times New Roman" pitchFamily="18" charset="0"/>
              </a:rPr>
              <a:t>Творче завдання</a:t>
            </a:r>
            <a:r>
              <a:rPr lang="uk-UA" sz="32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 smtClean="0"/>
          </a:p>
          <a:p>
            <a:r>
              <a:rPr lang="uk-UA" sz="3200" dirty="0" smtClean="0"/>
              <a:t>Визначити на скільки зменшується площина приміщення при обличкуванні на металевому каркасі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Rectangle 2"/>
          <p:cNvSpPr txBox="1">
            <a:spLocks noChangeArrowheads="1"/>
          </p:cNvSpPr>
          <p:nvPr/>
        </p:nvSpPr>
        <p:spPr bwMode="auto">
          <a:xfrm>
            <a:off x="2771775" y="260350"/>
            <a:ext cx="6245225" cy="72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Clr>
                <a:schemeClr val="tx1"/>
              </a:buClr>
            </a:pPr>
            <a:r>
              <a:rPr lang="uk-UA" sz="3200" b="1" u="sng" dirty="0">
                <a:latin typeface="Times New Roman" pitchFamily="18" charset="0"/>
                <a:cs typeface="Times New Roman" pitchFamily="18" charset="0"/>
              </a:rPr>
              <a:t>Домашнє</a:t>
            </a:r>
            <a:r>
              <a:rPr lang="uk-UA" sz="3200" b="1" u="sng" dirty="0"/>
              <a:t> </a:t>
            </a:r>
            <a:r>
              <a:rPr lang="uk-UA" sz="3200" b="1" u="sng" dirty="0">
                <a:latin typeface="Times New Roman" pitchFamily="18" charset="0"/>
                <a:cs typeface="Times New Roman" pitchFamily="18" charset="0"/>
              </a:rPr>
              <a:t>завдання:</a:t>
            </a:r>
            <a:endParaRPr lang="ru-RU" sz="32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8" name="Picture 6" descr="http://img3.board.com.ua/a/2002130119/wm/1-delayu-prezentatsii-v-power-poin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4286256"/>
            <a:ext cx="2549964" cy="2388040"/>
          </a:xfrm>
          <a:prstGeom prst="rect">
            <a:avLst/>
          </a:prstGeom>
          <a:noFill/>
        </p:spPr>
      </p:pic>
      <p:pic>
        <p:nvPicPr>
          <p:cNvPr id="64520" name="Picture 8" descr="http://www.bankfirm.ru/img/sg/11/11606_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3005138" cy="24384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71802" y="857232"/>
            <a:ext cx="47688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Опрацювати § 7.1 стор 131-133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http://static.doska.orbita.co.il/images/users/1050/104966_img_1411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37188" y="3249613"/>
            <a:ext cx="3457575" cy="3455987"/>
          </a:xfrm>
          <a:prstGeom prst="rect">
            <a:avLst/>
          </a:prstGeom>
          <a:noFill/>
        </p:spPr>
      </p:pic>
      <p:pic>
        <p:nvPicPr>
          <p:cNvPr id="65543" name="Picture 7" descr="http://cs305603.userapi.com/v305603241/6c8/uRPbUIJvLL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213" y="0"/>
            <a:ext cx="2444750" cy="210343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flipH="1">
            <a:off x="785786" y="2071678"/>
            <a:ext cx="750098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 зустрічі на наступному уроці!</a:t>
            </a:r>
            <a:endParaRPr lang="ru-RU" sz="5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Пов’язане зображенн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53530"/>
            <a:ext cx="4500594" cy="3375446"/>
          </a:xfrm>
          <a:prstGeom prst="rect">
            <a:avLst/>
          </a:prstGeom>
          <a:noFill/>
        </p:spPr>
      </p:pic>
      <p:sp>
        <p:nvSpPr>
          <p:cNvPr id="6146" name="Rectangle 2"/>
          <p:cNvSpPr txBox="1">
            <a:spLocks noChangeArrowheads="1"/>
          </p:cNvSpPr>
          <p:nvPr/>
        </p:nvSpPr>
        <p:spPr bwMode="auto">
          <a:xfrm>
            <a:off x="642910" y="2071678"/>
            <a:ext cx="625475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buClr>
                <a:schemeClr val="tx1"/>
              </a:buClr>
            </a:pPr>
            <a:r>
              <a:rPr lang="uk-UA" sz="4000" b="1" i="1" u="sng" dirty="0">
                <a:latin typeface="Times New Roman" pitchFamily="18" charset="0"/>
                <a:cs typeface="Times New Roman" pitchFamily="18" charset="0"/>
              </a:rPr>
              <a:t>Тема уроку:</a:t>
            </a:r>
            <a:endParaRPr lang="ru-RU" sz="40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85720" y="3643314"/>
            <a:ext cx="8429684" cy="2286016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b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defRPr sz="3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uk-UA" sz="4800" b="1" i="1" dirty="0" smtClean="0">
                <a:latin typeface="Times New Roman" pitchFamily="18" charset="0"/>
                <a:cs typeface="Times New Roman" pitchFamily="18" charset="0"/>
              </a:rPr>
              <a:t>Обличкування стін плитними матеріалами на металевому каркасі</a:t>
            </a:r>
            <a:endParaRPr lang="ru-RU" sz="48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://www.nsbural.ru/Storage/Image/Document/Article/src/9327/voprosyi_i_otvetyi.jpg"/>
          <p:cNvPicPr>
            <a:picLocks noChangeAspect="1" noChangeArrowheads="1"/>
          </p:cNvPicPr>
          <p:nvPr/>
        </p:nvPicPr>
        <p:blipFill>
          <a:blip r:embed="rId2"/>
          <a:srcRect r="-179"/>
          <a:stretch>
            <a:fillRect/>
          </a:stretch>
        </p:blipFill>
        <p:spPr bwMode="auto">
          <a:xfrm>
            <a:off x="142844" y="4500570"/>
            <a:ext cx="1585744" cy="218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285984" y="285728"/>
            <a:ext cx="65722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/>
          <a:srcRect l="3680" t="9660" r="24430" b="41900"/>
          <a:stretch>
            <a:fillRect/>
          </a:stretch>
        </p:blipFill>
        <p:spPr>
          <a:xfrm>
            <a:off x="2000232" y="357166"/>
            <a:ext cx="7143768" cy="4500594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3" y="214290"/>
          <a:ext cx="8715403" cy="6536205"/>
        </p:xfrm>
        <a:graphic>
          <a:graphicData uri="http://schemas.openxmlformats.org/drawingml/2006/table">
            <a:tbl>
              <a:tblPr/>
              <a:tblGrid>
                <a:gridCol w="357189"/>
                <a:gridCol w="1290633"/>
                <a:gridCol w="2956563"/>
                <a:gridCol w="2171603"/>
                <a:gridCol w="1010754"/>
                <a:gridCol w="928661"/>
              </a:tblGrid>
              <a:tr h="16430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п/</a:t>
                      </a:r>
                      <a:r>
                        <a:rPr lang="uk-UA" sz="16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Назва операції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Ескіз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Поетапність виконання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Інструменти, пристосування, обладнання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Матеріали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70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59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solidFill>
                          <a:srgbClr val="C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>
                          <a:latin typeface="Times New Roman"/>
                          <a:ea typeface="Calibri"/>
                          <a:cs typeface="Times New Roman"/>
                        </a:rPr>
                        <a:t>Здійснюємо розмітку приміщення (визначаємо місце встановлення напрямного профілю)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solidFill>
                          <a:srgbClr val="C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69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solidFill>
                          <a:srgbClr val="C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Установка напрямного профілю на підлозі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600">
                        <a:solidFill>
                          <a:srgbClr val="C0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Times New Roman"/>
                          <a:ea typeface="Calibri"/>
                          <a:cs typeface="Times New Roman"/>
                        </a:rPr>
                        <a:t>Профіль UW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42" name="Рисунок 38"/>
          <p:cNvPicPr>
            <a:picLocks noChangeAspect="1" noChangeArrowheads="1"/>
          </p:cNvPicPr>
          <p:nvPr/>
        </p:nvPicPr>
        <p:blipFill>
          <a:blip r:embed="rId2"/>
          <a:srcRect l="3709" t="10770" r="24989" b="43770"/>
          <a:stretch>
            <a:fillRect/>
          </a:stretch>
        </p:blipFill>
        <p:spPr bwMode="auto">
          <a:xfrm>
            <a:off x="1857356" y="2428868"/>
            <a:ext cx="2928959" cy="2071702"/>
          </a:xfrm>
          <a:prstGeom prst="rect">
            <a:avLst/>
          </a:prstGeom>
          <a:noFill/>
        </p:spPr>
      </p:pic>
      <p:pic>
        <p:nvPicPr>
          <p:cNvPr id="10241" name="Рисунок 39"/>
          <p:cNvPicPr>
            <a:picLocks noChangeAspect="1" noChangeArrowheads="1"/>
          </p:cNvPicPr>
          <p:nvPr/>
        </p:nvPicPr>
        <p:blipFill>
          <a:blip r:embed="rId3"/>
          <a:srcRect l="3419" t="10860" r="25481" b="43660"/>
          <a:stretch>
            <a:fillRect/>
          </a:stretch>
        </p:blipFill>
        <p:spPr bwMode="auto">
          <a:xfrm>
            <a:off x="1857356" y="4572008"/>
            <a:ext cx="2914650" cy="207170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282" y="214290"/>
          <a:ext cx="8715437" cy="6429419"/>
        </p:xfrm>
        <a:graphic>
          <a:graphicData uri="http://schemas.openxmlformats.org/drawingml/2006/table">
            <a:tbl>
              <a:tblPr/>
              <a:tblGrid>
                <a:gridCol w="352539"/>
                <a:gridCol w="1060659"/>
                <a:gridCol w="3054726"/>
                <a:gridCol w="2243704"/>
                <a:gridCol w="1206182"/>
                <a:gridCol w="797627"/>
              </a:tblGrid>
              <a:tr h="11781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№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п/</a:t>
                      </a:r>
                      <a:r>
                        <a:rPr lang="uk-UA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Назва операції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Ескіз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Поетапність виконання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Інструменти, пристосування, обладнання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Матеріали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87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088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Кріпимо напрямний профіль дюбелями до стелі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Профіль UW, дюбеля </a:t>
                      </a:r>
                      <a:r>
                        <a:rPr lang="en-US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L</a:t>
                      </a:r>
                      <a:r>
                        <a:rPr lang="uk-UA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– 60 Ø 6 мм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15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</a:t>
                      </a:r>
                      <a:endParaRPr lang="ru-RU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solidFill>
                          <a:srgbClr val="C0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Стоякові профіль підрізаємо за розміром ( - 20 мм), скріплюємо з направляючим за допомогою </a:t>
                      </a:r>
                      <a:r>
                        <a:rPr lang="uk-UA" sz="1400" dirty="0" err="1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просікача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Профіль </a:t>
                      </a:r>
                      <a:r>
                        <a:rPr lang="en-US" sz="1400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CW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995" marR="459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9218" name="Рисунок 40"/>
          <p:cNvPicPr>
            <a:picLocks noChangeAspect="1" noChangeArrowheads="1"/>
          </p:cNvPicPr>
          <p:nvPr/>
        </p:nvPicPr>
        <p:blipFill>
          <a:blip r:embed="rId2"/>
          <a:srcRect l="3419" t="10260" r="24600" b="43320"/>
          <a:stretch>
            <a:fillRect/>
          </a:stretch>
        </p:blipFill>
        <p:spPr bwMode="auto">
          <a:xfrm>
            <a:off x="1714480" y="1785926"/>
            <a:ext cx="2838450" cy="2214578"/>
          </a:xfrm>
          <a:prstGeom prst="rect">
            <a:avLst/>
          </a:prstGeom>
          <a:noFill/>
        </p:spPr>
      </p:pic>
      <p:pic>
        <p:nvPicPr>
          <p:cNvPr id="9217" name="Рисунок 41"/>
          <p:cNvPicPr>
            <a:picLocks noChangeAspect="1" noChangeArrowheads="1"/>
          </p:cNvPicPr>
          <p:nvPr/>
        </p:nvPicPr>
        <p:blipFill>
          <a:blip r:embed="rId3"/>
          <a:srcRect l="3641" t="10561" r="24820" b="41611"/>
          <a:stretch>
            <a:fillRect/>
          </a:stretch>
        </p:blipFill>
        <p:spPr bwMode="auto">
          <a:xfrm>
            <a:off x="1714480" y="4357694"/>
            <a:ext cx="2838450" cy="22479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Результат пошуку зображень за запитом &quot;каркасний спосіб обличкування стін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94" y="4282063"/>
            <a:ext cx="3643306" cy="2575937"/>
          </a:xfrm>
          <a:prstGeom prst="rect">
            <a:avLst/>
          </a:prstGeom>
          <a:noFill/>
        </p:spPr>
      </p:pic>
      <p:pic>
        <p:nvPicPr>
          <p:cNvPr id="6150" name="Picture 6" descr="Пов’язане зображення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786198"/>
            <a:ext cx="4095736" cy="3071802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00166" y="214290"/>
          <a:ext cx="5929354" cy="4214840"/>
        </p:xfrm>
        <a:graphic>
          <a:graphicData uri="http://schemas.openxmlformats.org/drawingml/2006/table">
            <a:tbl>
              <a:tblPr/>
              <a:tblGrid>
                <a:gridCol w="5929354"/>
              </a:tblGrid>
              <a:tr h="5257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b="1" kern="1200" dirty="0">
                          <a:solidFill>
                            <a:srgbClr val="FFFFFF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Переваги  застосування металевого каркасу  при облицюванні стін в порівнянні  з облицюванням  на клею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525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швидке вирівнювання старих нерівних, непривабливих  стін (без очищення від пилу, плям різного походження тощо);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172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створення ідеально рівних поверхонь під опорядження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3172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поліпшення звукоізоляції і теплоізоляції приміщення (збереження енергоресурсів)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5257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створення порожнини для прокладання необхідних комунікацій (телефонні, комп'ютерні мережі, системи безпеки тощо.).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3172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Зниження витрат при виконанні будівельних робіт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172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Підвищення продуктивності праці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3172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Підвищення темпів будівництва та якості будівельної продукції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172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Економія будівельних матеріалів і витрат на їхнє транспортування і зберігання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7341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2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Облицювання стін </a:t>
                      </a:r>
                      <a:r>
                        <a:rPr lang="uk-UA" sz="1200" kern="12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гіпсокартоном</a:t>
                      </a:r>
                      <a:r>
                        <a:rPr lang="uk-UA" sz="12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по металевому каркасу  - найбільш надійний, довговічний і, в кінцевому рахунку, економічний варіант облаштування стін в будинках та спорудах різного призначення. </a:t>
                      </a: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0" y="2686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0" y="9067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8194" name="Picture 2" descr="Результат пошуку зображень за запитом &quot;инструмент для гипсокартонных рабо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714356"/>
            <a:ext cx="8142928" cy="543286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Результат пошуку зображень за запитом &quot;инструмент для гипсокартонных работ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5572132" cy="371475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4214818"/>
            <a:ext cx="842965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Для кріплення профілів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60Х27 до несучої основи. Застосовують при необхідності зменшити до мінімуму  відстань між конструкціями. </a:t>
            </a:r>
          </a:p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Поставляється у вигляді прямої пластини. При монтажі каркасу необхідно бічні смуги підвісу відігнути до одержання П - подібної форми.</a:t>
            </a:r>
          </a:p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Профіль кріпиться до підвісу прямого за допомогою 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LN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шурупів.</a:t>
            </a:r>
          </a:p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На кожній бічній смузі є два ряди отворів. Один ряд зміщений щодо другого на 2,5мм, це дає змогу досить точно проводити нівелювання конструкцій. Після закріплення профілів у проектному положенні виступаючі кінці прямого підвісу відгинають або відрізають. Несуча здатність прямого підвісу дорівнює 0,40 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кН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, або 40 кг.</a:t>
            </a:r>
          </a:p>
          <a:p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Кількість підвісів  і розмір вибирають в залежності від висоти і відстані  конструкції. (</a:t>
            </a:r>
            <a:r>
              <a:rPr lang="uk-UA" sz="1400" dirty="0" err="1" smtClean="0">
                <a:latin typeface="Times New Roman" pitchFamily="18" charset="0"/>
                <a:cs typeface="Times New Roman" pitchFamily="18" charset="0"/>
              </a:rPr>
              <a:t>Стандарні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 розміри 125х60х30, 300х30 товщина </a:t>
            </a:r>
            <a:r>
              <a:rPr lang="ru-RU" sz="1400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0,6, 0,7 и 0,9 мм.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Картинки по запросу подвес прямой кнауф"/>
          <p:cNvPicPr/>
          <p:nvPr/>
        </p:nvPicPr>
        <p:blipFill>
          <a:blip r:embed="rId3" cstate="print"/>
          <a:srcRect l="28788" t="2455" r="29181" b="3571"/>
          <a:stretch>
            <a:fillRect/>
          </a:stretch>
        </p:blipFill>
        <p:spPr bwMode="auto">
          <a:xfrm>
            <a:off x="7000892" y="214290"/>
            <a:ext cx="1071570" cy="173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Documents and Settings\Admin\Рабочий стол\462737012_w0_h0_cid1702694_pid309028111-1f747b88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26" y="2071678"/>
            <a:ext cx="214314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385765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214290"/>
            <a:ext cx="385765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3500438"/>
            <a:ext cx="400052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6" y="3500438"/>
            <a:ext cx="4024322" cy="2914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2_Text"/>
</p:tagLst>
</file>

<file path=ppt/theme/theme1.xml><?xml version="1.0" encoding="utf-8"?>
<a:theme xmlns:a="http://schemas.openxmlformats.org/drawingml/2006/main" name="види шпалер">
  <a:themeElements>
    <a:clrScheme name="Тема Office 2">
      <a:dk1>
        <a:srgbClr val="000000"/>
      </a:dk1>
      <a:lt1>
        <a:srgbClr val="FFCC00"/>
      </a:lt1>
      <a:dk2>
        <a:srgbClr val="000000"/>
      </a:dk2>
      <a:lt2>
        <a:srgbClr val="CCCCCC"/>
      </a:lt2>
      <a:accent1>
        <a:srgbClr val="A66708"/>
      </a:accent1>
      <a:accent2>
        <a:srgbClr val="6E6E00"/>
      </a:accent2>
      <a:accent3>
        <a:srgbClr val="FFE2AA"/>
      </a:accent3>
      <a:accent4>
        <a:srgbClr val="000000"/>
      </a:accent4>
      <a:accent5>
        <a:srgbClr val="D0B8AA"/>
      </a:accent5>
      <a:accent6>
        <a:srgbClr val="636300"/>
      </a:accent6>
      <a:hlink>
        <a:srgbClr val="6E5800"/>
      </a:hlink>
      <a:folHlink>
        <a:srgbClr val="2B5912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E2AA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E2AA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FE2AA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E2AA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FFFF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FFFF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BFBFB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FFFF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Default Design">
  <a:themeElements>
    <a:clrScheme name="1_Default Design 2">
      <a:dk1>
        <a:srgbClr val="000000"/>
      </a:dk1>
      <a:lt1>
        <a:srgbClr val="FFCC00"/>
      </a:lt1>
      <a:dk2>
        <a:srgbClr val="000000"/>
      </a:dk2>
      <a:lt2>
        <a:srgbClr val="CCCCCC"/>
      </a:lt2>
      <a:accent1>
        <a:srgbClr val="A66708"/>
      </a:accent1>
      <a:accent2>
        <a:srgbClr val="6E6E00"/>
      </a:accent2>
      <a:accent3>
        <a:srgbClr val="FFE2AA"/>
      </a:accent3>
      <a:accent4>
        <a:srgbClr val="000000"/>
      </a:accent4>
      <a:accent5>
        <a:srgbClr val="D0B8AA"/>
      </a:accent5>
      <a:accent6>
        <a:srgbClr val="636300"/>
      </a:accent6>
      <a:hlink>
        <a:srgbClr val="6E5800"/>
      </a:hlink>
      <a:folHlink>
        <a:srgbClr val="2B5912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Default Design 1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E2AA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E2AA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FE2AA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FFCC00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E2AA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18100"/>
        </a:accent1>
        <a:accent2>
          <a:srgbClr val="916D00"/>
        </a:accent2>
        <a:accent3>
          <a:srgbClr val="FFFFFF"/>
        </a:accent3>
        <a:accent4>
          <a:srgbClr val="000000"/>
        </a:accent4>
        <a:accent5>
          <a:srgbClr val="CDC1AA"/>
        </a:accent5>
        <a:accent6>
          <a:srgbClr val="836200"/>
        </a:accent6>
        <a:hlink>
          <a:srgbClr val="735C00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A66708"/>
        </a:accent1>
        <a:accent2>
          <a:srgbClr val="6E6E00"/>
        </a:accent2>
        <a:accent3>
          <a:srgbClr val="FFFFFF"/>
        </a:accent3>
        <a:accent4>
          <a:srgbClr val="000000"/>
        </a:accent4>
        <a:accent5>
          <a:srgbClr val="D0B8AA"/>
        </a:accent5>
        <a:accent6>
          <a:srgbClr val="636300"/>
        </a:accent6>
        <a:hlink>
          <a:srgbClr val="6E5800"/>
        </a:hlink>
        <a:folHlink>
          <a:srgbClr val="2B591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000000"/>
        </a:dk1>
        <a:lt1>
          <a:srgbClr val="F8F8F8"/>
        </a:lt1>
        <a:dk2>
          <a:srgbClr val="000000"/>
        </a:dk2>
        <a:lt2>
          <a:srgbClr val="CCCCCC"/>
        </a:lt2>
        <a:accent1>
          <a:srgbClr val="3D6399"/>
        </a:accent1>
        <a:accent2>
          <a:srgbClr val="735C00"/>
        </a:accent2>
        <a:accent3>
          <a:srgbClr val="FBFBFB"/>
        </a:accent3>
        <a:accent4>
          <a:srgbClr val="000000"/>
        </a:accent4>
        <a:accent5>
          <a:srgbClr val="AFB7CA"/>
        </a:accent5>
        <a:accent6>
          <a:srgbClr val="685300"/>
        </a:accent6>
        <a:hlink>
          <a:srgbClr val="913A5C"/>
        </a:hlink>
        <a:folHlink>
          <a:srgbClr val="57427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198019"/>
        </a:accent1>
        <a:accent2>
          <a:srgbClr val="994545"/>
        </a:accent2>
        <a:accent3>
          <a:srgbClr val="FFFFFF"/>
        </a:accent3>
        <a:accent4>
          <a:srgbClr val="000000"/>
        </a:accent4>
        <a:accent5>
          <a:srgbClr val="ABC0AB"/>
        </a:accent5>
        <a:accent6>
          <a:srgbClr val="8A3E3E"/>
        </a:accent6>
        <a:hlink>
          <a:srgbClr val="574E85"/>
        </a:hlink>
        <a:folHlink>
          <a:srgbClr val="6652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види шпалер</Template>
  <TotalTime>1234</TotalTime>
  <Words>527</Words>
  <Application>Microsoft Office PowerPoint</Application>
  <PresentationFormat>Экран (4:3)</PresentationFormat>
  <Paragraphs>148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види шпалер</vt:lpstr>
      <vt:lpstr>1_Default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keywords>шаблон для презентации</cp:keywords>
  <cp:lastModifiedBy>asus</cp:lastModifiedBy>
  <cp:revision>101</cp:revision>
  <dcterms:created xsi:type="dcterms:W3CDTF">2015-01-27T19:21:02Z</dcterms:created>
  <dcterms:modified xsi:type="dcterms:W3CDTF">2018-04-13T08:24:41Z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000800664c000000000001024140</vt:lpwstr>
  </property>
</Properties>
</file>