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1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>
        <p:scale>
          <a:sx n="70" d="100"/>
          <a:sy n="70" d="100"/>
        </p:scale>
        <p:origin x="-132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54" y="-77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EE124-6D95-43B7-986D-3BA88741C222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A49EF7-EA6E-49F3-B4A4-B78E03525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C208244-3688-4B01-A46E-E44D714A0883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645732B-6E54-4229-A0BD-90FB9D7E2A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med">
    <p:diamond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420888"/>
            <a:ext cx="6172200" cy="1152128"/>
          </a:xfrm>
        </p:spPr>
        <p:txBody>
          <a:bodyPr>
            <a:normAutofit fontScale="90000"/>
          </a:bodyPr>
          <a:lstStyle/>
          <a:p>
            <a:r>
              <a:rPr lang="uk-UA" sz="4800" cap="none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Calibri" pitchFamily="34" charset="0"/>
              </a:rPr>
              <a:t>Борщ з чорносливом і грибами</a:t>
            </a:r>
            <a:endParaRPr lang="ru-RU" sz="4800" cap="none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88640"/>
            <a:ext cx="7343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/>
              <a:t>БЕРДЯНСЬКИЙ ЕКОНОМІКО-ГУМАНІТАРНИЙ КОЛЕДЖ</a:t>
            </a:r>
          </a:p>
          <a:p>
            <a:pPr algn="ctr"/>
            <a:r>
              <a:rPr lang="uk-UA" dirty="0" smtClean="0"/>
              <a:t>БЕРДЯНСЬКОГО ДЕРЖАВНОГО ПЕДАГОГІЧНОГО УНІВЕРСИТЕТУ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03648" y="1124744"/>
            <a:ext cx="6172200" cy="1152128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800" spc="-1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+mj-ea"/>
                <a:cs typeface="Calibri" pitchFamily="34" charset="0"/>
              </a:rPr>
              <a:t>П</a:t>
            </a:r>
            <a:r>
              <a:rPr kumimoji="0" lang="uk-UA" sz="4800" b="0" i="0" u="none" strike="noStrike" kern="1200" cap="none" spc="-100" normalizeH="0" baseline="0" noProof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j-ea"/>
                <a:cs typeface="Calibri" pitchFamily="34" charset="0"/>
              </a:rPr>
              <a:t>резентація</a:t>
            </a:r>
            <a:endParaRPr kumimoji="0" lang="ru-RU" sz="4800" b="0" i="0" u="none" strike="noStrike" kern="1200" cap="none" spc="-10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j-ea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6" y="5085184"/>
            <a:ext cx="22107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Підготував</a:t>
            </a:r>
            <a:endParaRPr lang="uk-UA" dirty="0" smtClean="0"/>
          </a:p>
          <a:p>
            <a:r>
              <a:rPr lang="uk-UA" dirty="0" smtClean="0"/>
              <a:t>учень </a:t>
            </a:r>
            <a:r>
              <a:rPr lang="uk-UA" dirty="0" smtClean="0"/>
              <a:t>групи КК-37</a:t>
            </a:r>
          </a:p>
          <a:p>
            <a:r>
              <a:rPr lang="uk-UA" dirty="0" err="1" smtClean="0"/>
              <a:t>Свидло</a:t>
            </a:r>
            <a:r>
              <a:rPr lang="uk-UA" dirty="0" smtClean="0"/>
              <a:t> Володимир</a:t>
            </a:r>
            <a:endParaRPr lang="ru-RU" dirty="0"/>
          </a:p>
        </p:txBody>
      </p:sp>
      <p:pic>
        <p:nvPicPr>
          <p:cNvPr id="9" name="Рисунок 8" descr="61cdef7f71d4c104d5af9a0bf87c07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645024"/>
            <a:ext cx="3600400" cy="3031109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6632"/>
            <a:ext cx="7467600" cy="103671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Якщо ж традиційні варіанти подачі вас вже не дивують, ось декілька оригінальних презентацій: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5" name="Рисунок 4" descr="images (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412776"/>
            <a:ext cx="3240360" cy="2520280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images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412776"/>
            <a:ext cx="3240360" cy="2520280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images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4005064"/>
            <a:ext cx="3240360" cy="2520280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12776"/>
            <a:ext cx="5616624" cy="53285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У </a:t>
            </a:r>
            <a:r>
              <a:rPr lang="ru-RU" dirty="0" err="1" smtClean="0">
                <a:solidFill>
                  <a:schemeClr val="tx2"/>
                </a:solidFill>
              </a:rPr>
              <a:t>давнину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слов’яни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готували</a:t>
            </a:r>
            <a:r>
              <a:rPr lang="ru-RU" dirty="0" smtClean="0">
                <a:solidFill>
                  <a:schemeClr val="tx2"/>
                </a:solidFill>
              </a:rPr>
              <a:t> борщ на </a:t>
            </a:r>
            <a:r>
              <a:rPr lang="ru-RU" dirty="0" err="1" smtClean="0">
                <a:solidFill>
                  <a:schemeClr val="tx2"/>
                </a:solidFill>
              </a:rPr>
              <a:t>поминальний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обід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вважалося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що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</a:t>
            </a:r>
            <a:r>
              <a:rPr lang="ru-RU" dirty="0" smtClean="0">
                <a:solidFill>
                  <a:schemeClr val="tx2"/>
                </a:solidFill>
              </a:rPr>
              <a:t> парою </a:t>
            </a:r>
            <a:r>
              <a:rPr lang="ru-RU" dirty="0" err="1" smtClean="0">
                <a:solidFill>
                  <a:schemeClr val="tx2"/>
                </a:solidFill>
              </a:rPr>
              <a:t>від</a:t>
            </a:r>
            <a:r>
              <a:rPr lang="ru-RU" dirty="0" smtClean="0">
                <a:solidFill>
                  <a:schemeClr val="tx2"/>
                </a:solidFill>
              </a:rPr>
              <a:t> борщу душа </a:t>
            </a:r>
            <a:r>
              <a:rPr lang="ru-RU" dirty="0" err="1" smtClean="0">
                <a:solidFill>
                  <a:schemeClr val="tx2"/>
                </a:solidFill>
              </a:rPr>
              <a:t>небіжчика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відлітає</a:t>
            </a:r>
            <a:r>
              <a:rPr lang="ru-RU" dirty="0" smtClean="0">
                <a:solidFill>
                  <a:schemeClr val="tx2"/>
                </a:solidFill>
              </a:rPr>
              <a:t> в рай.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На честь </a:t>
            </a:r>
            <a:r>
              <a:rPr lang="ru-RU" dirty="0" err="1" smtClean="0">
                <a:solidFill>
                  <a:schemeClr val="tx2"/>
                </a:solidFill>
              </a:rPr>
              <a:t>українського</a:t>
            </a:r>
            <a:r>
              <a:rPr lang="ru-RU" dirty="0" smtClean="0">
                <a:solidFill>
                  <a:schemeClr val="tx2"/>
                </a:solidFill>
              </a:rPr>
              <a:t> борщу </a:t>
            </a:r>
            <a:r>
              <a:rPr lang="ru-RU" dirty="0" err="1" smtClean="0">
                <a:solidFill>
                  <a:schemeClr val="tx2"/>
                </a:solidFill>
              </a:rPr>
              <a:t>було</a:t>
            </a:r>
            <a:r>
              <a:rPr lang="ru-RU" dirty="0" smtClean="0">
                <a:solidFill>
                  <a:schemeClr val="tx2"/>
                </a:solidFill>
              </a:rPr>
              <a:t> названо </a:t>
            </a:r>
            <a:r>
              <a:rPr lang="ru-RU" dirty="0" err="1" smtClean="0">
                <a:solidFill>
                  <a:schemeClr val="tx2"/>
                </a:solidFill>
              </a:rPr>
              <a:t>невелике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містечко</a:t>
            </a:r>
            <a:r>
              <a:rPr lang="ru-RU" dirty="0" smtClean="0">
                <a:solidFill>
                  <a:schemeClr val="tx2"/>
                </a:solidFill>
              </a:rPr>
              <a:t> на </a:t>
            </a:r>
            <a:r>
              <a:rPr lang="ru-RU" dirty="0" err="1" smtClean="0">
                <a:solidFill>
                  <a:schemeClr val="tx2"/>
                </a:solidFill>
              </a:rPr>
              <a:t>Тернопільщині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Борщів</a:t>
            </a:r>
            <a:r>
              <a:rPr lang="ru-RU" dirty="0" smtClean="0">
                <a:solidFill>
                  <a:schemeClr val="tx2"/>
                </a:solidFill>
              </a:rPr>
              <a:t>. У </a:t>
            </a:r>
            <a:r>
              <a:rPr lang="ru-RU" dirty="0" err="1" smtClean="0">
                <a:solidFill>
                  <a:schemeClr val="tx2"/>
                </a:solidFill>
              </a:rPr>
              <a:t>ньому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щоосені</a:t>
            </a:r>
            <a:r>
              <a:rPr lang="ru-RU" dirty="0" smtClean="0">
                <a:solidFill>
                  <a:schemeClr val="tx2"/>
                </a:solidFill>
              </a:rPr>
              <a:t> проходить фестиваль «</a:t>
            </a:r>
            <a:r>
              <a:rPr lang="ru-RU" dirty="0" err="1" smtClean="0">
                <a:solidFill>
                  <a:schemeClr val="tx2"/>
                </a:solidFill>
              </a:rPr>
              <a:t>Борщ-їв</a:t>
            </a:r>
            <a:r>
              <a:rPr lang="ru-RU" dirty="0" smtClean="0">
                <a:solidFill>
                  <a:schemeClr val="tx2"/>
                </a:solidFill>
              </a:rPr>
              <a:t>», де </a:t>
            </a:r>
            <a:r>
              <a:rPr lang="ru-RU" dirty="0" err="1" smtClean="0">
                <a:solidFill>
                  <a:schemeClr val="tx2"/>
                </a:solidFill>
              </a:rPr>
              <a:t>можна</a:t>
            </a:r>
            <a:r>
              <a:rPr lang="ru-RU" dirty="0" smtClean="0">
                <a:solidFill>
                  <a:schemeClr val="tx2"/>
                </a:solidFill>
              </a:rPr>
              <a:t> не </a:t>
            </a:r>
            <a:r>
              <a:rPr lang="ru-RU" dirty="0" err="1" smtClean="0">
                <a:solidFill>
                  <a:schemeClr val="tx2"/>
                </a:solidFill>
              </a:rPr>
              <a:t>тільки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скуштувати</a:t>
            </a:r>
            <a:r>
              <a:rPr lang="ru-RU" dirty="0" smtClean="0">
                <a:solidFill>
                  <a:schemeClr val="tx2"/>
                </a:solidFill>
              </a:rPr>
              <a:t>, а </a:t>
            </a:r>
            <a:r>
              <a:rPr lang="ru-RU" dirty="0" err="1" smtClean="0">
                <a:solidFill>
                  <a:schemeClr val="tx2"/>
                </a:solidFill>
              </a:rPr>
              <a:t>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навчитися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готувати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різні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види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цієї</a:t>
            </a:r>
            <a:r>
              <a:rPr lang="ru-RU" dirty="0" smtClean="0">
                <a:solidFill>
                  <a:schemeClr val="tx2"/>
                </a:solidFill>
              </a:rPr>
              <a:t> страви.</a:t>
            </a:r>
          </a:p>
          <a:p>
            <a:r>
              <a:rPr lang="ru-RU" dirty="0" err="1" smtClean="0">
                <a:solidFill>
                  <a:schemeClr val="tx2"/>
                </a:solidFill>
              </a:rPr>
              <a:t>Помідори</a:t>
            </a:r>
            <a:r>
              <a:rPr lang="ru-RU" dirty="0" smtClean="0">
                <a:solidFill>
                  <a:schemeClr val="tx2"/>
                </a:solidFill>
              </a:rPr>
              <a:t> як заправку для борщу почали </a:t>
            </a:r>
            <a:r>
              <a:rPr lang="ru-RU" dirty="0" err="1" smtClean="0">
                <a:solidFill>
                  <a:schemeClr val="tx2"/>
                </a:solidFill>
              </a:rPr>
              <a:t>використовувати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тільки</a:t>
            </a:r>
            <a:r>
              <a:rPr lang="ru-RU" dirty="0" smtClean="0">
                <a:solidFill>
                  <a:schemeClr val="tx2"/>
                </a:solidFill>
              </a:rPr>
              <a:t> у ХХ </a:t>
            </a:r>
            <a:r>
              <a:rPr lang="ru-RU" dirty="0" err="1" smtClean="0">
                <a:solidFill>
                  <a:schemeClr val="tx2"/>
                </a:solidFill>
              </a:rPr>
              <a:t>столітті</a:t>
            </a:r>
            <a:r>
              <a:rPr lang="ru-RU" dirty="0" smtClean="0">
                <a:solidFill>
                  <a:schemeClr val="tx2"/>
                </a:solidFill>
              </a:rPr>
              <a:t>, коли вони перестали бути «</a:t>
            </a:r>
            <a:r>
              <a:rPr lang="ru-RU" dirty="0" err="1" smtClean="0">
                <a:solidFill>
                  <a:schemeClr val="tx2"/>
                </a:solidFill>
              </a:rPr>
              <a:t>екзотикою</a:t>
            </a:r>
            <a:r>
              <a:rPr lang="ru-RU" dirty="0" smtClean="0">
                <a:solidFill>
                  <a:schemeClr val="tx2"/>
                </a:solidFill>
              </a:rPr>
              <a:t>».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І на завершення декілька цікавих фактів про борщ:</a:t>
            </a:r>
            <a:endParaRPr lang="ru-RU" dirty="0"/>
          </a:p>
        </p:txBody>
      </p:sp>
      <p:pic>
        <p:nvPicPr>
          <p:cNvPr id="5" name="Рисунок 4" descr="Без названия (3)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3501008"/>
            <a:ext cx="2520280" cy="1944216"/>
          </a:xfrm>
          <a:prstGeom prst="rect">
            <a:avLst/>
          </a:prstGeom>
        </p:spPr>
      </p:pic>
      <p:pic>
        <p:nvPicPr>
          <p:cNvPr id="6" name="Рисунок 5" descr="images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8144" y="1052736"/>
            <a:ext cx="2592288" cy="2592288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907704" y="620688"/>
            <a:ext cx="5176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1D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Дякую за увагу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1D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Рисунок 7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1772816"/>
            <a:ext cx="3744416" cy="2160240"/>
          </a:xfrm>
          <a:prstGeom prst="flowChartDecision">
            <a:avLst/>
          </a:prstGeom>
          <a:effectLst>
            <a:softEdge rad="3175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20" y="4293096"/>
            <a:ext cx="83529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1D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нехай у вас виходить тільки найсмачніший борщ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1D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7091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 </a:t>
            </a:r>
            <a:r>
              <a:rPr lang="ru-RU" dirty="0" smtClean="0">
                <a:solidFill>
                  <a:schemeClr val="tx2"/>
                </a:solidFill>
              </a:rPr>
              <a:t>Борщ – </a:t>
            </a:r>
            <a:r>
              <a:rPr lang="ru-RU" dirty="0" err="1" smtClean="0">
                <a:solidFill>
                  <a:schemeClr val="tx2"/>
                </a:solidFill>
              </a:rPr>
              <a:t>головна</a:t>
            </a:r>
            <a:r>
              <a:rPr lang="ru-RU" dirty="0" smtClean="0">
                <a:solidFill>
                  <a:schemeClr val="tx2"/>
                </a:solidFill>
              </a:rPr>
              <a:t> перша </a:t>
            </a:r>
            <a:r>
              <a:rPr lang="ru-RU" dirty="0" err="1" smtClean="0">
                <a:solidFill>
                  <a:schemeClr val="tx2"/>
                </a:solidFill>
              </a:rPr>
              <a:t>страва</a:t>
            </a:r>
            <a:r>
              <a:rPr lang="uk-UA" dirty="0" smtClean="0">
                <a:solidFill>
                  <a:schemeClr val="tx2"/>
                </a:solidFill>
              </a:rPr>
              <a:t>, але</a:t>
            </a:r>
            <a:r>
              <a:rPr lang="ru-RU" dirty="0" smtClean="0">
                <a:solidFill>
                  <a:schemeClr val="tx2"/>
                </a:solidFill>
              </a:rPr>
              <a:t> не </a:t>
            </a:r>
            <a:r>
              <a:rPr lang="ru-RU" dirty="0" err="1" smtClean="0">
                <a:solidFill>
                  <a:schemeClr val="tx2"/>
                </a:solidFill>
              </a:rPr>
              <a:t>тільки</a:t>
            </a:r>
            <a:r>
              <a:rPr lang="ru-RU" dirty="0" smtClean="0">
                <a:solidFill>
                  <a:schemeClr val="tx2"/>
                </a:solidFill>
              </a:rPr>
              <a:t> в </a:t>
            </a:r>
            <a:r>
              <a:rPr lang="ru-RU" dirty="0" err="1" smtClean="0">
                <a:solidFill>
                  <a:schemeClr val="tx2"/>
                </a:solidFill>
              </a:rPr>
              <a:t>Україні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 err="1" smtClean="0">
                <a:solidFill>
                  <a:schemeClr val="tx2"/>
                </a:solidFill>
              </a:rPr>
              <a:t>Рецепти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схожої</a:t>
            </a:r>
            <a:r>
              <a:rPr lang="ru-RU" dirty="0" smtClean="0">
                <a:solidFill>
                  <a:schemeClr val="tx2"/>
                </a:solidFill>
              </a:rPr>
              <a:t> страви на </a:t>
            </a:r>
            <a:r>
              <a:rPr lang="ru-RU" dirty="0" err="1" smtClean="0">
                <a:solidFill>
                  <a:schemeClr val="tx2"/>
                </a:solidFill>
              </a:rPr>
              <a:t>основі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буряку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є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в наших </a:t>
            </a:r>
            <a:r>
              <a:rPr lang="ru-RU" dirty="0" err="1" smtClean="0">
                <a:solidFill>
                  <a:schemeClr val="tx2"/>
                </a:solidFill>
              </a:rPr>
              <a:t>сусідів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білорусів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румунів</a:t>
            </a:r>
            <a:r>
              <a:rPr lang="ru-RU" dirty="0" smtClean="0">
                <a:solidFill>
                  <a:schemeClr val="tx2"/>
                </a:solidFill>
              </a:rPr>
              <a:t>, молдаван, болгар, </a:t>
            </a:r>
            <a:r>
              <a:rPr lang="ru-RU" dirty="0" err="1" smtClean="0">
                <a:solidFill>
                  <a:schemeClr val="tx2"/>
                </a:solidFill>
              </a:rPr>
              <a:t>литовців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поляків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навіть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назви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схожі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баршч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баршчай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Що ж таке борщ і де його їдять?</a:t>
            </a:r>
            <a:endParaRPr lang="ru-RU" dirty="0"/>
          </a:p>
        </p:txBody>
      </p:sp>
      <p:pic>
        <p:nvPicPr>
          <p:cNvPr id="4" name="Рисунок 3" descr="Без названия (1).jp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5076056" y="980728"/>
            <a:ext cx="2842632" cy="1944216"/>
          </a:xfrm>
          <a:prstGeom prst="ellipse">
            <a:avLst/>
          </a:prstGeom>
          <a:effectLst>
            <a:softEdge rad="63500"/>
          </a:effectLst>
        </p:spPr>
      </p:pic>
      <p:pic>
        <p:nvPicPr>
          <p:cNvPr id="5" name="Рисунок 4" descr="images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140968"/>
            <a:ext cx="3456384" cy="2520280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79512" y="1124744"/>
            <a:ext cx="5400600" cy="57332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err="1" smtClean="0">
                <a:solidFill>
                  <a:schemeClr val="tx2"/>
                </a:solidFill>
              </a:rPr>
              <a:t>Хто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коли придумав борщ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чому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його</a:t>
            </a:r>
            <a:r>
              <a:rPr lang="ru-RU" dirty="0" smtClean="0">
                <a:solidFill>
                  <a:schemeClr val="tx2"/>
                </a:solidFill>
              </a:rPr>
              <a:t> стали так </a:t>
            </a:r>
            <a:r>
              <a:rPr lang="ru-RU" dirty="0" err="1" smtClean="0">
                <a:solidFill>
                  <a:schemeClr val="tx2"/>
                </a:solidFill>
              </a:rPr>
              <a:t>називати</a:t>
            </a:r>
            <a:r>
              <a:rPr lang="ru-RU" dirty="0" smtClean="0">
                <a:solidFill>
                  <a:schemeClr val="tx2"/>
                </a:solidFill>
              </a:rPr>
              <a:t> – точно не </a:t>
            </a:r>
            <a:r>
              <a:rPr lang="ru-RU" dirty="0" err="1" smtClean="0">
                <a:solidFill>
                  <a:schemeClr val="tx2"/>
                </a:solidFill>
              </a:rPr>
              <a:t>відомо</a:t>
            </a:r>
            <a:r>
              <a:rPr lang="ru-RU" dirty="0" smtClean="0">
                <a:solidFill>
                  <a:schemeClr val="tx2"/>
                </a:solidFill>
              </a:rPr>
              <a:t>. За </a:t>
            </a:r>
            <a:r>
              <a:rPr lang="ru-RU" dirty="0" err="1" smtClean="0">
                <a:solidFill>
                  <a:schemeClr val="tx2"/>
                </a:solidFill>
              </a:rPr>
              <a:t>однією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інформацією</a:t>
            </a:r>
            <a:r>
              <a:rPr lang="ru-RU" dirty="0" smtClean="0">
                <a:solidFill>
                  <a:schemeClr val="tx2"/>
                </a:solidFill>
              </a:rPr>
              <a:t>, перший борщ </a:t>
            </a:r>
            <a:r>
              <a:rPr lang="ru-RU" dirty="0" err="1" smtClean="0">
                <a:solidFill>
                  <a:schemeClr val="tx2"/>
                </a:solidFill>
              </a:rPr>
              <a:t>наші</a:t>
            </a:r>
            <a:r>
              <a:rPr lang="ru-RU" dirty="0" smtClean="0">
                <a:solidFill>
                  <a:schemeClr val="tx2"/>
                </a:solidFill>
              </a:rPr>
              <a:t> предки варили </a:t>
            </a:r>
            <a:r>
              <a:rPr lang="ru-RU" dirty="0" err="1" smtClean="0">
                <a:solidFill>
                  <a:schemeClr val="tx2"/>
                </a:solidFill>
              </a:rPr>
              <a:t>ще</a:t>
            </a:r>
            <a:r>
              <a:rPr lang="ru-RU" dirty="0" smtClean="0">
                <a:solidFill>
                  <a:schemeClr val="tx2"/>
                </a:solidFill>
              </a:rPr>
              <a:t> в </a:t>
            </a:r>
            <a:r>
              <a:rPr lang="en-US" dirty="0" smtClean="0">
                <a:solidFill>
                  <a:schemeClr val="tx2"/>
                </a:solidFill>
              </a:rPr>
              <a:t>XIV </a:t>
            </a:r>
            <a:r>
              <a:rPr lang="ru-RU" dirty="0" err="1" smtClean="0">
                <a:solidFill>
                  <a:schemeClr val="tx2"/>
                </a:solidFill>
              </a:rPr>
              <a:t>столітті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їстівного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листя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рослини</a:t>
            </a:r>
            <a:r>
              <a:rPr lang="ru-RU" dirty="0" smtClean="0">
                <a:solidFill>
                  <a:schemeClr val="tx2"/>
                </a:solidFill>
              </a:rPr>
              <a:t>, яка </a:t>
            </a:r>
            <a:r>
              <a:rPr lang="ru-RU" dirty="0" err="1" smtClean="0">
                <a:solidFill>
                  <a:schemeClr val="tx2"/>
                </a:solidFill>
              </a:rPr>
              <a:t>має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назву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борщівник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 err="1" smtClean="0">
                <a:solidFill>
                  <a:schemeClr val="tx2"/>
                </a:solidFill>
              </a:rPr>
              <a:t>Потім</a:t>
            </a:r>
            <a:r>
              <a:rPr lang="ru-RU" dirty="0" smtClean="0">
                <a:solidFill>
                  <a:schemeClr val="tx2"/>
                </a:solidFill>
              </a:rPr>
              <a:t> борщ стали </a:t>
            </a:r>
            <a:r>
              <a:rPr lang="ru-RU" dirty="0" err="1" smtClean="0">
                <a:solidFill>
                  <a:schemeClr val="tx2"/>
                </a:solidFill>
              </a:rPr>
              <a:t>готувати</a:t>
            </a:r>
            <a:r>
              <a:rPr lang="ru-RU" dirty="0" smtClean="0">
                <a:solidFill>
                  <a:schemeClr val="tx2"/>
                </a:solidFill>
              </a:rPr>
              <a:t> на </a:t>
            </a:r>
            <a:r>
              <a:rPr lang="ru-RU" dirty="0" err="1" smtClean="0">
                <a:solidFill>
                  <a:schemeClr val="tx2"/>
                </a:solidFill>
              </a:rPr>
              <a:t>буряковому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квасі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його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розбавляли</a:t>
            </a:r>
            <a:r>
              <a:rPr lang="ru-RU" dirty="0" smtClean="0">
                <a:solidFill>
                  <a:schemeClr val="tx2"/>
                </a:solidFill>
              </a:rPr>
              <a:t> водою, </a:t>
            </a:r>
            <a:r>
              <a:rPr lang="ru-RU" dirty="0" err="1" smtClean="0">
                <a:solidFill>
                  <a:schemeClr val="tx2"/>
                </a:solidFill>
              </a:rPr>
              <a:t>суміш</a:t>
            </a:r>
            <a:r>
              <a:rPr lang="ru-RU" dirty="0" smtClean="0">
                <a:solidFill>
                  <a:schemeClr val="tx2"/>
                </a:solidFill>
              </a:rPr>
              <a:t> заливали в </a:t>
            </a:r>
            <a:r>
              <a:rPr lang="ru-RU" dirty="0" err="1" smtClean="0">
                <a:solidFill>
                  <a:schemeClr val="tx2"/>
                </a:solidFill>
              </a:rPr>
              <a:t>глиняний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горщик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або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чавунець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доводили до </a:t>
            </a:r>
            <a:r>
              <a:rPr lang="ru-RU" dirty="0" err="1" smtClean="0">
                <a:solidFill>
                  <a:schemeClr val="tx2"/>
                </a:solidFill>
              </a:rPr>
              <a:t>кипіння</a:t>
            </a:r>
            <a:r>
              <a:rPr lang="ru-RU" dirty="0" smtClean="0">
                <a:solidFill>
                  <a:schemeClr val="tx2"/>
                </a:solidFill>
              </a:rPr>
              <a:t>, а </a:t>
            </a:r>
            <a:r>
              <a:rPr lang="ru-RU" dirty="0" err="1" smtClean="0">
                <a:solidFill>
                  <a:schemeClr val="tx2"/>
                </a:solidFill>
              </a:rPr>
              <a:t>потім</a:t>
            </a:r>
            <a:r>
              <a:rPr lang="ru-RU" dirty="0" smtClean="0">
                <a:solidFill>
                  <a:schemeClr val="tx2"/>
                </a:solidFill>
              </a:rPr>
              <a:t> додавали </a:t>
            </a:r>
            <a:r>
              <a:rPr lang="ru-RU" dirty="0" err="1" smtClean="0">
                <a:solidFill>
                  <a:schemeClr val="tx2"/>
                </a:solidFill>
              </a:rPr>
              <a:t>нарізані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буряк</a:t>
            </a:r>
            <a:r>
              <a:rPr lang="ru-RU" dirty="0" smtClean="0">
                <a:solidFill>
                  <a:schemeClr val="tx2"/>
                </a:solidFill>
              </a:rPr>
              <a:t>, капусту, </a:t>
            </a:r>
            <a:r>
              <a:rPr lang="ru-RU" dirty="0" err="1" smtClean="0">
                <a:solidFill>
                  <a:schemeClr val="tx2"/>
                </a:solidFill>
              </a:rPr>
              <a:t>моркву</a:t>
            </a:r>
            <a:r>
              <a:rPr lang="ru-RU" dirty="0" smtClean="0">
                <a:solidFill>
                  <a:schemeClr val="tx2"/>
                </a:solidFill>
              </a:rPr>
              <a:t> та ставили в </a:t>
            </a:r>
            <a:r>
              <a:rPr lang="ru-RU" dirty="0" err="1" smtClean="0">
                <a:solidFill>
                  <a:schemeClr val="tx2"/>
                </a:solidFill>
              </a:rPr>
              <a:t>піч</a:t>
            </a:r>
            <a:r>
              <a:rPr lang="ru-RU" dirty="0" smtClean="0">
                <a:solidFill>
                  <a:schemeClr val="tx2"/>
                </a:solidFill>
              </a:rPr>
              <a:t>. Є </a:t>
            </a:r>
            <a:r>
              <a:rPr lang="ru-RU" dirty="0" err="1" smtClean="0">
                <a:solidFill>
                  <a:schemeClr val="tx2"/>
                </a:solidFill>
              </a:rPr>
              <a:t>також</a:t>
            </a:r>
            <a:r>
              <a:rPr lang="ru-RU" dirty="0" smtClean="0">
                <a:solidFill>
                  <a:schemeClr val="tx2"/>
                </a:solidFill>
              </a:rPr>
              <a:t> думка, </a:t>
            </a:r>
            <a:r>
              <a:rPr lang="ru-RU" dirty="0" err="1" smtClean="0">
                <a:solidFill>
                  <a:schemeClr val="tx2"/>
                </a:solidFill>
              </a:rPr>
              <a:t>що</a:t>
            </a:r>
            <a:r>
              <a:rPr lang="ru-RU" dirty="0" smtClean="0">
                <a:solidFill>
                  <a:schemeClr val="tx2"/>
                </a:solidFill>
              </a:rPr>
              <a:t> слово борщ – </a:t>
            </a:r>
            <a:r>
              <a:rPr lang="ru-RU" dirty="0" err="1" smtClean="0">
                <a:solidFill>
                  <a:schemeClr val="tx2"/>
                </a:solidFill>
              </a:rPr>
              <a:t>це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поєднання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слів</a:t>
            </a:r>
            <a:r>
              <a:rPr lang="ru-RU" dirty="0" smtClean="0">
                <a:solidFill>
                  <a:schemeClr val="tx2"/>
                </a:solidFill>
              </a:rPr>
              <a:t> «</a:t>
            </a:r>
            <a:r>
              <a:rPr lang="ru-RU" dirty="0" err="1" smtClean="0">
                <a:solidFill>
                  <a:schemeClr val="tx2"/>
                </a:solidFill>
              </a:rPr>
              <a:t>бурий</a:t>
            </a:r>
            <a:r>
              <a:rPr lang="ru-RU" dirty="0" smtClean="0">
                <a:solidFill>
                  <a:schemeClr val="tx2"/>
                </a:solidFill>
              </a:rPr>
              <a:t>»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«</a:t>
            </a:r>
            <a:r>
              <a:rPr lang="ru-RU" dirty="0" err="1" smtClean="0">
                <a:solidFill>
                  <a:schemeClr val="tx2"/>
                </a:solidFill>
              </a:rPr>
              <a:t>щі</a:t>
            </a:r>
            <a:r>
              <a:rPr lang="ru-RU" dirty="0" smtClean="0">
                <a:solidFill>
                  <a:schemeClr val="tx2"/>
                </a:solidFill>
              </a:rPr>
              <a:t>».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Походження борщу</a:t>
            </a:r>
            <a:endParaRPr lang="ru-RU" dirty="0"/>
          </a:p>
        </p:txBody>
      </p:sp>
      <p:pic>
        <p:nvPicPr>
          <p:cNvPr id="9" name="Рисунок 8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1844824"/>
            <a:ext cx="3096344" cy="3312368"/>
          </a:xfrm>
          <a:prstGeom prst="foldedCorner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340768"/>
            <a:ext cx="4968552" cy="46805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Борщ </a:t>
            </a:r>
            <a:r>
              <a:rPr lang="uk-UA" dirty="0" err="1" smtClean="0">
                <a:solidFill>
                  <a:schemeClr val="tx2"/>
                </a:solidFill>
              </a:rPr>
              <a:t>настількі</a:t>
            </a:r>
            <a:r>
              <a:rPr lang="uk-UA" dirty="0" smtClean="0">
                <a:solidFill>
                  <a:schemeClr val="tx2"/>
                </a:solidFill>
              </a:rPr>
              <a:t> </a:t>
            </a:r>
            <a:r>
              <a:rPr lang="uk-UA" dirty="0" err="1" smtClean="0">
                <a:solidFill>
                  <a:schemeClr val="tx2"/>
                </a:solidFill>
              </a:rPr>
              <a:t>вкорінився</a:t>
            </a:r>
            <a:r>
              <a:rPr lang="uk-UA" dirty="0" smtClean="0">
                <a:solidFill>
                  <a:schemeClr val="tx2"/>
                </a:solidFill>
              </a:rPr>
              <a:t> у нашому житті що навіть письменники не можуть обійтися без його присутності у своїх творах. Яскравим прикладом є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uk-UA" dirty="0" smtClean="0">
                <a:solidFill>
                  <a:schemeClr val="tx2"/>
                </a:solidFill>
              </a:rPr>
              <a:t>рядки з поеми Івана Котляревського </a:t>
            </a:r>
            <a:r>
              <a:rPr lang="uk-UA" dirty="0" err="1" smtClean="0">
                <a:solidFill>
                  <a:schemeClr val="tx2"/>
                </a:solidFill>
              </a:rPr>
              <a:t>“Енеїда”</a:t>
            </a:r>
            <a:r>
              <a:rPr lang="uk-UA" dirty="0" smtClean="0">
                <a:solidFill>
                  <a:schemeClr val="tx2"/>
                </a:solidFill>
              </a:rPr>
              <a:t>: “</a:t>
            </a:r>
            <a:r>
              <a:rPr lang="ru-RU" dirty="0" smtClean="0">
                <a:solidFill>
                  <a:schemeClr val="tx2"/>
                </a:solidFill>
              </a:rPr>
              <a:t>Пили </a:t>
            </a:r>
            <a:r>
              <a:rPr lang="ru-RU" dirty="0" err="1" smtClean="0">
                <a:solidFill>
                  <a:schemeClr val="tx2"/>
                </a:solidFill>
              </a:rPr>
              <a:t>горілку</a:t>
            </a:r>
            <a:r>
              <a:rPr lang="ru-RU" dirty="0" smtClean="0">
                <a:solidFill>
                  <a:schemeClr val="tx2"/>
                </a:solidFill>
              </a:rPr>
              <a:t> до </a:t>
            </a:r>
            <a:r>
              <a:rPr lang="ru-RU" dirty="0" err="1" smtClean="0">
                <a:solidFill>
                  <a:schemeClr val="tx2"/>
                </a:solidFill>
              </a:rPr>
              <a:t>ізволу</a:t>
            </a:r>
            <a:r>
              <a:rPr lang="ru-RU" dirty="0" smtClean="0">
                <a:solidFill>
                  <a:schemeClr val="tx2"/>
                </a:solidFill>
              </a:rPr>
              <a:t> // І </a:t>
            </a:r>
            <a:r>
              <a:rPr lang="ru-RU" dirty="0" err="1" smtClean="0">
                <a:solidFill>
                  <a:schemeClr val="tx2"/>
                </a:solidFill>
              </a:rPr>
              <a:t>їли</a:t>
            </a:r>
            <a:r>
              <a:rPr lang="ru-RU" dirty="0" smtClean="0">
                <a:solidFill>
                  <a:schemeClr val="tx2"/>
                </a:solidFill>
              </a:rPr>
              <a:t> 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бублики, </a:t>
            </a:r>
            <a:r>
              <a:rPr lang="ru-RU" dirty="0" err="1" smtClean="0">
                <a:solidFill>
                  <a:schemeClr val="tx2"/>
                </a:solidFill>
              </a:rPr>
              <a:t>кав’яр</a:t>
            </a:r>
            <a:r>
              <a:rPr lang="ru-RU" dirty="0" smtClean="0">
                <a:solidFill>
                  <a:schemeClr val="tx2"/>
                </a:solidFill>
              </a:rPr>
              <a:t>; // </a:t>
            </a:r>
            <a:r>
              <a:rPr lang="ru-RU" dirty="0" err="1" smtClean="0">
                <a:solidFill>
                  <a:schemeClr val="tx2"/>
                </a:solidFill>
              </a:rPr>
              <a:t>Був</a:t>
            </a:r>
            <a:r>
              <a:rPr lang="ru-RU" dirty="0" smtClean="0">
                <a:solidFill>
                  <a:schemeClr val="tx2"/>
                </a:solidFill>
              </a:rPr>
              <a:t> борщ до </a:t>
            </a:r>
            <a:r>
              <a:rPr lang="ru-RU" dirty="0" err="1" smtClean="0">
                <a:solidFill>
                  <a:schemeClr val="tx2"/>
                </a:solidFill>
              </a:rPr>
              <a:t>шпундрів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буряками</a:t>
            </a:r>
            <a:r>
              <a:rPr lang="ru-RU" dirty="0" smtClean="0">
                <a:solidFill>
                  <a:schemeClr val="tx2"/>
                </a:solidFill>
              </a:rPr>
              <a:t>, // А в </a:t>
            </a:r>
            <a:r>
              <a:rPr lang="ru-RU" dirty="0" err="1" smtClean="0">
                <a:solidFill>
                  <a:schemeClr val="tx2"/>
                </a:solidFill>
              </a:rPr>
              <a:t>юшці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потрух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</a:t>
            </a:r>
            <a:r>
              <a:rPr lang="ru-RU" dirty="0" smtClean="0">
                <a:solidFill>
                  <a:schemeClr val="tx2"/>
                </a:solidFill>
              </a:rPr>
              <a:t> галушками…</a:t>
            </a:r>
            <a:r>
              <a:rPr lang="uk-UA" dirty="0" smtClean="0">
                <a:solidFill>
                  <a:schemeClr val="tx2"/>
                </a:solidFill>
              </a:rPr>
              <a:t>”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467600" cy="64807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Борщ у літературі</a:t>
            </a:r>
            <a:endParaRPr lang="ru-RU" dirty="0"/>
          </a:p>
        </p:txBody>
      </p:sp>
      <p:pic>
        <p:nvPicPr>
          <p:cNvPr id="4" name="Рисунок 3" descr="images (1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628800"/>
            <a:ext cx="3672408" cy="3672407"/>
          </a:xfrm>
          <a:prstGeom prst="round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4896544" cy="587727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 smtClean="0">
                <a:solidFill>
                  <a:schemeClr val="tx2"/>
                </a:solidFill>
              </a:rPr>
              <a:t>По-справжньому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смачний</a:t>
            </a:r>
            <a:r>
              <a:rPr lang="ru-RU" dirty="0" smtClean="0">
                <a:solidFill>
                  <a:schemeClr val="tx2"/>
                </a:solidFill>
              </a:rPr>
              <a:t> борщ </a:t>
            </a:r>
            <a:r>
              <a:rPr lang="ru-RU" dirty="0" err="1" smtClean="0">
                <a:solidFill>
                  <a:schemeClr val="tx2"/>
                </a:solidFill>
              </a:rPr>
              <a:t>неможливо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приготувати</a:t>
            </a:r>
            <a:r>
              <a:rPr lang="ru-RU" dirty="0" smtClean="0">
                <a:solidFill>
                  <a:schemeClr val="tx2"/>
                </a:solidFill>
              </a:rPr>
              <a:t> без </a:t>
            </a:r>
            <a:r>
              <a:rPr lang="ru-RU" dirty="0" err="1" smtClean="0">
                <a:solidFill>
                  <a:schemeClr val="tx2"/>
                </a:solidFill>
              </a:rPr>
              <a:t>натхнення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це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ціле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мистецтво</a:t>
            </a:r>
            <a:r>
              <a:rPr lang="ru-RU" dirty="0" smtClean="0">
                <a:solidFill>
                  <a:schemeClr val="tx2"/>
                </a:solidFill>
              </a:rPr>
              <a:t>. У </a:t>
            </a:r>
            <a:r>
              <a:rPr lang="ru-RU" dirty="0" err="1" smtClean="0">
                <a:solidFill>
                  <a:schemeClr val="tx2"/>
                </a:solidFill>
              </a:rPr>
              <a:t>нього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можна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додавати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болгарський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перець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квасолю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гриби</a:t>
            </a:r>
            <a:r>
              <a:rPr lang="ru-RU" dirty="0" smtClean="0">
                <a:solidFill>
                  <a:schemeClr val="tx2"/>
                </a:solidFill>
              </a:rPr>
              <a:t>, кабачки, </a:t>
            </a:r>
            <a:r>
              <a:rPr lang="ru-RU" dirty="0" err="1" smtClean="0">
                <a:solidFill>
                  <a:schemeClr val="tx2"/>
                </a:solidFill>
              </a:rPr>
              <a:t>яблука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навіть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рибні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консерви</a:t>
            </a:r>
            <a:r>
              <a:rPr lang="ru-RU" dirty="0" smtClean="0">
                <a:solidFill>
                  <a:schemeClr val="tx2"/>
                </a:solidFill>
              </a:rPr>
              <a:t>, а </a:t>
            </a:r>
            <a:r>
              <a:rPr lang="ru-RU" dirty="0" err="1" smtClean="0">
                <a:solidFill>
                  <a:schemeClr val="tx2"/>
                </a:solidFill>
              </a:rPr>
              <a:t>яловичину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можна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замінити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куркою</a:t>
            </a:r>
            <a:r>
              <a:rPr lang="ru-RU" dirty="0" smtClean="0">
                <a:solidFill>
                  <a:schemeClr val="tx2"/>
                </a:solidFill>
              </a:rPr>
              <a:t>, качкою </a:t>
            </a:r>
            <a:r>
              <a:rPr lang="ru-RU" dirty="0" err="1" smtClean="0">
                <a:solidFill>
                  <a:schemeClr val="tx2"/>
                </a:solidFill>
              </a:rPr>
              <a:t>або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потрухами</a:t>
            </a:r>
            <a:r>
              <a:rPr lang="ru-RU" dirty="0" smtClean="0">
                <a:solidFill>
                  <a:schemeClr val="tx2"/>
                </a:solidFill>
              </a:rPr>
              <a:t>… Той </a:t>
            </a:r>
            <a:r>
              <a:rPr lang="ru-RU" dirty="0" err="1" smtClean="0">
                <a:solidFill>
                  <a:schemeClr val="tx2"/>
                </a:solidFill>
              </a:rPr>
              <a:t>хто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готує</a:t>
            </a:r>
            <a:r>
              <a:rPr lang="ru-RU" dirty="0" smtClean="0">
                <a:solidFill>
                  <a:schemeClr val="tx2"/>
                </a:solidFill>
              </a:rPr>
              <a:t> борщ </a:t>
            </a:r>
            <a:r>
              <a:rPr lang="ru-RU" dirty="0" err="1" smtClean="0">
                <a:solidFill>
                  <a:schemeClr val="tx2"/>
                </a:solidFill>
              </a:rPr>
              <a:t>може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називати</a:t>
            </a:r>
            <a:r>
              <a:rPr lang="ru-RU" dirty="0" smtClean="0">
                <a:solidFill>
                  <a:schemeClr val="tx2"/>
                </a:solidFill>
              </a:rPr>
              <a:t> себе </a:t>
            </a:r>
            <a:r>
              <a:rPr lang="ru-RU" dirty="0" err="1" smtClean="0">
                <a:solidFill>
                  <a:schemeClr val="tx2"/>
                </a:solidFill>
              </a:rPr>
              <a:t>кулінарним</a:t>
            </a:r>
            <a:r>
              <a:rPr lang="ru-RU" dirty="0" smtClean="0">
                <a:solidFill>
                  <a:schemeClr val="tx2"/>
                </a:solidFill>
              </a:rPr>
              <a:t> композитором. </a:t>
            </a:r>
            <a:r>
              <a:rPr lang="ru-RU" dirty="0" err="1" smtClean="0">
                <a:solidFill>
                  <a:schemeClr val="tx2"/>
                </a:solidFill>
              </a:rPr>
              <a:t>Адже</a:t>
            </a:r>
            <a:r>
              <a:rPr lang="ru-RU" dirty="0" smtClean="0">
                <a:solidFill>
                  <a:schemeClr val="tx2"/>
                </a:solidFill>
              </a:rPr>
              <a:t>, як у </a:t>
            </a:r>
            <a:r>
              <a:rPr lang="ru-RU" dirty="0" err="1" smtClean="0">
                <a:solidFill>
                  <a:schemeClr val="tx2"/>
                </a:solidFill>
              </a:rPr>
              <a:t>музиці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необхідно</a:t>
            </a:r>
            <a:r>
              <a:rPr lang="ru-RU" dirty="0" smtClean="0">
                <a:solidFill>
                  <a:schemeClr val="tx2"/>
                </a:solidFill>
              </a:rPr>
              <a:t> правильно </a:t>
            </a:r>
            <a:r>
              <a:rPr lang="ru-RU" dirty="0" err="1" smtClean="0">
                <a:solidFill>
                  <a:schemeClr val="tx2"/>
                </a:solidFill>
              </a:rPr>
              <a:t>підібрати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ноти</a:t>
            </a:r>
            <a:r>
              <a:rPr lang="ru-RU" dirty="0" smtClean="0">
                <a:solidFill>
                  <a:schemeClr val="tx2"/>
                </a:solidFill>
              </a:rPr>
              <a:t> для </a:t>
            </a:r>
            <a:r>
              <a:rPr lang="ru-RU" dirty="0" err="1" smtClean="0">
                <a:solidFill>
                  <a:schemeClr val="tx2"/>
                </a:solidFill>
              </a:rPr>
              <a:t>неповторного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звучання</a:t>
            </a:r>
            <a:r>
              <a:rPr lang="ru-RU" dirty="0" smtClean="0">
                <a:solidFill>
                  <a:schemeClr val="tx2"/>
                </a:solidFill>
              </a:rPr>
              <a:t>, так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правильно </a:t>
            </a:r>
            <a:r>
              <a:rPr lang="ru-RU" dirty="0" err="1" smtClean="0">
                <a:solidFill>
                  <a:schemeClr val="tx2"/>
                </a:solidFill>
              </a:rPr>
              <a:t>доповнений</a:t>
            </a:r>
            <a:r>
              <a:rPr lang="ru-RU" dirty="0" smtClean="0">
                <a:solidFill>
                  <a:schemeClr val="tx2"/>
                </a:solidFill>
              </a:rPr>
              <a:t> борщ </a:t>
            </a:r>
            <a:r>
              <a:rPr lang="ru-RU" dirty="0" err="1" smtClean="0">
                <a:solidFill>
                  <a:schemeClr val="tx2"/>
                </a:solidFill>
              </a:rPr>
              <a:t>може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викликати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нові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раніше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невідомі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смакові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відчуття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Борщ, як вид мистецтва</a:t>
            </a:r>
            <a:endParaRPr lang="ru-RU" dirty="0"/>
          </a:p>
        </p:txBody>
      </p:sp>
      <p:pic>
        <p:nvPicPr>
          <p:cNvPr id="4" name="Рисунок 3" descr="images (1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1340768"/>
            <a:ext cx="3384376" cy="4320480"/>
          </a:xfrm>
          <a:prstGeom prst="ellipse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4618856" cy="58052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В основному </a:t>
            </a:r>
            <a:r>
              <a:rPr lang="ru-RU" dirty="0" err="1" smtClean="0">
                <a:solidFill>
                  <a:schemeClr val="tx2"/>
                </a:solidFill>
              </a:rPr>
              <a:t>борщі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названі</a:t>
            </a:r>
            <a:r>
              <a:rPr lang="ru-RU" dirty="0" smtClean="0">
                <a:solidFill>
                  <a:schemeClr val="tx2"/>
                </a:solidFill>
              </a:rPr>
              <a:t> за </a:t>
            </a:r>
            <a:r>
              <a:rPr lang="ru-RU" dirty="0" err="1" smtClean="0">
                <a:solidFill>
                  <a:schemeClr val="tx2"/>
                </a:solidFill>
              </a:rPr>
              <a:t>місцевістю</a:t>
            </a:r>
            <a:r>
              <a:rPr lang="ru-RU" dirty="0" smtClean="0">
                <a:solidFill>
                  <a:schemeClr val="tx2"/>
                </a:solidFill>
              </a:rPr>
              <a:t> – борщ </a:t>
            </a:r>
            <a:r>
              <a:rPr lang="ru-RU" dirty="0" err="1" smtClean="0">
                <a:solidFill>
                  <a:schemeClr val="tx2"/>
                </a:solidFill>
              </a:rPr>
              <a:t>київський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полтавський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волинський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чернігівський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львівський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в кожного </a:t>
            </a:r>
            <a:r>
              <a:rPr lang="ru-RU" dirty="0" err="1" smtClean="0">
                <a:solidFill>
                  <a:schemeClr val="tx2"/>
                </a:solidFill>
              </a:rPr>
              <a:t>з</a:t>
            </a:r>
            <a:r>
              <a:rPr lang="ru-RU" dirty="0" smtClean="0">
                <a:solidFill>
                  <a:schemeClr val="tx2"/>
                </a:solidFill>
              </a:rPr>
              <a:t> них </a:t>
            </a:r>
            <a:r>
              <a:rPr lang="ru-RU" dirty="0" err="1" smtClean="0">
                <a:solidFill>
                  <a:schemeClr val="tx2"/>
                </a:solidFill>
              </a:rPr>
              <a:t>є</a:t>
            </a:r>
            <a:r>
              <a:rPr lang="ru-RU" dirty="0" smtClean="0">
                <a:solidFill>
                  <a:schemeClr val="tx2"/>
                </a:solidFill>
              </a:rPr>
              <a:t> своя </a:t>
            </a:r>
            <a:r>
              <a:rPr lang="ru-RU" dirty="0" err="1" smtClean="0">
                <a:solidFill>
                  <a:schemeClr val="tx2"/>
                </a:solidFill>
              </a:rPr>
              <a:t>родзинка</a:t>
            </a:r>
            <a:r>
              <a:rPr lang="ru-RU" dirty="0" smtClean="0">
                <a:solidFill>
                  <a:schemeClr val="tx2"/>
                </a:solidFill>
              </a:rPr>
              <a:t> у </a:t>
            </a:r>
            <a:r>
              <a:rPr lang="ru-RU" dirty="0" err="1" smtClean="0">
                <a:solidFill>
                  <a:schemeClr val="tx2"/>
                </a:solidFill>
              </a:rPr>
              <a:t>приготуванні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У </a:t>
            </a:r>
            <a:r>
              <a:rPr lang="ru-RU" dirty="0" err="1" smtClean="0">
                <a:solidFill>
                  <a:schemeClr val="tx2"/>
                </a:solidFill>
              </a:rPr>
              <a:t>цілому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борщі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можна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розділити</a:t>
            </a:r>
            <a:r>
              <a:rPr lang="ru-RU" dirty="0" smtClean="0">
                <a:solidFill>
                  <a:schemeClr val="tx2"/>
                </a:solidFill>
              </a:rPr>
              <a:t> на </a:t>
            </a:r>
            <a:r>
              <a:rPr lang="ru-RU" dirty="0" err="1" smtClean="0">
                <a:solidFill>
                  <a:schemeClr val="tx2"/>
                </a:solidFill>
              </a:rPr>
              <a:t>дві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великі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групи</a:t>
            </a:r>
            <a:r>
              <a:rPr lang="ru-RU" dirty="0" smtClean="0">
                <a:solidFill>
                  <a:schemeClr val="tx2"/>
                </a:solidFill>
              </a:rPr>
              <a:t>: </a:t>
            </a:r>
            <a:r>
              <a:rPr lang="ru-RU" dirty="0" err="1" smtClean="0">
                <a:solidFill>
                  <a:schemeClr val="tx2"/>
                </a:solidFill>
              </a:rPr>
              <a:t>холодні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які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готують</a:t>
            </a:r>
            <a:r>
              <a:rPr lang="ru-RU" dirty="0" smtClean="0">
                <a:solidFill>
                  <a:schemeClr val="tx2"/>
                </a:solidFill>
              </a:rPr>
              <a:t> о </a:t>
            </a:r>
            <a:r>
              <a:rPr lang="ru-RU" dirty="0" err="1" smtClean="0">
                <a:solidFill>
                  <a:schemeClr val="tx2"/>
                </a:solidFill>
              </a:rPr>
              <a:t>спекотній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порі</a:t>
            </a:r>
            <a:r>
              <a:rPr lang="ru-RU" dirty="0" smtClean="0">
                <a:solidFill>
                  <a:schemeClr val="tx2"/>
                </a:solidFill>
              </a:rPr>
              <a:t> року, </a:t>
            </a:r>
            <a:r>
              <a:rPr lang="ru-RU" dirty="0" err="1" smtClean="0">
                <a:solidFill>
                  <a:schemeClr val="tx2"/>
                </a:solidFill>
              </a:rPr>
              <a:t>як-от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зелений</a:t>
            </a:r>
            <a:r>
              <a:rPr lang="ru-RU" dirty="0" smtClean="0">
                <a:solidFill>
                  <a:schemeClr val="tx2"/>
                </a:solidFill>
              </a:rPr>
              <a:t> борщ;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гарячі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борщі</a:t>
            </a:r>
            <a:r>
              <a:rPr lang="ru-RU" dirty="0" smtClean="0">
                <a:solidFill>
                  <a:schemeClr val="tx2"/>
                </a:solidFill>
              </a:rPr>
              <a:t> – всесезонна </a:t>
            </a:r>
            <a:r>
              <a:rPr lang="ru-RU" dirty="0" err="1" smtClean="0">
                <a:solidFill>
                  <a:schemeClr val="tx2"/>
                </a:solidFill>
              </a:rPr>
              <a:t>страва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зварена</a:t>
            </a:r>
            <a:r>
              <a:rPr lang="ru-RU" dirty="0" smtClean="0">
                <a:solidFill>
                  <a:schemeClr val="tx2"/>
                </a:solidFill>
              </a:rPr>
              <a:t> на </a:t>
            </a:r>
            <a:r>
              <a:rPr lang="ru-RU" dirty="0" err="1" smtClean="0">
                <a:solidFill>
                  <a:schemeClr val="tx2"/>
                </a:solidFill>
              </a:rPr>
              <a:t>м’ясному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бульйоні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</a:t>
            </a:r>
            <a:r>
              <a:rPr lang="ru-RU" dirty="0" smtClean="0">
                <a:solidFill>
                  <a:schemeClr val="tx2"/>
                </a:solidFill>
              </a:rPr>
              <a:t> великою </a:t>
            </a:r>
            <a:r>
              <a:rPr lang="ru-RU" dirty="0" err="1" smtClean="0">
                <a:solidFill>
                  <a:schemeClr val="tx2"/>
                </a:solidFill>
              </a:rPr>
              <a:t>кількістю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інших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інгредієнтів</a:t>
            </a:r>
            <a:r>
              <a:rPr lang="ru-RU" dirty="0" smtClean="0">
                <a:solidFill>
                  <a:schemeClr val="tx2"/>
                </a:solidFill>
              </a:rPr>
              <a:t>. Але </a:t>
            </a:r>
            <a:r>
              <a:rPr lang="ru-RU" dirty="0" err="1" smtClean="0">
                <a:solidFill>
                  <a:schemeClr val="tx2"/>
                </a:solidFill>
              </a:rPr>
              <a:t>головні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його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ознаки</a:t>
            </a:r>
            <a:r>
              <a:rPr lang="ru-RU" dirty="0" smtClean="0">
                <a:solidFill>
                  <a:schemeClr val="tx2"/>
                </a:solidFill>
              </a:rPr>
              <a:t> – </a:t>
            </a:r>
            <a:r>
              <a:rPr lang="ru-RU" dirty="0" err="1" smtClean="0">
                <a:solidFill>
                  <a:schemeClr val="tx2"/>
                </a:solidFill>
              </a:rPr>
              <a:t>щоб</a:t>
            </a:r>
            <a:r>
              <a:rPr lang="ru-RU" dirty="0" smtClean="0">
                <a:solidFill>
                  <a:schemeClr val="tx2"/>
                </a:solidFill>
              </a:rPr>
              <a:t> ложка стояла, а за </a:t>
            </a:r>
            <a:r>
              <a:rPr lang="ru-RU" dirty="0" err="1" smtClean="0">
                <a:solidFill>
                  <a:schemeClr val="tx2"/>
                </a:solidFill>
              </a:rPr>
              <a:t>вухами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лящало</a:t>
            </a:r>
            <a:r>
              <a:rPr lang="ru-RU" dirty="0" smtClean="0">
                <a:solidFill>
                  <a:schemeClr val="tx2"/>
                </a:solidFill>
              </a:rPr>
              <a:t>...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Види борщу</a:t>
            </a:r>
            <a:endParaRPr lang="ru-RU" dirty="0"/>
          </a:p>
        </p:txBody>
      </p:sp>
      <p:pic>
        <p:nvPicPr>
          <p:cNvPr id="4" name="Рисунок 3" descr="borsch-gre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764704"/>
            <a:ext cx="3816424" cy="2808312"/>
          </a:xfrm>
          <a:prstGeom prst="flowChartPreparati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 descr="images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3645024"/>
            <a:ext cx="3672408" cy="2664296"/>
          </a:xfrm>
          <a:prstGeom prst="flowChartPreparation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5472608" cy="566124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Для цього нам знадобиться: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Чорнослив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Гриби білі сушені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Буряк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Капуста білоголова свіжа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Морква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Корінь петрушки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Цибуля ріпчаста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Томатне пюре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Рослинна олія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Цукор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Оцет 9%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Бульйон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Перець чорний горошком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Лавровий лист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Сіль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Зелень</a:t>
            </a:r>
          </a:p>
          <a:p>
            <a:r>
              <a:rPr lang="uk-UA" dirty="0" smtClean="0">
                <a:solidFill>
                  <a:schemeClr val="tx2"/>
                </a:solidFill>
              </a:rPr>
              <a:t>Сметана</a:t>
            </a:r>
          </a:p>
          <a:p>
            <a:endParaRPr lang="uk-UA" dirty="0" smtClean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Переходимо до найцікавішого, приготування борщу з чорносливом і грибами</a:t>
            </a:r>
            <a:endParaRPr lang="ru-RU" sz="3200" dirty="0"/>
          </a:p>
        </p:txBody>
      </p:sp>
      <p:pic>
        <p:nvPicPr>
          <p:cNvPr id="4" name="Рисунок 3" descr="images (1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2348880"/>
            <a:ext cx="4413840" cy="3024336"/>
          </a:xfrm>
          <a:prstGeom prst="ellipse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500"/>
                            </p:stCondLst>
                            <p:childTnLst>
                              <p:par>
                                <p:cTn id="9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1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000"/>
                            </p:stCondLst>
                            <p:childTnLst>
                              <p:par>
                                <p:cTn id="12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50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244827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Для приготування борщу капусту зачищають, шинкують соломкою</a:t>
            </a:r>
            <a:r>
              <a:rPr lang="ru-RU" dirty="0" smtClean="0">
                <a:solidFill>
                  <a:schemeClr val="tx2"/>
                </a:solidFill>
              </a:rPr>
              <a:t>. Буряк </a:t>
            </a:r>
            <a:r>
              <a:rPr lang="ru-RU" dirty="0" err="1" smtClean="0">
                <a:solidFill>
                  <a:schemeClr val="tx2"/>
                </a:solidFill>
              </a:rPr>
              <a:t>обробляють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нарізують</a:t>
            </a:r>
            <a:r>
              <a:rPr lang="ru-RU" dirty="0" smtClean="0">
                <a:solidFill>
                  <a:schemeClr val="tx2"/>
                </a:solidFill>
              </a:rPr>
              <a:t> соломкою, </a:t>
            </a:r>
            <a:r>
              <a:rPr lang="ru-RU" dirty="0" err="1" smtClean="0">
                <a:solidFill>
                  <a:schemeClr val="tx2"/>
                </a:solidFill>
              </a:rPr>
              <a:t>тушкують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 err="1" smtClean="0">
                <a:solidFill>
                  <a:schemeClr val="tx2"/>
                </a:solidFill>
              </a:rPr>
              <a:t>Сушені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гриби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промивають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декілька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разів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 err="1" smtClean="0">
                <a:solidFill>
                  <a:schemeClr val="tx2"/>
                </a:solidFill>
              </a:rPr>
              <a:t>Промиті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гриби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заливають</a:t>
            </a:r>
            <a:r>
              <a:rPr lang="ru-RU" dirty="0" smtClean="0">
                <a:solidFill>
                  <a:schemeClr val="tx2"/>
                </a:solidFill>
              </a:rPr>
              <a:t> холодною водою, </a:t>
            </a:r>
            <a:r>
              <a:rPr lang="ru-RU" dirty="0" err="1" smtClean="0">
                <a:solidFill>
                  <a:schemeClr val="tx2"/>
                </a:solidFill>
              </a:rPr>
              <a:t>залишають</a:t>
            </a:r>
            <a:r>
              <a:rPr lang="ru-RU" dirty="0" smtClean="0">
                <a:solidFill>
                  <a:schemeClr val="tx2"/>
                </a:solidFill>
              </a:rPr>
              <a:t> на 3-4 </a:t>
            </a:r>
            <a:r>
              <a:rPr lang="ru-RU" dirty="0" err="1" smtClean="0">
                <a:solidFill>
                  <a:schemeClr val="tx2"/>
                </a:solidFill>
              </a:rPr>
              <a:t>години</a:t>
            </a:r>
            <a:r>
              <a:rPr lang="ru-RU" dirty="0" smtClean="0">
                <a:solidFill>
                  <a:schemeClr val="tx2"/>
                </a:solidFill>
              </a:rPr>
              <a:t> для </a:t>
            </a:r>
            <a:r>
              <a:rPr lang="ru-RU" dirty="0" err="1" smtClean="0">
                <a:solidFill>
                  <a:schemeClr val="tx2"/>
                </a:solidFill>
              </a:rPr>
              <a:t>набухання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варять</a:t>
            </a:r>
            <a:r>
              <a:rPr lang="ru-RU" dirty="0" smtClean="0">
                <a:solidFill>
                  <a:schemeClr val="tx2"/>
                </a:solidFill>
              </a:rPr>
              <a:t> в </a:t>
            </a:r>
            <a:r>
              <a:rPr lang="ru-RU" dirty="0" err="1" smtClean="0">
                <a:solidFill>
                  <a:schemeClr val="tx2"/>
                </a:solidFill>
              </a:rPr>
              <a:t>тій</a:t>
            </a:r>
            <a:r>
              <a:rPr lang="ru-RU" dirty="0" smtClean="0">
                <a:solidFill>
                  <a:schemeClr val="tx2"/>
                </a:solidFill>
              </a:rPr>
              <a:t> же </a:t>
            </a:r>
            <a:r>
              <a:rPr lang="ru-RU" dirty="0" err="1" smtClean="0">
                <a:solidFill>
                  <a:schemeClr val="tx2"/>
                </a:solidFill>
              </a:rPr>
              <a:t>воді</a:t>
            </a:r>
            <a:r>
              <a:rPr lang="ru-RU" dirty="0" smtClean="0">
                <a:solidFill>
                  <a:schemeClr val="tx2"/>
                </a:solidFill>
              </a:rPr>
              <a:t> до </a:t>
            </a:r>
            <a:r>
              <a:rPr lang="ru-RU" dirty="0" err="1" smtClean="0">
                <a:solidFill>
                  <a:schemeClr val="tx2"/>
                </a:solidFill>
              </a:rPr>
              <a:t>готовності</a:t>
            </a:r>
            <a:r>
              <a:rPr lang="ru-RU" dirty="0" smtClean="0">
                <a:solidFill>
                  <a:schemeClr val="tx2"/>
                </a:solidFill>
              </a:rPr>
              <a:t>. </a:t>
            </a:r>
            <a:r>
              <a:rPr lang="ru-RU" dirty="0" err="1" smtClean="0">
                <a:solidFill>
                  <a:schemeClr val="tx2"/>
                </a:solidFill>
              </a:rPr>
              <a:t>Отриманий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відвар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проціджують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гриби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промивають</a:t>
            </a:r>
            <a:r>
              <a:rPr lang="ru-RU" dirty="0" smtClean="0">
                <a:solidFill>
                  <a:schemeClr val="tx2"/>
                </a:solidFill>
              </a:rPr>
              <a:t>, </a:t>
            </a:r>
            <a:r>
              <a:rPr lang="ru-RU" dirty="0" err="1" smtClean="0">
                <a:solidFill>
                  <a:schemeClr val="tx2"/>
                </a:solidFill>
              </a:rPr>
              <a:t>нарізають</a:t>
            </a:r>
            <a:r>
              <a:rPr lang="ru-RU" dirty="0" smtClean="0">
                <a:solidFill>
                  <a:schemeClr val="tx2"/>
                </a:solidFill>
              </a:rPr>
              <a:t> соломкою. </a:t>
            </a:r>
            <a:r>
              <a:rPr lang="ru-RU" dirty="0" err="1" smtClean="0">
                <a:solidFill>
                  <a:schemeClr val="tx2"/>
                </a:solidFill>
              </a:rPr>
              <a:t>Чорнослив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обдають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окропом</a:t>
            </a:r>
            <a:r>
              <a:rPr lang="ru-RU" dirty="0" smtClean="0">
                <a:solidFill>
                  <a:schemeClr val="tx2"/>
                </a:solidFill>
              </a:rPr>
              <a:t>.</a:t>
            </a:r>
          </a:p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В киплячий бульйон кладуть нашатковану капусту і варять 10-15 хвилин. Потім кладуть тушкований буряк. Моркву і цибулю обробляють, нарізують соломкою, пасерують і кладуть в бульйон. За 10-15 хвилин до кінця варіння додають гриби з грибним відваром, проварений чорнослив і варять до готовності. В кінці варіння додають сіль, цукор, спеції. Борщ також можна заправляти пасерованим томатом розведеним бульйоном.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467600" cy="792088"/>
          </a:xfrm>
        </p:spPr>
        <p:txBody>
          <a:bodyPr>
            <a:normAutofit/>
          </a:bodyPr>
          <a:lstStyle/>
          <a:p>
            <a:r>
              <a:rPr lang="uk-UA" dirty="0" smtClean="0"/>
              <a:t>Технологія приготування</a:t>
            </a:r>
            <a:endParaRPr lang="ru-RU" dirty="0"/>
          </a:p>
        </p:txBody>
      </p:sp>
      <p:pic>
        <p:nvPicPr>
          <p:cNvPr id="13" name="Рисунок 12" descr="sm_585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284984"/>
            <a:ext cx="1656184" cy="1224136"/>
          </a:xfrm>
          <a:prstGeom prst="rect">
            <a:avLst/>
          </a:prstGeom>
        </p:spPr>
      </p:pic>
      <p:pic>
        <p:nvPicPr>
          <p:cNvPr id="14" name="Рисунок 13" descr="sm_585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284984"/>
            <a:ext cx="1656184" cy="1224136"/>
          </a:xfrm>
          <a:prstGeom prst="rect">
            <a:avLst/>
          </a:prstGeom>
        </p:spPr>
      </p:pic>
      <p:pic>
        <p:nvPicPr>
          <p:cNvPr id="15" name="Рисунок 14" descr="sm_585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3284984"/>
            <a:ext cx="1632181" cy="1224136"/>
          </a:xfrm>
          <a:prstGeom prst="rect">
            <a:avLst/>
          </a:prstGeom>
        </p:spPr>
      </p:pic>
      <p:pic>
        <p:nvPicPr>
          <p:cNvPr id="16" name="Рисунок 15" descr="sm_586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3284984"/>
            <a:ext cx="1656184" cy="1242138"/>
          </a:xfrm>
          <a:prstGeom prst="rect">
            <a:avLst/>
          </a:prstGeom>
        </p:spPr>
      </p:pic>
      <p:pic>
        <p:nvPicPr>
          <p:cNvPr id="17" name="Рисунок 16" descr="sm_585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3284984"/>
            <a:ext cx="1656184" cy="1224839"/>
          </a:xfrm>
          <a:prstGeom prst="rect">
            <a:avLst/>
          </a:prstGeom>
        </p:spPr>
      </p:pic>
      <p:pic>
        <p:nvPicPr>
          <p:cNvPr id="18" name="Рисунок 17" descr="sm_5860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3568" y="4509120"/>
            <a:ext cx="1656184" cy="1242138"/>
          </a:xfrm>
          <a:prstGeom prst="rect">
            <a:avLst/>
          </a:prstGeom>
        </p:spPr>
      </p:pic>
      <p:pic>
        <p:nvPicPr>
          <p:cNvPr id="19" name="Рисунок 18" descr="sm_5860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39752" y="4509120"/>
            <a:ext cx="1656184" cy="1242138"/>
          </a:xfrm>
          <a:prstGeom prst="rect">
            <a:avLst/>
          </a:prstGeom>
        </p:spPr>
      </p:pic>
      <p:pic>
        <p:nvPicPr>
          <p:cNvPr id="20" name="Рисунок 19" descr="sm_58603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95936" y="4509120"/>
            <a:ext cx="1632181" cy="1224136"/>
          </a:xfrm>
          <a:prstGeom prst="rect">
            <a:avLst/>
          </a:prstGeom>
        </p:spPr>
      </p:pic>
      <p:pic>
        <p:nvPicPr>
          <p:cNvPr id="21" name="Рисунок 20" descr="sm_5860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80112" y="4509120"/>
            <a:ext cx="3312368" cy="2484276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7467600" cy="86409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>
                <a:solidFill>
                  <a:schemeClr val="tx2"/>
                </a:solidFill>
              </a:rPr>
              <a:t>Борщ, як правило, подають у підігрітій глибокій тарілці, з шматочками хліба, сметаною і зеленню.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Правила подавання </a:t>
            </a:r>
            <a:endParaRPr lang="ru-RU" dirty="0"/>
          </a:p>
        </p:txBody>
      </p:sp>
      <p:pic>
        <p:nvPicPr>
          <p:cNvPr id="5" name="Рисунок 4" descr="61cdef7f71d4c104d5af9a0bf87c074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3600400" cy="3528392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images (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1844824"/>
            <a:ext cx="3528392" cy="2448272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images (1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653136"/>
            <a:ext cx="3312368" cy="1872208"/>
          </a:xfrm>
          <a:prstGeom prst="round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302</TotalTime>
  <Words>633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Борщ з чорносливом і грибами</vt:lpstr>
      <vt:lpstr>Що ж таке борщ і де його їдять?</vt:lpstr>
      <vt:lpstr>Походження борщу</vt:lpstr>
      <vt:lpstr>Борщ у літературі</vt:lpstr>
      <vt:lpstr>Борщ, як вид мистецтва</vt:lpstr>
      <vt:lpstr>Види борщу</vt:lpstr>
      <vt:lpstr>Переходимо до найцікавішого, приготування борщу з чорносливом і грибами</vt:lpstr>
      <vt:lpstr>Технологія приготування</vt:lpstr>
      <vt:lpstr>Правила подавання </vt:lpstr>
      <vt:lpstr>Слайд 10</vt:lpstr>
      <vt:lpstr>І на завершення декілька цікавих фактів про борщ: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</cp:lastModifiedBy>
  <cp:revision>33</cp:revision>
  <dcterms:created xsi:type="dcterms:W3CDTF">2019-01-16T15:45:14Z</dcterms:created>
  <dcterms:modified xsi:type="dcterms:W3CDTF">2019-01-21T18:54:54Z</dcterms:modified>
</cp:coreProperties>
</file>