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62" r:id="rId3"/>
    <p:sldId id="259" r:id="rId4"/>
    <p:sldId id="260" r:id="rId5"/>
    <p:sldId id="261" r:id="rId6"/>
    <p:sldId id="263" r:id="rId7"/>
    <p:sldId id="264" r:id="rId8"/>
    <p:sldId id="265" r:id="rId9"/>
    <p:sldId id="267" r:id="rId10"/>
    <p:sldId id="268" r:id="rId11"/>
    <p:sldId id="269" r:id="rId12"/>
    <p:sldId id="271" r:id="rId13"/>
    <p:sldId id="272" r:id="rId14"/>
    <p:sldId id="273" r:id="rId15"/>
    <p:sldId id="274" r:id="rId16"/>
    <p:sldId id="275" r:id="rId17"/>
    <p:sldId id="276" r:id="rId18"/>
    <p:sldId id="277" r:id="rId19"/>
    <p:sldId id="278" r:id="rId20"/>
    <p:sldId id="279"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15706C-80E5-4E9F-92E4-32127AF2FCD9}" type="datetimeFigureOut">
              <a:rPr lang="ru-RU" smtClean="0"/>
              <a:pPr/>
              <a:t>21.01.2019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821DF8-45C2-4362-9666-E331700901D3}"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1074" name="Rectangle 7"/>
          <p:cNvSpPr>
            <a:spLocks noGrp="1" noChangeArrowheads="1"/>
          </p:cNvSpPr>
          <p:nvPr>
            <p:ph type="sldNum" sz="quarter"/>
          </p:nvPr>
        </p:nvSpPr>
        <p:spPr>
          <a:noFill/>
          <a:ln/>
        </p:spPr>
        <p:txBody>
          <a:bodyPr/>
          <a:lstStyle/>
          <a:p>
            <a:fld id="{A361AD6F-0B55-4B10-9C34-3BA66E6BF2D3}" type="slidenum">
              <a:rPr lang="uk-UA" smtClean="0">
                <a:latin typeface="Times New Roman" pitchFamily="18" charset="0"/>
              </a:rPr>
              <a:pPr/>
              <a:t>9</a:t>
            </a:fld>
            <a:endParaRPr lang="uk-UA" smtClean="0">
              <a:latin typeface="Times New Roman" pitchFamily="18" charset="0"/>
            </a:endParaRPr>
          </a:p>
        </p:txBody>
      </p:sp>
      <p:sp>
        <p:nvSpPr>
          <p:cNvPr id="13107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31076" name="Rectangle 2"/>
          <p:cNvSpPr>
            <a:spLocks noGrp="1" noChangeArrowheads="1"/>
          </p:cNvSpPr>
          <p:nvPr>
            <p:ph type="body" idx="1"/>
          </p:nvPr>
        </p:nvSpPr>
        <p:spPr>
          <a:xfrm>
            <a:off x="685800" y="4343400"/>
            <a:ext cx="5486400" cy="4114800"/>
          </a:xfrm>
          <a:noFill/>
          <a:ln/>
        </p:spPr>
        <p:txBody>
          <a:bodyPr wrap="none" anchor="ctr"/>
          <a:lstStyle/>
          <a:p>
            <a:endParaRPr lang="uk-UA"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2098" name="Rectangle 7"/>
          <p:cNvSpPr>
            <a:spLocks noGrp="1" noChangeArrowheads="1"/>
          </p:cNvSpPr>
          <p:nvPr>
            <p:ph type="sldNum" sz="quarter"/>
          </p:nvPr>
        </p:nvSpPr>
        <p:spPr>
          <a:noFill/>
          <a:ln/>
        </p:spPr>
        <p:txBody>
          <a:bodyPr/>
          <a:lstStyle/>
          <a:p>
            <a:fld id="{5B627ECD-B97E-45DB-86D1-79D94E5A9A00}" type="slidenum">
              <a:rPr lang="uk-UA" smtClean="0">
                <a:latin typeface="Times New Roman" pitchFamily="18" charset="0"/>
              </a:rPr>
              <a:pPr/>
              <a:t>10</a:t>
            </a:fld>
            <a:endParaRPr lang="uk-UA" smtClean="0">
              <a:latin typeface="Times New Roman" pitchFamily="18" charset="0"/>
            </a:endParaRPr>
          </a:p>
        </p:txBody>
      </p:sp>
      <p:sp>
        <p:nvSpPr>
          <p:cNvPr id="13209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32100" name="Rectangle 2"/>
          <p:cNvSpPr>
            <a:spLocks noGrp="1" noChangeArrowheads="1"/>
          </p:cNvSpPr>
          <p:nvPr>
            <p:ph type="body" idx="1"/>
          </p:nvPr>
        </p:nvSpPr>
        <p:spPr>
          <a:xfrm>
            <a:off x="685800" y="4343400"/>
            <a:ext cx="5486400" cy="4114800"/>
          </a:xfrm>
          <a:noFill/>
          <a:ln/>
        </p:spPr>
        <p:txBody>
          <a:bodyPr wrap="none" anchor="ctr"/>
          <a:lstStyle/>
          <a:p>
            <a:endParaRPr lang="uk-UA"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22" name="Rectangle 7"/>
          <p:cNvSpPr>
            <a:spLocks noGrp="1" noChangeArrowheads="1"/>
          </p:cNvSpPr>
          <p:nvPr>
            <p:ph type="sldNum" sz="quarter"/>
          </p:nvPr>
        </p:nvSpPr>
        <p:spPr>
          <a:noFill/>
          <a:ln/>
        </p:spPr>
        <p:txBody>
          <a:bodyPr/>
          <a:lstStyle/>
          <a:p>
            <a:fld id="{E1B75C97-97E9-4942-A9E2-07E085F9100A}" type="slidenum">
              <a:rPr lang="uk-UA" smtClean="0">
                <a:latin typeface="Times New Roman" pitchFamily="18" charset="0"/>
              </a:rPr>
              <a:pPr/>
              <a:t>11</a:t>
            </a:fld>
            <a:endParaRPr lang="uk-UA" smtClean="0">
              <a:latin typeface="Times New Roman" pitchFamily="18" charset="0"/>
            </a:endParaRPr>
          </a:p>
        </p:txBody>
      </p:sp>
      <p:sp>
        <p:nvSpPr>
          <p:cNvPr id="13312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33124" name="Rectangle 2"/>
          <p:cNvSpPr>
            <a:spLocks noGrp="1" noChangeArrowheads="1"/>
          </p:cNvSpPr>
          <p:nvPr>
            <p:ph type="body" idx="1"/>
          </p:nvPr>
        </p:nvSpPr>
        <p:spPr>
          <a:xfrm>
            <a:off x="685800" y="4343400"/>
            <a:ext cx="5486400" cy="4114800"/>
          </a:xfrm>
          <a:noFill/>
          <a:ln/>
        </p:spPr>
        <p:txBody>
          <a:bodyPr wrap="none" anchor="ctr"/>
          <a:lstStyle/>
          <a:p>
            <a:endParaRPr lang="uk-UA"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6B372EE-7FE6-48CD-A3E5-2B0344A55857}" type="datetimeFigureOut">
              <a:rPr lang="ru-RU" smtClean="0"/>
              <a:pPr/>
              <a:t>21.01.2019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EE99E1-6CB7-4237-85A5-3318154B772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6B372EE-7FE6-48CD-A3E5-2B0344A55857}" type="datetimeFigureOut">
              <a:rPr lang="ru-RU" smtClean="0"/>
              <a:pPr/>
              <a:t>21.01.2019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EE99E1-6CB7-4237-85A5-3318154B772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6B372EE-7FE6-48CD-A3E5-2B0344A55857}" type="datetimeFigureOut">
              <a:rPr lang="ru-RU" smtClean="0"/>
              <a:pPr/>
              <a:t>21.01.2019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EE99E1-6CB7-4237-85A5-3318154B772D}"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195" name="PlaceHolder 1"/>
          <p:cNvSpPr>
            <a:spLocks noGrp="1"/>
          </p:cNvSpPr>
          <p:nvPr>
            <p:ph type="title"/>
          </p:nvPr>
        </p:nvSpPr>
        <p:spPr>
          <a:xfrm>
            <a:off x="457200" y="228600"/>
            <a:ext cx="8228880" cy="914400"/>
          </a:xfrm>
          <a:prstGeom prst="rect">
            <a:avLst/>
          </a:prstGeom>
        </p:spPr>
        <p:txBody>
          <a:bodyPr wrap="none" lIns="0" tIns="0" rIns="0" bIns="0" anchor="ctr"/>
          <a:lstStyle/>
          <a:p>
            <a:endParaRPr/>
          </a:p>
        </p:txBody>
      </p:sp>
      <p:sp>
        <p:nvSpPr>
          <p:cNvPr id="196" name="PlaceHolder 2"/>
          <p:cNvSpPr>
            <a:spLocks noGrp="1"/>
          </p:cNvSpPr>
          <p:nvPr>
            <p:ph type="subTitle"/>
          </p:nvPr>
        </p:nvSpPr>
        <p:spPr>
          <a:xfrm>
            <a:off x="457200" y="1219320"/>
            <a:ext cx="1971360" cy="4937400"/>
          </a:xfrm>
          <a:prstGeom prst="rect">
            <a:avLst/>
          </a:prstGeom>
        </p:spPr>
        <p:txBody>
          <a:bodyPr wrap="none" lIns="0" tIns="0" rIns="0" bIns="0" anchor="ctr"/>
          <a:lstStyle/>
          <a:p>
            <a:pPr algn="ct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6B372EE-7FE6-48CD-A3E5-2B0344A55857}" type="datetimeFigureOut">
              <a:rPr lang="ru-RU" smtClean="0"/>
              <a:pPr/>
              <a:t>21.01.2019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EE99E1-6CB7-4237-85A5-3318154B772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6B372EE-7FE6-48CD-A3E5-2B0344A55857}" type="datetimeFigureOut">
              <a:rPr lang="ru-RU" smtClean="0"/>
              <a:pPr/>
              <a:t>21.01.2019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EE99E1-6CB7-4237-85A5-3318154B772D}"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6B372EE-7FE6-48CD-A3E5-2B0344A55857}" type="datetimeFigureOut">
              <a:rPr lang="ru-RU" smtClean="0"/>
              <a:pPr/>
              <a:t>21.01.2019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EE99E1-6CB7-4237-85A5-3318154B772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6B372EE-7FE6-48CD-A3E5-2B0344A55857}" type="datetimeFigureOut">
              <a:rPr lang="ru-RU" smtClean="0"/>
              <a:pPr/>
              <a:t>21.01.2019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5EE99E1-6CB7-4237-85A5-3318154B772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6B372EE-7FE6-48CD-A3E5-2B0344A55857}" type="datetimeFigureOut">
              <a:rPr lang="ru-RU" smtClean="0"/>
              <a:pPr/>
              <a:t>21.01.2019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5EE99E1-6CB7-4237-85A5-3318154B772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6B372EE-7FE6-48CD-A3E5-2B0344A55857}" type="datetimeFigureOut">
              <a:rPr lang="ru-RU" smtClean="0"/>
              <a:pPr/>
              <a:t>21.01.2019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5EE99E1-6CB7-4237-85A5-3318154B772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6B372EE-7FE6-48CD-A3E5-2B0344A55857}" type="datetimeFigureOut">
              <a:rPr lang="ru-RU" smtClean="0"/>
              <a:pPr/>
              <a:t>21.01.2019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EE99E1-6CB7-4237-85A5-3318154B772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6B372EE-7FE6-48CD-A3E5-2B0344A55857}" type="datetimeFigureOut">
              <a:rPr lang="ru-RU" smtClean="0"/>
              <a:pPr/>
              <a:t>21.01.2019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EE99E1-6CB7-4237-85A5-3318154B772D}"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CCCCFF"/>
            </a:gs>
            <a:gs pos="17999">
              <a:srgbClr val="99CCFF"/>
            </a:gs>
            <a:gs pos="36000">
              <a:srgbClr val="9966FF"/>
            </a:gs>
            <a:gs pos="61000">
              <a:srgbClr val="CC99FF"/>
            </a:gs>
            <a:gs pos="82001">
              <a:srgbClr val="99CCFF"/>
            </a:gs>
            <a:gs pos="100000">
              <a:srgbClr val="CCCCFF"/>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B372EE-7FE6-48CD-A3E5-2B0344A55857}" type="datetimeFigureOut">
              <a:rPr lang="ru-RU" smtClean="0"/>
              <a:pPr/>
              <a:t>21.01.2019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EE99E1-6CB7-4237-85A5-3318154B772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7.jpeg"/><Relationship Id="rId7" Type="http://schemas.openxmlformats.org/officeDocument/2006/relationships/image" Target="../media/image1.png"/><Relationship Id="rId2" Type="http://schemas.openxmlformats.org/officeDocument/2006/relationships/image" Target="../media/image26.jpeg"/><Relationship Id="rId1" Type="http://schemas.openxmlformats.org/officeDocument/2006/relationships/slideLayout" Target="../slideLayouts/slideLayout1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35.jpeg"/><Relationship Id="rId5" Type="http://schemas.openxmlformats.org/officeDocument/2006/relationships/image" Target="../media/image34.jpeg"/><Relationship Id="rId10" Type="http://schemas.openxmlformats.org/officeDocument/2006/relationships/image" Target="../media/image39.jpeg"/><Relationship Id="rId4" Type="http://schemas.openxmlformats.org/officeDocument/2006/relationships/image" Target="../media/image33.jpeg"/><Relationship Id="rId9" Type="http://schemas.openxmlformats.org/officeDocument/2006/relationships/image" Target="../media/image38.jpe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46.jpeg"/></Relationships>
</file>

<file path=ppt/slides/_rels/slide1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1.png"/><Relationship Id="rId1" Type="http://schemas.openxmlformats.org/officeDocument/2006/relationships/slideLayout" Target="../slideLayouts/slideLayout12.xml"/><Relationship Id="rId5" Type="http://schemas.openxmlformats.org/officeDocument/2006/relationships/image" Target="../media/image49.jpeg"/><Relationship Id="rId4" Type="http://schemas.openxmlformats.org/officeDocument/2006/relationships/image" Target="../media/image48.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1.png"/><Relationship Id="rId1" Type="http://schemas.openxmlformats.org/officeDocument/2006/relationships/slideLayout" Target="../slideLayouts/slideLayout12.xml"/><Relationship Id="rId5" Type="http://schemas.openxmlformats.org/officeDocument/2006/relationships/image" Target="../media/image52.wmf"/><Relationship Id="rId4" Type="http://schemas.openxmlformats.org/officeDocument/2006/relationships/image" Target="../media/image51.jpeg"/></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1.png"/><Relationship Id="rId1" Type="http://schemas.openxmlformats.org/officeDocument/2006/relationships/slideLayout" Target="../slideLayouts/slideLayout12.xml"/><Relationship Id="rId5" Type="http://schemas.openxmlformats.org/officeDocument/2006/relationships/image" Target="../media/image55.jpeg"/><Relationship Id="rId4" Type="http://schemas.openxmlformats.org/officeDocument/2006/relationships/image" Target="../media/image54.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4.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4.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4.xml"/><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2500306"/>
            <a:ext cx="7772400" cy="1470025"/>
          </a:xfrm>
        </p:spPr>
        <p:txBody>
          <a:bodyPr>
            <a:normAutofit fontScale="90000"/>
          </a:bodyPr>
          <a:lstStyle/>
          <a:p>
            <a:r>
              <a:rPr lang="uk-UA" b="1" dirty="0" smtClean="0">
                <a:latin typeface="Times New Roman" pitchFamily="18" charset="0"/>
                <a:cs typeface="Times New Roman" pitchFamily="18" charset="0"/>
              </a:rPr>
              <a:t>Впровадження елементів STEM-навчання,  </a:t>
            </a:r>
            <a:r>
              <a:rPr lang="uk-UA" b="1" dirty="0">
                <a:latin typeface="Times New Roman" pitchFamily="18" charset="0"/>
                <a:cs typeface="Times New Roman" pitchFamily="18" charset="0"/>
              </a:rPr>
              <a:t>як освітнього ресурсу ХХІ століття</a:t>
            </a:r>
            <a:endParaRPr lang="ru-RU" b="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285852" y="500042"/>
            <a:ext cx="6400800" cy="1752600"/>
          </a:xfrm>
        </p:spPr>
        <p:txBody>
          <a:bodyPr>
            <a:normAutofit fontScale="62500" lnSpcReduction="20000"/>
          </a:bodyPr>
          <a:lstStyle/>
          <a:p>
            <a:r>
              <a:rPr lang="uk-UA" b="1" dirty="0" smtClean="0">
                <a:solidFill>
                  <a:schemeClr val="tx1"/>
                </a:solidFill>
                <a:latin typeface="Times New Roman" pitchFamily="18" charset="0"/>
                <a:cs typeface="Times New Roman" pitchFamily="18" charset="0"/>
              </a:rPr>
              <a:t>Міністерство освіти і науки України</a:t>
            </a:r>
            <a:br>
              <a:rPr lang="uk-UA" b="1" dirty="0" smtClean="0">
                <a:solidFill>
                  <a:schemeClr val="tx1"/>
                </a:solidFill>
                <a:latin typeface="Times New Roman" pitchFamily="18" charset="0"/>
                <a:cs typeface="Times New Roman" pitchFamily="18" charset="0"/>
              </a:rPr>
            </a:br>
            <a:r>
              <a:rPr lang="uk-UA" b="1" dirty="0" smtClean="0">
                <a:solidFill>
                  <a:schemeClr val="tx1"/>
                </a:solidFill>
                <a:latin typeface="Times New Roman" pitchFamily="18" charset="0"/>
                <a:cs typeface="Times New Roman" pitchFamily="18" charset="0"/>
              </a:rPr>
              <a:t>Департамент освіти і науки</a:t>
            </a:r>
            <a:br>
              <a:rPr lang="uk-UA" b="1" dirty="0" smtClean="0">
                <a:solidFill>
                  <a:schemeClr val="tx1"/>
                </a:solidFill>
                <a:latin typeface="Times New Roman" pitchFamily="18" charset="0"/>
                <a:cs typeface="Times New Roman" pitchFamily="18" charset="0"/>
              </a:rPr>
            </a:br>
            <a:r>
              <a:rPr lang="uk-UA" b="1" dirty="0" smtClean="0">
                <a:solidFill>
                  <a:schemeClr val="tx1"/>
                </a:solidFill>
                <a:latin typeface="Times New Roman" pitchFamily="18" charset="0"/>
                <a:cs typeface="Times New Roman" pitchFamily="18" charset="0"/>
              </a:rPr>
              <a:t>Полтавської обласної державної адміністрації</a:t>
            </a:r>
            <a:br>
              <a:rPr lang="uk-UA" b="1" dirty="0" smtClean="0">
                <a:solidFill>
                  <a:schemeClr val="tx1"/>
                </a:solidFill>
                <a:latin typeface="Times New Roman" pitchFamily="18" charset="0"/>
                <a:cs typeface="Times New Roman" pitchFamily="18" charset="0"/>
              </a:rPr>
            </a:br>
            <a:r>
              <a:rPr lang="uk-UA" b="1" dirty="0" smtClean="0">
                <a:solidFill>
                  <a:schemeClr val="tx1"/>
                </a:solidFill>
                <a:latin typeface="Times New Roman" pitchFamily="18" charset="0"/>
                <a:cs typeface="Times New Roman" pitchFamily="18" charset="0"/>
              </a:rPr>
              <a:t>Професійно – технічне училище №26 </a:t>
            </a:r>
          </a:p>
          <a:p>
            <a:r>
              <a:rPr lang="uk-UA" b="1" dirty="0" smtClean="0">
                <a:solidFill>
                  <a:schemeClr val="tx1"/>
                </a:solidFill>
                <a:latin typeface="Times New Roman" pitchFamily="18" charset="0"/>
                <a:cs typeface="Times New Roman" pitchFamily="18" charset="0"/>
              </a:rPr>
              <a:t>м. Кременчука</a:t>
            </a:r>
            <a:r>
              <a:rPr lang="ru-RU" dirty="0" smtClean="0">
                <a:solidFill>
                  <a:schemeClr val="tx1"/>
                </a:solidFill>
                <a:latin typeface="Times New Roman" pitchFamily="18" charset="0"/>
                <a:cs typeface="Times New Roman" pitchFamily="18" charset="0"/>
              </a:rPr>
              <a:t/>
            </a:r>
            <a:br>
              <a:rPr lang="ru-RU" dirty="0" smtClean="0">
                <a:solidFill>
                  <a:schemeClr val="tx1"/>
                </a:solidFill>
                <a:latin typeface="Times New Roman" pitchFamily="18" charset="0"/>
                <a:cs typeface="Times New Roman" pitchFamily="18" charset="0"/>
              </a:rPr>
            </a:br>
            <a:endParaRPr lang="ru-RU" dirty="0">
              <a:solidFill>
                <a:schemeClr val="tx1"/>
              </a:solidFill>
            </a:endParaRPr>
          </a:p>
        </p:txBody>
      </p:sp>
      <p:sp>
        <p:nvSpPr>
          <p:cNvPr id="4" name="TextBox 3"/>
          <p:cNvSpPr txBox="1"/>
          <p:nvPr/>
        </p:nvSpPr>
        <p:spPr>
          <a:xfrm>
            <a:off x="4929158" y="4714884"/>
            <a:ext cx="4214842" cy="954107"/>
          </a:xfrm>
          <a:prstGeom prst="rect">
            <a:avLst/>
          </a:prstGeom>
          <a:noFill/>
        </p:spPr>
        <p:txBody>
          <a:bodyPr wrap="square" rtlCol="0">
            <a:spAutoFit/>
          </a:bodyPr>
          <a:lstStyle/>
          <a:p>
            <a:r>
              <a:rPr lang="uk-UA" sz="2800" dirty="0" smtClean="0">
                <a:latin typeface="Times New Roman" pitchFamily="18" charset="0"/>
                <a:cs typeface="Times New Roman" pitchFamily="18" charset="0"/>
              </a:rPr>
              <a:t>Підготувала:</a:t>
            </a:r>
          </a:p>
          <a:p>
            <a:r>
              <a:rPr lang="uk-UA" sz="2800" dirty="0" smtClean="0">
                <a:latin typeface="Times New Roman" pitchFamily="18" charset="0"/>
                <a:cs typeface="Times New Roman" pitchFamily="18" charset="0"/>
              </a:rPr>
              <a:t>методист </a:t>
            </a:r>
            <a:r>
              <a:rPr lang="uk-UA" sz="2800" dirty="0" err="1" smtClean="0">
                <a:latin typeface="Times New Roman" pitchFamily="18" charset="0"/>
                <a:cs typeface="Times New Roman" pitchFamily="18" charset="0"/>
              </a:rPr>
              <a:t>Зайченко</a:t>
            </a:r>
            <a:r>
              <a:rPr lang="uk-UA" sz="2800" dirty="0" smtClean="0">
                <a:latin typeface="Times New Roman" pitchFamily="18" charset="0"/>
                <a:cs typeface="Times New Roman" pitchFamily="18" charset="0"/>
              </a:rPr>
              <a:t> Н.О.</a:t>
            </a:r>
            <a:endParaRPr lang="ru-RU" sz="2800" dirty="0">
              <a:latin typeface="Times New Roman" pitchFamily="18" charset="0"/>
              <a:cs typeface="Times New Roman" pitchFamily="18" charset="0"/>
            </a:endParaRPr>
          </a:p>
        </p:txBody>
      </p:sp>
      <p:sp>
        <p:nvSpPr>
          <p:cNvPr id="5" name="TextBox 4"/>
          <p:cNvSpPr txBox="1"/>
          <p:nvPr/>
        </p:nvSpPr>
        <p:spPr>
          <a:xfrm>
            <a:off x="3643306" y="6215082"/>
            <a:ext cx="1426994" cy="369332"/>
          </a:xfrm>
          <a:prstGeom prst="rect">
            <a:avLst/>
          </a:prstGeom>
          <a:noFill/>
        </p:spPr>
        <p:txBody>
          <a:bodyPr wrap="none" rtlCol="0">
            <a:spAutoFit/>
          </a:bodyPr>
          <a:lstStyle/>
          <a:p>
            <a:r>
              <a:rPr lang="uk-UA" dirty="0" smtClean="0">
                <a:latin typeface="Times New Roman" pitchFamily="18" charset="0"/>
                <a:cs typeface="Times New Roman" pitchFamily="18" charset="0"/>
              </a:rPr>
              <a:t>Січень  2019</a:t>
            </a:r>
            <a:endParaRPr lang="ru-RU" dirty="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1"/>
          <p:cNvSpPr txBox="1">
            <a:spLocks noChangeArrowheads="1"/>
          </p:cNvSpPr>
          <p:nvPr/>
        </p:nvSpPr>
        <p:spPr bwMode="auto">
          <a:xfrm>
            <a:off x="1676400" y="457200"/>
            <a:ext cx="7010400" cy="1295400"/>
          </a:xfrm>
          <a:prstGeom prst="rect">
            <a:avLst/>
          </a:prstGeom>
          <a:noFill/>
          <a:ln w="9525">
            <a:noFill/>
            <a:round/>
            <a:headEnd/>
            <a:tailEnd/>
          </a:ln>
        </p:spPr>
        <p:txBody>
          <a:bodyPr wrap="none" anchor="ctr"/>
          <a:lstStyle/>
          <a:p>
            <a:endParaRPr lang="uk-UA"/>
          </a:p>
        </p:txBody>
      </p:sp>
      <p:sp>
        <p:nvSpPr>
          <p:cNvPr id="45059" name="Text Box 2"/>
          <p:cNvSpPr txBox="1">
            <a:spLocks noChangeArrowheads="1"/>
          </p:cNvSpPr>
          <p:nvPr/>
        </p:nvSpPr>
        <p:spPr bwMode="auto">
          <a:xfrm>
            <a:off x="1676400" y="1981200"/>
            <a:ext cx="7010400" cy="4114800"/>
          </a:xfrm>
          <a:prstGeom prst="rect">
            <a:avLst/>
          </a:prstGeom>
          <a:noFill/>
          <a:ln w="9525">
            <a:noFill/>
            <a:round/>
            <a:headEnd/>
            <a:tailEnd/>
          </a:ln>
        </p:spPr>
        <p:txBody>
          <a:bodyPr wrap="none" anchor="ctr"/>
          <a:lstStyle/>
          <a:p>
            <a:endParaRPr lang="uk-UA"/>
          </a:p>
        </p:txBody>
      </p:sp>
      <p:sp>
        <p:nvSpPr>
          <p:cNvPr id="45062" name="Text Box 5"/>
          <p:cNvSpPr txBox="1">
            <a:spLocks noChangeArrowheads="1"/>
          </p:cNvSpPr>
          <p:nvPr/>
        </p:nvSpPr>
        <p:spPr bwMode="auto">
          <a:xfrm>
            <a:off x="500034" y="1928802"/>
            <a:ext cx="8215370" cy="925511"/>
          </a:xfrm>
          <a:prstGeom prst="rect">
            <a:avLst/>
          </a:prstGeom>
          <a:noFill/>
          <a:ln w="9525">
            <a:noFill/>
            <a:round/>
            <a:headEnd/>
            <a:tailEnd/>
          </a:ln>
        </p:spPr>
        <p:txBody>
          <a:bodyPr wrap="square" lIns="90000" tIns="46800" rIns="90000" bIns="46800">
            <a:spAutoFit/>
          </a:bodyPr>
          <a:lstStyle/>
          <a:p>
            <a:pPr algn="just">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uk-UA" dirty="0">
                <a:latin typeface="Times New Roman" pitchFamily="18" charset="0"/>
                <a:cs typeface="Times New Roman" pitchFamily="18" charset="0"/>
              </a:rPr>
              <a:t>Обласна олімпіада з професії </a:t>
            </a:r>
            <a:r>
              <a:rPr lang="uk-UA" dirty="0" err="1">
                <a:latin typeface="Times New Roman" pitchFamily="18" charset="0"/>
                <a:cs typeface="Times New Roman" pitchFamily="18" charset="0"/>
              </a:rPr>
              <a:t>“Електрогазозварник”</a:t>
            </a:r>
            <a:r>
              <a:rPr lang="uk-UA" dirty="0">
                <a:latin typeface="Times New Roman" pitchFamily="18" charset="0"/>
                <a:cs typeface="Times New Roman" pitchFamily="18" charset="0"/>
              </a:rPr>
              <a:t> з предмету </a:t>
            </a:r>
            <a:r>
              <a:rPr lang="uk-UA" dirty="0" err="1">
                <a:latin typeface="Times New Roman" pitchFamily="18" charset="0"/>
                <a:cs typeface="Times New Roman" pitchFamily="18" charset="0"/>
              </a:rPr>
              <a:t>“</a:t>
            </a:r>
            <a:r>
              <a:rPr lang="uk-UA" dirty="0" err="1" smtClean="0">
                <a:latin typeface="Times New Roman" pitchFamily="18" charset="0"/>
                <a:cs typeface="Times New Roman" pitchFamily="18" charset="0"/>
              </a:rPr>
              <a:t>Обладнання</a:t>
            </a:r>
            <a:r>
              <a:rPr lang="uk-UA" dirty="0" smtClean="0">
                <a:latin typeface="Times New Roman" pitchFamily="18" charset="0"/>
                <a:cs typeface="Times New Roman" pitchFamily="18" charset="0"/>
              </a:rPr>
              <a:t> </a:t>
            </a:r>
            <a:r>
              <a:rPr lang="uk-UA" dirty="0">
                <a:latin typeface="Times New Roman" pitchFamily="18" charset="0"/>
                <a:cs typeface="Times New Roman" pitchFamily="18" charset="0"/>
              </a:rPr>
              <a:t>та технології зварювальних </a:t>
            </a:r>
            <a:r>
              <a:rPr lang="uk-UA" dirty="0" err="1">
                <a:latin typeface="Times New Roman" pitchFamily="18" charset="0"/>
                <a:cs typeface="Times New Roman" pitchFamily="18" charset="0"/>
              </a:rPr>
              <a:t>робіт”</a:t>
            </a:r>
            <a:r>
              <a:rPr lang="uk-UA" dirty="0">
                <a:latin typeface="Times New Roman" pitchFamily="18" charset="0"/>
                <a:cs typeface="Times New Roman" pitchFamily="18" charset="0"/>
              </a:rPr>
              <a:t>, учень групи №8 </a:t>
            </a:r>
            <a:r>
              <a:rPr lang="uk-UA" dirty="0" err="1">
                <a:latin typeface="Times New Roman" pitchFamily="18" charset="0"/>
                <a:cs typeface="Times New Roman" pitchFamily="18" charset="0"/>
              </a:rPr>
              <a:t>Андреєнко</a:t>
            </a:r>
            <a:r>
              <a:rPr lang="uk-UA" dirty="0">
                <a:latin typeface="Times New Roman" pitchFamily="18" charset="0"/>
                <a:cs typeface="Times New Roman" pitchFamily="18" charset="0"/>
              </a:rPr>
              <a:t> Ілля Дмитрович посів ІІІ місце</a:t>
            </a:r>
          </a:p>
        </p:txBody>
      </p:sp>
      <p:pic>
        <p:nvPicPr>
          <p:cNvPr id="45063" name="Picture 6"/>
          <p:cNvPicPr>
            <a:picLocks noChangeAspect="1" noChangeArrowheads="1"/>
          </p:cNvPicPr>
          <p:nvPr/>
        </p:nvPicPr>
        <p:blipFill>
          <a:blip r:embed="rId3" cstate="print"/>
          <a:srcRect/>
          <a:stretch>
            <a:fillRect/>
          </a:stretch>
        </p:blipFill>
        <p:spPr bwMode="auto">
          <a:xfrm>
            <a:off x="3571868" y="3109913"/>
            <a:ext cx="4714908" cy="3748087"/>
          </a:xfrm>
          <a:prstGeom prst="rect">
            <a:avLst/>
          </a:prstGeom>
          <a:noFill/>
          <a:ln w="9525">
            <a:noFill/>
            <a:round/>
            <a:headEnd/>
            <a:tailEnd/>
          </a:ln>
        </p:spPr>
      </p:pic>
      <p:pic>
        <p:nvPicPr>
          <p:cNvPr id="45064" name="Picture 7"/>
          <p:cNvPicPr>
            <a:picLocks noChangeAspect="1" noChangeArrowheads="1"/>
          </p:cNvPicPr>
          <p:nvPr/>
        </p:nvPicPr>
        <p:blipFill>
          <a:blip r:embed="rId4" cstate="print"/>
          <a:srcRect/>
          <a:stretch>
            <a:fillRect/>
          </a:stretch>
        </p:blipFill>
        <p:spPr bwMode="auto">
          <a:xfrm>
            <a:off x="285720" y="3060700"/>
            <a:ext cx="2730500" cy="3797300"/>
          </a:xfrm>
          <a:prstGeom prst="rect">
            <a:avLst/>
          </a:prstGeom>
          <a:noFill/>
          <a:ln w="9525">
            <a:noFill/>
            <a:round/>
            <a:headEnd/>
            <a:tailEnd/>
          </a:ln>
        </p:spPr>
      </p:pic>
      <p:pic>
        <p:nvPicPr>
          <p:cNvPr id="9" name="Picture 8"/>
          <p:cNvPicPr/>
          <p:nvPr/>
        </p:nvPicPr>
        <p:blipFill>
          <a:blip r:embed="rId5" cstate="print"/>
          <a:stretch>
            <a:fillRect/>
          </a:stretch>
        </p:blipFill>
        <p:spPr>
          <a:xfrm>
            <a:off x="357158" y="285728"/>
            <a:ext cx="1563480" cy="1341391"/>
          </a:xfrm>
          <a:prstGeom prst="rect">
            <a:avLst/>
          </a:prstGeom>
        </p:spPr>
      </p:pic>
      <p:sp>
        <p:nvSpPr>
          <p:cNvPr id="10" name="CustomShape 2"/>
          <p:cNvSpPr/>
          <p:nvPr/>
        </p:nvSpPr>
        <p:spPr>
          <a:xfrm>
            <a:off x="2000232" y="21429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a:solidFill>
                  <a:srgbClr val="000000"/>
                </a:solidFill>
                <a:latin typeface="Arial"/>
                <a:ea typeface="DejaVu Sans"/>
              </a:rPr>
              <a:t>Конкурси, олімпіади</a:t>
            </a:r>
            <a:endParaRPr dirty="0"/>
          </a:p>
        </p:txBody>
      </p:sp>
    </p:spTree>
  </p:cSld>
  <p:clrMapOvr>
    <a:masterClrMapping/>
  </p:clrMapOvr>
  <p:transition spd="slow">
    <p:dissolve/>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1"/>
          <p:cNvSpPr txBox="1">
            <a:spLocks noChangeArrowheads="1"/>
          </p:cNvSpPr>
          <p:nvPr/>
        </p:nvSpPr>
        <p:spPr bwMode="auto">
          <a:xfrm>
            <a:off x="1142976" y="1714488"/>
            <a:ext cx="7010400" cy="1295400"/>
          </a:xfrm>
          <a:prstGeom prst="rect">
            <a:avLst/>
          </a:prstGeom>
          <a:noFill/>
          <a:ln w="9525">
            <a:noFill/>
            <a:round/>
            <a:headEnd/>
            <a:tailEnd/>
          </a:ln>
        </p:spPr>
        <p:txBody>
          <a:bodyPr wrap="none" anchor="ctr"/>
          <a:lstStyle/>
          <a:p>
            <a:endParaRPr lang="uk-UA"/>
          </a:p>
        </p:txBody>
      </p:sp>
      <p:sp>
        <p:nvSpPr>
          <p:cNvPr id="46083" name="Text Box 2"/>
          <p:cNvSpPr txBox="1">
            <a:spLocks noChangeArrowheads="1"/>
          </p:cNvSpPr>
          <p:nvPr/>
        </p:nvSpPr>
        <p:spPr bwMode="auto">
          <a:xfrm>
            <a:off x="1676400" y="1981200"/>
            <a:ext cx="7010400" cy="4114800"/>
          </a:xfrm>
          <a:prstGeom prst="rect">
            <a:avLst/>
          </a:prstGeom>
          <a:noFill/>
          <a:ln w="9525">
            <a:noFill/>
            <a:round/>
            <a:headEnd/>
            <a:tailEnd/>
          </a:ln>
        </p:spPr>
        <p:txBody>
          <a:bodyPr wrap="none" anchor="ctr"/>
          <a:lstStyle/>
          <a:p>
            <a:endParaRPr lang="uk-UA"/>
          </a:p>
        </p:txBody>
      </p:sp>
      <p:sp>
        <p:nvSpPr>
          <p:cNvPr id="46086" name="Text Box 5"/>
          <p:cNvSpPr txBox="1">
            <a:spLocks noChangeArrowheads="1"/>
          </p:cNvSpPr>
          <p:nvPr/>
        </p:nvSpPr>
        <p:spPr bwMode="auto">
          <a:xfrm>
            <a:off x="428596" y="1857364"/>
            <a:ext cx="8429684" cy="648512"/>
          </a:xfrm>
          <a:prstGeom prst="rect">
            <a:avLst/>
          </a:prstGeom>
          <a:noFill/>
          <a:ln w="9525">
            <a:noFill/>
            <a:round/>
            <a:headEnd/>
            <a:tailEnd/>
          </a:ln>
        </p:spPr>
        <p:txBody>
          <a:bodyPr wrap="square" lIns="90000" tIns="46800" rIns="90000" bIns="46800">
            <a:spAutoFit/>
          </a:bodyPr>
          <a:lstStyle/>
          <a:p>
            <a:pPr algn="just">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uk-UA" dirty="0">
                <a:latin typeface="Times New Roman" pitchFamily="18" charset="0"/>
                <a:cs typeface="Times New Roman" pitchFamily="18" charset="0"/>
              </a:rPr>
              <a:t>ІІ етап Всеукраїнської олімпіади з предмету «Охорона праці», учень групи № 5 Дейнека Андрій Миколайович посів І місце, отримав диплом першого ступеня.</a:t>
            </a:r>
          </a:p>
        </p:txBody>
      </p:sp>
      <p:pic>
        <p:nvPicPr>
          <p:cNvPr id="46087" name="Picture 6"/>
          <p:cNvPicPr>
            <a:picLocks noChangeAspect="1" noChangeArrowheads="1"/>
          </p:cNvPicPr>
          <p:nvPr/>
        </p:nvPicPr>
        <p:blipFill>
          <a:blip r:embed="rId3" cstate="print"/>
          <a:srcRect/>
          <a:stretch>
            <a:fillRect/>
          </a:stretch>
        </p:blipFill>
        <p:spPr bwMode="auto">
          <a:xfrm>
            <a:off x="3214678" y="2928934"/>
            <a:ext cx="5332420" cy="3929066"/>
          </a:xfrm>
          <a:prstGeom prst="rect">
            <a:avLst/>
          </a:prstGeom>
          <a:noFill/>
          <a:ln w="9525">
            <a:noFill/>
            <a:round/>
            <a:headEnd/>
            <a:tailEnd/>
          </a:ln>
        </p:spPr>
      </p:pic>
      <p:pic>
        <p:nvPicPr>
          <p:cNvPr id="46088" name="Picture 7"/>
          <p:cNvPicPr>
            <a:picLocks noChangeAspect="1" noChangeArrowheads="1"/>
          </p:cNvPicPr>
          <p:nvPr/>
        </p:nvPicPr>
        <p:blipFill>
          <a:blip r:embed="rId4" cstate="print"/>
          <a:srcRect/>
          <a:stretch>
            <a:fillRect/>
          </a:stretch>
        </p:blipFill>
        <p:spPr bwMode="auto">
          <a:xfrm>
            <a:off x="571472" y="3286125"/>
            <a:ext cx="2590800" cy="3571875"/>
          </a:xfrm>
          <a:prstGeom prst="rect">
            <a:avLst/>
          </a:prstGeom>
          <a:noFill/>
          <a:ln w="9525">
            <a:noFill/>
            <a:round/>
            <a:headEnd/>
            <a:tailEnd/>
          </a:ln>
        </p:spPr>
      </p:pic>
      <p:pic>
        <p:nvPicPr>
          <p:cNvPr id="9" name="Picture 8"/>
          <p:cNvPicPr/>
          <p:nvPr/>
        </p:nvPicPr>
        <p:blipFill>
          <a:blip r:embed="rId5" cstate="print"/>
          <a:stretch>
            <a:fillRect/>
          </a:stretch>
        </p:blipFill>
        <p:spPr>
          <a:xfrm>
            <a:off x="357158" y="285728"/>
            <a:ext cx="1563480" cy="1341391"/>
          </a:xfrm>
          <a:prstGeom prst="rect">
            <a:avLst/>
          </a:prstGeom>
        </p:spPr>
      </p:pic>
      <p:sp>
        <p:nvSpPr>
          <p:cNvPr id="10" name="CustomShape 2"/>
          <p:cNvSpPr/>
          <p:nvPr/>
        </p:nvSpPr>
        <p:spPr>
          <a:xfrm>
            <a:off x="2000232" y="21429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a:solidFill>
                  <a:srgbClr val="000000"/>
                </a:solidFill>
                <a:latin typeface="Arial"/>
                <a:ea typeface="DejaVu Sans"/>
              </a:rPr>
              <a:t>Конкурси, олімпіади</a:t>
            </a:r>
            <a:endParaRPr dirty="0"/>
          </a:p>
        </p:txBody>
      </p:sp>
    </p:spTree>
  </p:cSld>
  <p:clrMapOvr>
    <a:masterClrMapping/>
  </p:clrMapOvr>
  <p:transition spd="slow">
    <p:dissolve/>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F:\методична робота\фото 2018\Дипломи\2 005.jpg"/>
          <p:cNvPicPr>
            <a:picLocks noChangeAspect="1" noChangeArrowheads="1"/>
          </p:cNvPicPr>
          <p:nvPr/>
        </p:nvPicPr>
        <p:blipFill>
          <a:blip r:embed="rId2" cstate="print"/>
          <a:srcRect/>
          <a:stretch>
            <a:fillRect/>
          </a:stretch>
        </p:blipFill>
        <p:spPr bwMode="auto">
          <a:xfrm>
            <a:off x="6603726" y="1606879"/>
            <a:ext cx="1941184" cy="2302970"/>
          </a:xfrm>
          <a:prstGeom prst="rect">
            <a:avLst/>
          </a:prstGeom>
          <a:noFill/>
          <a:ln w="88900">
            <a:solidFill>
              <a:schemeClr val="accent2">
                <a:lumMod val="40000"/>
                <a:lumOff val="60000"/>
              </a:schemeClr>
            </a:solidFill>
          </a:ln>
        </p:spPr>
      </p:pic>
      <p:pic>
        <p:nvPicPr>
          <p:cNvPr id="5" name="Picture 8" descr="F:\методична робота\фото 2018\Дипломи\2 006.jpg"/>
          <p:cNvPicPr>
            <a:picLocks noChangeAspect="1" noChangeArrowheads="1"/>
          </p:cNvPicPr>
          <p:nvPr/>
        </p:nvPicPr>
        <p:blipFill>
          <a:blip r:embed="rId3" cstate="print"/>
          <a:srcRect/>
          <a:stretch>
            <a:fillRect/>
          </a:stretch>
        </p:blipFill>
        <p:spPr bwMode="auto">
          <a:xfrm>
            <a:off x="6708501" y="4172606"/>
            <a:ext cx="1952022" cy="2091559"/>
          </a:xfrm>
          <a:prstGeom prst="rect">
            <a:avLst/>
          </a:prstGeom>
          <a:noFill/>
          <a:ln w="88900">
            <a:solidFill>
              <a:schemeClr val="accent2">
                <a:lumMod val="40000"/>
                <a:lumOff val="60000"/>
              </a:schemeClr>
            </a:solidFill>
          </a:ln>
        </p:spPr>
      </p:pic>
      <p:pic>
        <p:nvPicPr>
          <p:cNvPr id="6" name="Picture 11" descr="F:\методична робота\фото 2018\Дипломи\2 013.jpg"/>
          <p:cNvPicPr>
            <a:picLocks noChangeAspect="1" noChangeArrowheads="1"/>
          </p:cNvPicPr>
          <p:nvPr/>
        </p:nvPicPr>
        <p:blipFill>
          <a:blip r:embed="rId4" cstate="print"/>
          <a:srcRect/>
          <a:stretch>
            <a:fillRect/>
          </a:stretch>
        </p:blipFill>
        <p:spPr bwMode="auto">
          <a:xfrm>
            <a:off x="3447853" y="1713368"/>
            <a:ext cx="2414313" cy="2153033"/>
          </a:xfrm>
          <a:prstGeom prst="rect">
            <a:avLst/>
          </a:prstGeom>
          <a:noFill/>
          <a:ln w="88900">
            <a:solidFill>
              <a:schemeClr val="accent2">
                <a:lumMod val="40000"/>
                <a:lumOff val="60000"/>
              </a:schemeClr>
            </a:solidFill>
          </a:ln>
        </p:spPr>
      </p:pic>
      <p:pic>
        <p:nvPicPr>
          <p:cNvPr id="7" name="Picture 13" descr="F:\методична робота\фото 2018\Дипломи\2 015.jpg"/>
          <p:cNvPicPr>
            <a:picLocks noChangeAspect="1" noChangeArrowheads="1"/>
          </p:cNvPicPr>
          <p:nvPr/>
        </p:nvPicPr>
        <p:blipFill>
          <a:blip r:embed="rId5" cstate="print"/>
          <a:srcRect/>
          <a:stretch>
            <a:fillRect/>
          </a:stretch>
        </p:blipFill>
        <p:spPr bwMode="auto">
          <a:xfrm>
            <a:off x="569803" y="1881351"/>
            <a:ext cx="2015741" cy="2102069"/>
          </a:xfrm>
          <a:prstGeom prst="rect">
            <a:avLst/>
          </a:prstGeom>
          <a:noFill/>
          <a:ln w="88900">
            <a:solidFill>
              <a:schemeClr val="accent2">
                <a:lumMod val="40000"/>
                <a:lumOff val="60000"/>
              </a:schemeClr>
            </a:solidFill>
          </a:ln>
        </p:spPr>
      </p:pic>
      <p:pic>
        <p:nvPicPr>
          <p:cNvPr id="8" name="Picture 16" descr="F:\методична робота\фото 2018\Дипломи\3 001.jpg"/>
          <p:cNvPicPr>
            <a:picLocks noChangeAspect="1" noChangeArrowheads="1"/>
          </p:cNvPicPr>
          <p:nvPr/>
        </p:nvPicPr>
        <p:blipFill>
          <a:blip r:embed="rId6" cstate="print"/>
          <a:srcRect/>
          <a:stretch>
            <a:fillRect/>
          </a:stretch>
        </p:blipFill>
        <p:spPr bwMode="auto">
          <a:xfrm>
            <a:off x="573252" y="4355279"/>
            <a:ext cx="2645784" cy="1851079"/>
          </a:xfrm>
          <a:prstGeom prst="rect">
            <a:avLst/>
          </a:prstGeom>
          <a:noFill/>
          <a:ln w="88900">
            <a:solidFill>
              <a:schemeClr val="accent2">
                <a:lumMod val="40000"/>
                <a:lumOff val="60000"/>
              </a:schemeClr>
            </a:solidFill>
          </a:ln>
        </p:spPr>
      </p:pic>
      <p:sp>
        <p:nvSpPr>
          <p:cNvPr id="9" name="CustomShape 2"/>
          <p:cNvSpPr/>
          <p:nvPr/>
        </p:nvSpPr>
        <p:spPr>
          <a:xfrm>
            <a:off x="2071800" y="21420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smtClean="0">
                <a:solidFill>
                  <a:srgbClr val="000000"/>
                </a:solidFill>
                <a:latin typeface="Arial"/>
                <a:ea typeface="DejaVu Sans"/>
              </a:rPr>
              <a:t>Досягнення та результати </a:t>
            </a:r>
            <a:endParaRPr dirty="0"/>
          </a:p>
        </p:txBody>
      </p:sp>
      <p:pic>
        <p:nvPicPr>
          <p:cNvPr id="10" name="Picture 8"/>
          <p:cNvPicPr/>
          <p:nvPr/>
        </p:nvPicPr>
        <p:blipFill>
          <a:blip r:embed="rId7" cstate="print"/>
          <a:stretch>
            <a:fillRect/>
          </a:stretch>
        </p:blipFill>
        <p:spPr>
          <a:xfrm>
            <a:off x="289800" y="116640"/>
            <a:ext cx="1563480" cy="1705680"/>
          </a:xfrm>
          <a:prstGeom prst="rect">
            <a:avLst/>
          </a:prstGeom>
        </p:spPr>
      </p:pic>
      <p:pic>
        <p:nvPicPr>
          <p:cNvPr id="11" name="Picture 12" descr="F:\методична робота\фото 2018\Дипломи\2 014.jpg"/>
          <p:cNvPicPr>
            <a:picLocks noChangeAspect="1" noChangeArrowheads="1"/>
          </p:cNvPicPr>
          <p:nvPr/>
        </p:nvPicPr>
        <p:blipFill>
          <a:blip r:embed="rId8" cstate="print"/>
          <a:srcRect/>
          <a:stretch>
            <a:fillRect/>
          </a:stretch>
        </p:blipFill>
        <p:spPr bwMode="auto">
          <a:xfrm rot="5400000">
            <a:off x="3920671" y="3904016"/>
            <a:ext cx="1998067" cy="2743260"/>
          </a:xfrm>
          <a:prstGeom prst="rect">
            <a:avLst/>
          </a:prstGeom>
          <a:noFill/>
          <a:ln w="88900">
            <a:solidFill>
              <a:schemeClr val="accent2">
                <a:lumMod val="40000"/>
                <a:lumOff val="60000"/>
              </a:schemeClr>
            </a:solid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stomShape 2"/>
          <p:cNvSpPr/>
          <p:nvPr/>
        </p:nvSpPr>
        <p:spPr>
          <a:xfrm>
            <a:off x="2071800" y="21420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smtClean="0">
                <a:solidFill>
                  <a:srgbClr val="000000"/>
                </a:solidFill>
                <a:latin typeface="Arial"/>
                <a:ea typeface="DejaVu Sans"/>
              </a:rPr>
              <a:t>Досягнення та результати </a:t>
            </a:r>
            <a:endParaRPr dirty="0"/>
          </a:p>
        </p:txBody>
      </p:sp>
      <p:pic>
        <p:nvPicPr>
          <p:cNvPr id="5" name="Picture 8"/>
          <p:cNvPicPr/>
          <p:nvPr/>
        </p:nvPicPr>
        <p:blipFill>
          <a:blip r:embed="rId2" cstate="print"/>
          <a:stretch>
            <a:fillRect/>
          </a:stretch>
        </p:blipFill>
        <p:spPr>
          <a:xfrm>
            <a:off x="289800" y="116640"/>
            <a:ext cx="1563480" cy="1705680"/>
          </a:xfrm>
          <a:prstGeom prst="rect">
            <a:avLst/>
          </a:prstGeom>
        </p:spPr>
      </p:pic>
      <p:pic>
        <p:nvPicPr>
          <p:cNvPr id="4098" name="Picture 2" descr="F:\методична робота\фото 2018\Дипломи\2 001.jpg"/>
          <p:cNvPicPr>
            <a:picLocks noChangeAspect="1" noChangeArrowheads="1"/>
          </p:cNvPicPr>
          <p:nvPr/>
        </p:nvPicPr>
        <p:blipFill>
          <a:blip r:embed="rId3" cstate="print"/>
          <a:srcRect/>
          <a:stretch>
            <a:fillRect/>
          </a:stretch>
        </p:blipFill>
        <p:spPr bwMode="auto">
          <a:xfrm>
            <a:off x="277704" y="1894381"/>
            <a:ext cx="2045637" cy="1489950"/>
          </a:xfrm>
          <a:prstGeom prst="rect">
            <a:avLst/>
          </a:prstGeom>
          <a:noFill/>
          <a:ln w="88900">
            <a:solidFill>
              <a:schemeClr val="accent2">
                <a:lumMod val="40000"/>
                <a:lumOff val="60000"/>
              </a:schemeClr>
            </a:solidFill>
          </a:ln>
        </p:spPr>
      </p:pic>
      <p:pic>
        <p:nvPicPr>
          <p:cNvPr id="4100" name="Picture 4" descr="F:\методична робота\фото 2018\Дипломи\2 002.jpg"/>
          <p:cNvPicPr>
            <a:picLocks noChangeAspect="1" noChangeArrowheads="1"/>
          </p:cNvPicPr>
          <p:nvPr/>
        </p:nvPicPr>
        <p:blipFill>
          <a:blip r:embed="rId4" cstate="print"/>
          <a:srcRect/>
          <a:stretch>
            <a:fillRect/>
          </a:stretch>
        </p:blipFill>
        <p:spPr bwMode="auto">
          <a:xfrm>
            <a:off x="2638097" y="1843823"/>
            <a:ext cx="2554014" cy="1816404"/>
          </a:xfrm>
          <a:prstGeom prst="rect">
            <a:avLst/>
          </a:prstGeom>
          <a:noFill/>
          <a:ln w="88900">
            <a:solidFill>
              <a:schemeClr val="accent2">
                <a:lumMod val="40000"/>
                <a:lumOff val="60000"/>
              </a:schemeClr>
            </a:solidFill>
          </a:ln>
        </p:spPr>
      </p:pic>
      <p:pic>
        <p:nvPicPr>
          <p:cNvPr id="4101" name="Picture 5" descr="F:\методична робота\фото 2018\Дипломи\2 003.jpg"/>
          <p:cNvPicPr>
            <a:picLocks noChangeAspect="1" noChangeArrowheads="1"/>
          </p:cNvPicPr>
          <p:nvPr/>
        </p:nvPicPr>
        <p:blipFill>
          <a:blip r:embed="rId5" cstate="print"/>
          <a:srcRect/>
          <a:stretch>
            <a:fillRect/>
          </a:stretch>
        </p:blipFill>
        <p:spPr bwMode="auto">
          <a:xfrm>
            <a:off x="0" y="3836276"/>
            <a:ext cx="2568997" cy="2543505"/>
          </a:xfrm>
          <a:prstGeom prst="rect">
            <a:avLst/>
          </a:prstGeom>
          <a:noFill/>
          <a:ln w="88900">
            <a:solidFill>
              <a:schemeClr val="accent2">
                <a:lumMod val="40000"/>
                <a:lumOff val="60000"/>
              </a:schemeClr>
            </a:solidFill>
          </a:ln>
        </p:spPr>
      </p:pic>
      <p:pic>
        <p:nvPicPr>
          <p:cNvPr id="4102" name="Picture 6" descr="F:\методична робота\фото 2018\Дипломи\2 004.jpg"/>
          <p:cNvPicPr>
            <a:picLocks noChangeAspect="1" noChangeArrowheads="1"/>
          </p:cNvPicPr>
          <p:nvPr/>
        </p:nvPicPr>
        <p:blipFill>
          <a:blip r:embed="rId6" cstate="print"/>
          <a:srcRect/>
          <a:stretch>
            <a:fillRect/>
          </a:stretch>
        </p:blipFill>
        <p:spPr bwMode="auto">
          <a:xfrm>
            <a:off x="2721032" y="3846786"/>
            <a:ext cx="2292404" cy="2575035"/>
          </a:xfrm>
          <a:prstGeom prst="rect">
            <a:avLst/>
          </a:prstGeom>
          <a:noFill/>
          <a:ln w="88900">
            <a:solidFill>
              <a:schemeClr val="accent2">
                <a:lumMod val="40000"/>
                <a:lumOff val="60000"/>
              </a:schemeClr>
            </a:solidFill>
          </a:ln>
        </p:spPr>
      </p:pic>
      <p:pic>
        <p:nvPicPr>
          <p:cNvPr id="4105" name="Picture 9" descr="F:\методична робота\фото 2018\Дипломи\2 007.jpg"/>
          <p:cNvPicPr>
            <a:picLocks noChangeAspect="1" noChangeArrowheads="1"/>
          </p:cNvPicPr>
          <p:nvPr/>
        </p:nvPicPr>
        <p:blipFill>
          <a:blip r:embed="rId7" cstate="print"/>
          <a:srcRect/>
          <a:stretch>
            <a:fillRect/>
          </a:stretch>
        </p:blipFill>
        <p:spPr bwMode="auto">
          <a:xfrm>
            <a:off x="5457606" y="1569053"/>
            <a:ext cx="1531774" cy="2103060"/>
          </a:xfrm>
          <a:prstGeom prst="rect">
            <a:avLst/>
          </a:prstGeom>
          <a:noFill/>
          <a:ln w="88900">
            <a:solidFill>
              <a:schemeClr val="accent2">
                <a:lumMod val="40000"/>
                <a:lumOff val="60000"/>
              </a:schemeClr>
            </a:solidFill>
          </a:ln>
        </p:spPr>
      </p:pic>
      <p:pic>
        <p:nvPicPr>
          <p:cNvPr id="4106" name="Picture 10" descr="F:\методична робота\фото 2018\Дипломи\2 008.jpg"/>
          <p:cNvPicPr>
            <a:picLocks noChangeAspect="1" noChangeArrowheads="1"/>
          </p:cNvPicPr>
          <p:nvPr/>
        </p:nvPicPr>
        <p:blipFill>
          <a:blip r:embed="rId8" cstate="print"/>
          <a:srcRect/>
          <a:stretch>
            <a:fillRect/>
          </a:stretch>
        </p:blipFill>
        <p:spPr bwMode="auto">
          <a:xfrm>
            <a:off x="7316236" y="3861675"/>
            <a:ext cx="1680620" cy="2581167"/>
          </a:xfrm>
          <a:prstGeom prst="rect">
            <a:avLst/>
          </a:prstGeom>
          <a:noFill/>
          <a:ln w="88900">
            <a:solidFill>
              <a:schemeClr val="accent2">
                <a:lumMod val="40000"/>
                <a:lumOff val="60000"/>
              </a:schemeClr>
            </a:solidFill>
          </a:ln>
        </p:spPr>
      </p:pic>
      <p:pic>
        <p:nvPicPr>
          <p:cNvPr id="4110" name="Picture 14" descr="F:\методична робота\фото 2018\Дипломи\2 016.jpg"/>
          <p:cNvPicPr>
            <a:picLocks noChangeAspect="1" noChangeArrowheads="1"/>
          </p:cNvPicPr>
          <p:nvPr/>
        </p:nvPicPr>
        <p:blipFill>
          <a:blip r:embed="rId9" cstate="print"/>
          <a:srcRect/>
          <a:stretch>
            <a:fillRect/>
          </a:stretch>
        </p:blipFill>
        <p:spPr bwMode="auto">
          <a:xfrm>
            <a:off x="5236353" y="3871146"/>
            <a:ext cx="1847618" cy="2536700"/>
          </a:xfrm>
          <a:prstGeom prst="rect">
            <a:avLst/>
          </a:prstGeom>
          <a:noFill/>
          <a:ln w="88900">
            <a:solidFill>
              <a:schemeClr val="accent2">
                <a:lumMod val="40000"/>
                <a:lumOff val="60000"/>
              </a:schemeClr>
            </a:solidFill>
          </a:ln>
        </p:spPr>
      </p:pic>
      <p:pic>
        <p:nvPicPr>
          <p:cNvPr id="4113" name="Picture 17" descr="F:\методична робота\фото 2018\Дипломи\14 001.jpg"/>
          <p:cNvPicPr>
            <a:picLocks noChangeAspect="1" noChangeArrowheads="1"/>
          </p:cNvPicPr>
          <p:nvPr/>
        </p:nvPicPr>
        <p:blipFill>
          <a:blip r:embed="rId10" cstate="print"/>
          <a:srcRect/>
          <a:stretch>
            <a:fillRect/>
          </a:stretch>
        </p:blipFill>
        <p:spPr bwMode="auto">
          <a:xfrm>
            <a:off x="7329051" y="1548360"/>
            <a:ext cx="1594232" cy="2188812"/>
          </a:xfrm>
          <a:prstGeom prst="rect">
            <a:avLst/>
          </a:prstGeom>
          <a:noFill/>
          <a:ln w="88900">
            <a:solidFill>
              <a:schemeClr val="accent2">
                <a:lumMod val="40000"/>
                <a:lumOff val="60000"/>
              </a:schemeClr>
            </a:solid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stomShape 2"/>
          <p:cNvSpPr/>
          <p:nvPr/>
        </p:nvSpPr>
        <p:spPr>
          <a:xfrm>
            <a:off x="2071800" y="21420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smtClean="0">
                <a:solidFill>
                  <a:srgbClr val="000000"/>
                </a:solidFill>
                <a:latin typeface="Arial"/>
              </a:rPr>
              <a:t>Інтегроване навчання</a:t>
            </a:r>
            <a:endParaRPr lang="ru-RU" sz="2400" b="1" dirty="0" smtClean="0">
              <a:solidFill>
                <a:srgbClr val="000000"/>
              </a:solidFill>
              <a:latin typeface="Arial"/>
            </a:endParaRPr>
          </a:p>
        </p:txBody>
      </p:sp>
      <p:pic>
        <p:nvPicPr>
          <p:cNvPr id="5" name="Picture 8"/>
          <p:cNvPicPr/>
          <p:nvPr/>
        </p:nvPicPr>
        <p:blipFill>
          <a:blip r:embed="rId2" cstate="print"/>
          <a:stretch>
            <a:fillRect/>
          </a:stretch>
        </p:blipFill>
        <p:spPr>
          <a:xfrm>
            <a:off x="289800" y="116640"/>
            <a:ext cx="1563480" cy="1705680"/>
          </a:xfrm>
          <a:prstGeom prst="rect">
            <a:avLst/>
          </a:prstGeom>
        </p:spPr>
      </p:pic>
      <p:pic>
        <p:nvPicPr>
          <p:cNvPr id="6" name="Picture 4"/>
          <p:cNvPicPr>
            <a:picLocks noChangeAspect="1" noChangeArrowheads="1"/>
          </p:cNvPicPr>
          <p:nvPr/>
        </p:nvPicPr>
        <p:blipFill>
          <a:blip r:embed="rId3" cstate="print"/>
          <a:srcRect/>
          <a:stretch>
            <a:fillRect/>
          </a:stretch>
        </p:blipFill>
        <p:spPr bwMode="auto">
          <a:xfrm>
            <a:off x="384175" y="1809750"/>
            <a:ext cx="3230563" cy="2249488"/>
          </a:xfrm>
          <a:prstGeom prst="rect">
            <a:avLst/>
          </a:prstGeom>
          <a:noFill/>
          <a:ln w="9525">
            <a:noFill/>
            <a:round/>
            <a:headEnd/>
            <a:tailEnd/>
          </a:ln>
        </p:spPr>
      </p:pic>
      <p:pic>
        <p:nvPicPr>
          <p:cNvPr id="7" name="Picture 5"/>
          <p:cNvPicPr>
            <a:picLocks noChangeAspect="1" noChangeArrowheads="1"/>
          </p:cNvPicPr>
          <p:nvPr/>
        </p:nvPicPr>
        <p:blipFill>
          <a:blip r:embed="rId4" cstate="print"/>
          <a:srcRect/>
          <a:stretch>
            <a:fillRect/>
          </a:stretch>
        </p:blipFill>
        <p:spPr bwMode="auto">
          <a:xfrm>
            <a:off x="171450" y="4595813"/>
            <a:ext cx="3157538" cy="2182812"/>
          </a:xfrm>
          <a:prstGeom prst="rect">
            <a:avLst/>
          </a:prstGeom>
          <a:noFill/>
          <a:ln w="9525">
            <a:noFill/>
            <a:round/>
            <a:headEnd/>
            <a:tailEnd/>
          </a:ln>
        </p:spPr>
      </p:pic>
      <p:pic>
        <p:nvPicPr>
          <p:cNvPr id="8" name="Picture 6"/>
          <p:cNvPicPr>
            <a:picLocks noChangeAspect="1" noChangeArrowheads="1"/>
          </p:cNvPicPr>
          <p:nvPr/>
        </p:nvPicPr>
        <p:blipFill>
          <a:blip r:embed="rId5" cstate="print"/>
          <a:srcRect/>
          <a:stretch>
            <a:fillRect/>
          </a:stretch>
        </p:blipFill>
        <p:spPr bwMode="auto">
          <a:xfrm>
            <a:off x="5314950" y="1743075"/>
            <a:ext cx="3567113" cy="2444750"/>
          </a:xfrm>
          <a:prstGeom prst="rect">
            <a:avLst/>
          </a:prstGeom>
          <a:noFill/>
          <a:ln w="9525">
            <a:noFill/>
            <a:round/>
            <a:headEnd/>
            <a:tailEnd/>
          </a:ln>
        </p:spPr>
      </p:pic>
      <p:pic>
        <p:nvPicPr>
          <p:cNvPr id="9" name="Picture 7"/>
          <p:cNvPicPr>
            <a:picLocks noChangeAspect="1" noChangeArrowheads="1"/>
          </p:cNvPicPr>
          <p:nvPr/>
        </p:nvPicPr>
        <p:blipFill>
          <a:blip r:embed="rId6" cstate="print"/>
          <a:srcRect/>
          <a:stretch>
            <a:fillRect/>
          </a:stretch>
        </p:blipFill>
        <p:spPr bwMode="auto">
          <a:xfrm>
            <a:off x="6242050" y="4816475"/>
            <a:ext cx="2895600" cy="2017713"/>
          </a:xfrm>
          <a:prstGeom prst="rect">
            <a:avLst/>
          </a:prstGeom>
          <a:noFill/>
          <a:ln w="9525">
            <a:noFill/>
            <a:round/>
            <a:headEnd/>
            <a:tailEnd/>
          </a:ln>
        </p:spPr>
      </p:pic>
      <p:pic>
        <p:nvPicPr>
          <p:cNvPr id="10" name="Picture 8"/>
          <p:cNvPicPr>
            <a:picLocks noChangeAspect="1" noChangeArrowheads="1"/>
          </p:cNvPicPr>
          <p:nvPr/>
        </p:nvPicPr>
        <p:blipFill>
          <a:blip r:embed="rId7" cstate="print"/>
          <a:srcRect/>
          <a:stretch>
            <a:fillRect/>
          </a:stretch>
        </p:blipFill>
        <p:spPr bwMode="auto">
          <a:xfrm>
            <a:off x="2955925" y="3455988"/>
            <a:ext cx="3730625" cy="2536825"/>
          </a:xfrm>
          <a:prstGeom prst="rect">
            <a:avLst/>
          </a:prstGeom>
          <a:noFill/>
          <a:ln w="9525">
            <a:noFill/>
            <a:round/>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stomShape 2"/>
          <p:cNvSpPr/>
          <p:nvPr/>
        </p:nvSpPr>
        <p:spPr>
          <a:xfrm>
            <a:off x="2071800" y="21420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smtClean="0">
                <a:solidFill>
                  <a:srgbClr val="000000"/>
                </a:solidFill>
                <a:latin typeface="Arial"/>
              </a:rPr>
              <a:t>Проектні уроки</a:t>
            </a:r>
            <a:endParaRPr lang="ru-RU" sz="2400" b="1" dirty="0" smtClean="0">
              <a:solidFill>
                <a:srgbClr val="000000"/>
              </a:solidFill>
              <a:latin typeface="Arial"/>
            </a:endParaRPr>
          </a:p>
        </p:txBody>
      </p:sp>
      <p:pic>
        <p:nvPicPr>
          <p:cNvPr id="5" name="Picture 8"/>
          <p:cNvPicPr/>
          <p:nvPr/>
        </p:nvPicPr>
        <p:blipFill>
          <a:blip r:embed="rId2" cstate="print"/>
          <a:stretch>
            <a:fillRect/>
          </a:stretch>
        </p:blipFill>
        <p:spPr>
          <a:xfrm>
            <a:off x="289800" y="116640"/>
            <a:ext cx="1563480" cy="1705680"/>
          </a:xfrm>
          <a:prstGeom prst="rect">
            <a:avLst/>
          </a:prstGeom>
        </p:spPr>
      </p:pic>
      <p:pic>
        <p:nvPicPr>
          <p:cNvPr id="7" name="Picture 5"/>
          <p:cNvPicPr>
            <a:picLocks noChangeAspect="1" noChangeArrowheads="1"/>
          </p:cNvPicPr>
          <p:nvPr/>
        </p:nvPicPr>
        <p:blipFill>
          <a:blip r:embed="rId3" cstate="print"/>
          <a:srcRect/>
          <a:stretch>
            <a:fillRect/>
          </a:stretch>
        </p:blipFill>
        <p:spPr bwMode="auto">
          <a:xfrm>
            <a:off x="0" y="2857496"/>
            <a:ext cx="4599296" cy="3214686"/>
          </a:xfrm>
          <a:prstGeom prst="rect">
            <a:avLst/>
          </a:prstGeom>
          <a:noFill/>
          <a:ln w="9525">
            <a:noFill/>
            <a:round/>
            <a:headEnd/>
            <a:tailEnd/>
          </a:ln>
        </p:spPr>
      </p:pic>
      <p:sp>
        <p:nvSpPr>
          <p:cNvPr id="8" name="Прямоугольник 7"/>
          <p:cNvSpPr/>
          <p:nvPr/>
        </p:nvSpPr>
        <p:spPr>
          <a:xfrm>
            <a:off x="285720" y="1928802"/>
            <a:ext cx="8643998" cy="923330"/>
          </a:xfrm>
          <a:prstGeom prst="rect">
            <a:avLst/>
          </a:prstGeom>
        </p:spPr>
        <p:txBody>
          <a:bodyPr wrap="square">
            <a:spAutoFit/>
          </a:bodyPr>
          <a:lstStyle/>
          <a:p>
            <a:pPr algn="just">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uk-UA" dirty="0" smtClean="0">
                <a:latin typeface="Times New Roman" pitchFamily="18" charset="0"/>
                <a:cs typeface="Times New Roman" pitchFamily="18" charset="0"/>
              </a:rPr>
              <a:t>На рівні області запропоновано вивчення передового педагогічного досвіду викладача професійно-теоретичної підготовки </a:t>
            </a:r>
            <a:r>
              <a:rPr lang="uk-UA" dirty="0" err="1" smtClean="0">
                <a:latin typeface="Times New Roman" pitchFamily="18" charset="0"/>
                <a:cs typeface="Times New Roman" pitchFamily="18" charset="0"/>
              </a:rPr>
              <a:t>Ховайби</a:t>
            </a:r>
            <a:r>
              <a:rPr lang="uk-UA" dirty="0" smtClean="0">
                <a:latin typeface="Times New Roman" pitchFamily="18" charset="0"/>
                <a:cs typeface="Times New Roman" pitchFamily="18" charset="0"/>
              </a:rPr>
              <a:t> А.В. на тему: «Урок-проект як реалізація пошуково-дослідницької діяльності учнів».</a:t>
            </a:r>
            <a:endParaRPr lang="uk-UA" dirty="0">
              <a:latin typeface="Times New Roman" pitchFamily="18" charset="0"/>
              <a:cs typeface="Times New Roman" pitchFamily="18" charset="0"/>
            </a:endParaRPr>
          </a:p>
        </p:txBody>
      </p:sp>
      <p:pic>
        <p:nvPicPr>
          <p:cNvPr id="27649" name="Picture 1" descr="G:\ДРУК ИЮЛЬ 2018\печать фото\IMG_0750.JPG"/>
          <p:cNvPicPr>
            <a:picLocks noChangeAspect="1" noChangeArrowheads="1"/>
          </p:cNvPicPr>
          <p:nvPr/>
        </p:nvPicPr>
        <p:blipFill>
          <a:blip r:embed="rId4" cstate="print"/>
          <a:srcRect/>
          <a:stretch>
            <a:fillRect/>
          </a:stretch>
        </p:blipFill>
        <p:spPr bwMode="auto">
          <a:xfrm>
            <a:off x="4572000" y="3571876"/>
            <a:ext cx="4357718" cy="285752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stomShape 2"/>
          <p:cNvSpPr/>
          <p:nvPr/>
        </p:nvSpPr>
        <p:spPr>
          <a:xfrm>
            <a:off x="2071800" y="21420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smtClean="0">
                <a:solidFill>
                  <a:srgbClr val="000000"/>
                </a:solidFill>
                <a:latin typeface="Arial"/>
              </a:rPr>
              <a:t>Проектні уроки</a:t>
            </a:r>
            <a:endParaRPr lang="ru-RU" sz="2400" b="1" dirty="0" smtClean="0">
              <a:solidFill>
                <a:srgbClr val="000000"/>
              </a:solidFill>
              <a:latin typeface="Arial"/>
            </a:endParaRPr>
          </a:p>
        </p:txBody>
      </p:sp>
      <p:pic>
        <p:nvPicPr>
          <p:cNvPr id="5" name="Picture 8"/>
          <p:cNvPicPr/>
          <p:nvPr/>
        </p:nvPicPr>
        <p:blipFill>
          <a:blip r:embed="rId2" cstate="print"/>
          <a:stretch>
            <a:fillRect/>
          </a:stretch>
        </p:blipFill>
        <p:spPr>
          <a:xfrm>
            <a:off x="289800" y="116640"/>
            <a:ext cx="1563480" cy="1705680"/>
          </a:xfrm>
          <a:prstGeom prst="rect">
            <a:avLst/>
          </a:prstGeom>
        </p:spPr>
      </p:pic>
      <p:pic>
        <p:nvPicPr>
          <p:cNvPr id="25602" name="Picture 2" descr="F:\методична робота\Передовий досвід, 2016р\Досвід Козачук І.Б\Досвід Козачук І.Б - копия\екологічний проект\Козачук, Екологія\20170426_094215.jpg"/>
          <p:cNvPicPr>
            <a:picLocks noChangeAspect="1" noChangeArrowheads="1"/>
          </p:cNvPicPr>
          <p:nvPr/>
        </p:nvPicPr>
        <p:blipFill>
          <a:blip r:embed="rId3" cstate="print"/>
          <a:srcRect/>
          <a:stretch>
            <a:fillRect/>
          </a:stretch>
        </p:blipFill>
        <p:spPr bwMode="auto">
          <a:xfrm>
            <a:off x="0" y="2000240"/>
            <a:ext cx="5072098" cy="3214710"/>
          </a:xfrm>
          <a:prstGeom prst="rect">
            <a:avLst/>
          </a:prstGeom>
          <a:noFill/>
        </p:spPr>
      </p:pic>
      <p:pic>
        <p:nvPicPr>
          <p:cNvPr id="25603" name="Picture 3" descr="F:\методична робота\Передовий досвід, 2016р\Досвід Козачук І.Б\Досвід Козачук І.Б - копия\екологічний проект\Козачук, Екологія\20170426_093707.jpg"/>
          <p:cNvPicPr>
            <a:picLocks noChangeAspect="1" noChangeArrowheads="1"/>
          </p:cNvPicPr>
          <p:nvPr/>
        </p:nvPicPr>
        <p:blipFill>
          <a:blip r:embed="rId4" cstate="print"/>
          <a:srcRect/>
          <a:stretch>
            <a:fillRect/>
          </a:stretch>
        </p:blipFill>
        <p:spPr bwMode="auto">
          <a:xfrm>
            <a:off x="5143504" y="1643050"/>
            <a:ext cx="4000496" cy="2857496"/>
          </a:xfrm>
          <a:prstGeom prst="rect">
            <a:avLst/>
          </a:prstGeom>
          <a:noFill/>
        </p:spPr>
      </p:pic>
      <p:pic>
        <p:nvPicPr>
          <p:cNvPr id="25604" name="Picture 4" descr="F:\методична робота\Передовий досвід, 2016р\Досвід Козачук І.Б\Досвід Козачук І.Б - копия\екологічний проект\Козачук, Екологія\IMG_2839.JPG"/>
          <p:cNvPicPr>
            <a:picLocks noChangeAspect="1" noChangeArrowheads="1"/>
          </p:cNvPicPr>
          <p:nvPr/>
        </p:nvPicPr>
        <p:blipFill>
          <a:blip r:embed="rId5" cstate="print"/>
          <a:srcRect/>
          <a:stretch>
            <a:fillRect/>
          </a:stretch>
        </p:blipFill>
        <p:spPr bwMode="auto">
          <a:xfrm>
            <a:off x="3214678" y="4286256"/>
            <a:ext cx="5143536" cy="2571744"/>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stomShape 2"/>
          <p:cNvSpPr/>
          <p:nvPr/>
        </p:nvSpPr>
        <p:spPr>
          <a:xfrm>
            <a:off x="2071800" y="21420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smtClean="0">
                <a:solidFill>
                  <a:srgbClr val="000000"/>
                </a:solidFill>
                <a:latin typeface="Arial"/>
              </a:rPr>
              <a:t>Мала академія наук України</a:t>
            </a:r>
            <a:endParaRPr lang="ru-RU" sz="2400" b="1" dirty="0" smtClean="0">
              <a:solidFill>
                <a:srgbClr val="000000"/>
              </a:solidFill>
              <a:latin typeface="Arial"/>
            </a:endParaRPr>
          </a:p>
        </p:txBody>
      </p:sp>
      <p:pic>
        <p:nvPicPr>
          <p:cNvPr id="5" name="Picture 8"/>
          <p:cNvPicPr/>
          <p:nvPr/>
        </p:nvPicPr>
        <p:blipFill>
          <a:blip r:embed="rId2" cstate="print"/>
          <a:stretch>
            <a:fillRect/>
          </a:stretch>
        </p:blipFill>
        <p:spPr>
          <a:xfrm>
            <a:off x="289800" y="116640"/>
            <a:ext cx="1563480" cy="1705680"/>
          </a:xfrm>
          <a:prstGeom prst="rect">
            <a:avLst/>
          </a:prstGeom>
        </p:spPr>
      </p:pic>
      <p:pic>
        <p:nvPicPr>
          <p:cNvPr id="6" name="Picture 2" descr="F:\методична робота\фото 2018\Лютий\МАН СЕМЕНЮК 2.jpg"/>
          <p:cNvPicPr>
            <a:picLocks noChangeAspect="1" noChangeArrowheads="1"/>
          </p:cNvPicPr>
          <p:nvPr/>
        </p:nvPicPr>
        <p:blipFill>
          <a:blip r:embed="rId3" cstate="print"/>
          <a:srcRect/>
          <a:stretch>
            <a:fillRect/>
          </a:stretch>
        </p:blipFill>
        <p:spPr bwMode="auto">
          <a:xfrm>
            <a:off x="1857356" y="3571876"/>
            <a:ext cx="5749552" cy="3107456"/>
          </a:xfrm>
          <a:prstGeom prst="rect">
            <a:avLst/>
          </a:prstGeom>
          <a:noFill/>
          <a:ln w="88900">
            <a:solidFill>
              <a:schemeClr val="accent2">
                <a:lumMod val="40000"/>
                <a:lumOff val="60000"/>
              </a:schemeClr>
            </a:solidFill>
          </a:ln>
        </p:spPr>
      </p:pic>
      <p:sp>
        <p:nvSpPr>
          <p:cNvPr id="8" name="TextBox 7"/>
          <p:cNvSpPr txBox="1"/>
          <p:nvPr/>
        </p:nvSpPr>
        <p:spPr>
          <a:xfrm>
            <a:off x="285720" y="1928802"/>
            <a:ext cx="8858280" cy="1754326"/>
          </a:xfrm>
          <a:prstGeom prst="rect">
            <a:avLst/>
          </a:prstGeom>
          <a:noFill/>
        </p:spPr>
        <p:txBody>
          <a:bodyPr wrap="square" rtlCol="0">
            <a:spAutoFit/>
          </a:bodyPr>
          <a:lstStyle/>
          <a:p>
            <a:pPr lvl="0"/>
            <a:r>
              <a:rPr lang="uk-UA" dirty="0">
                <a:latin typeface="Times New Roman" pitchFamily="18" charset="0"/>
                <a:cs typeface="Times New Roman" pitchFamily="18" charset="0"/>
              </a:rPr>
              <a:t>ІІ етапі  Всеукраїнського конкурсу-захисту науково-дослідницьких робіт учнів-членів Малої академії наук України. Відділення філософії та суспільствознавства, який відбувся 11.02.18 р. у м. Полтава, учениця групи № 22 Семенюк Маргарита посіла ІІІ місце, отримала диплом ІІІ ступеня. Ученицю підготувала викладач історії та суспільних дисциплін </a:t>
            </a:r>
            <a:r>
              <a:rPr lang="uk-UA" dirty="0" err="1">
                <a:latin typeface="Times New Roman" pitchFamily="18" charset="0"/>
                <a:cs typeface="Times New Roman" pitchFamily="18" charset="0"/>
              </a:rPr>
              <a:t>Павлушенко</a:t>
            </a:r>
            <a:r>
              <a:rPr lang="uk-UA" dirty="0">
                <a:latin typeface="Times New Roman" pitchFamily="18" charset="0"/>
                <a:cs typeface="Times New Roman" pitchFamily="18" charset="0"/>
              </a:rPr>
              <a:t> К.В.</a:t>
            </a:r>
            <a:endParaRPr lang="ru-RU" dirty="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stomShape 2"/>
          <p:cNvSpPr/>
          <p:nvPr/>
        </p:nvSpPr>
        <p:spPr>
          <a:xfrm>
            <a:off x="2071800" y="21420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smtClean="0">
                <a:solidFill>
                  <a:srgbClr val="000000"/>
                </a:solidFill>
                <a:latin typeface="Arial"/>
              </a:rPr>
              <a:t>Створення електронних засобів навчання</a:t>
            </a:r>
            <a:endParaRPr lang="ru-RU" sz="2400" b="1" dirty="0" smtClean="0">
              <a:solidFill>
                <a:srgbClr val="000000"/>
              </a:solidFill>
              <a:latin typeface="Arial"/>
            </a:endParaRPr>
          </a:p>
        </p:txBody>
      </p:sp>
      <p:pic>
        <p:nvPicPr>
          <p:cNvPr id="5" name="Picture 8"/>
          <p:cNvPicPr/>
          <p:nvPr/>
        </p:nvPicPr>
        <p:blipFill>
          <a:blip r:embed="rId2" cstate="print"/>
          <a:stretch>
            <a:fillRect/>
          </a:stretch>
        </p:blipFill>
        <p:spPr>
          <a:xfrm>
            <a:off x="289800" y="116640"/>
            <a:ext cx="1563480" cy="1705680"/>
          </a:xfrm>
          <a:prstGeom prst="rect">
            <a:avLst/>
          </a:prstGeom>
        </p:spPr>
      </p:pic>
      <p:pic>
        <p:nvPicPr>
          <p:cNvPr id="36866" name="Picture 2" descr="C:\Users\Natasha\AppData\Local\Microsoft\Windows\Temporary Internet Files\Content.IE5\KR0RHHOJ\250px-Stamps_of_Ukraine%2C_2013-29[1].jpg"/>
          <p:cNvPicPr>
            <a:picLocks noChangeAspect="1" noChangeArrowheads="1"/>
          </p:cNvPicPr>
          <p:nvPr/>
        </p:nvPicPr>
        <p:blipFill>
          <a:blip r:embed="rId3" cstate="print"/>
          <a:srcRect/>
          <a:stretch>
            <a:fillRect/>
          </a:stretch>
        </p:blipFill>
        <p:spPr bwMode="auto">
          <a:xfrm>
            <a:off x="285720" y="2214555"/>
            <a:ext cx="2428892" cy="2155644"/>
          </a:xfrm>
          <a:prstGeom prst="rect">
            <a:avLst/>
          </a:prstGeom>
          <a:noFill/>
        </p:spPr>
      </p:pic>
      <p:pic>
        <p:nvPicPr>
          <p:cNvPr id="36868" name="Picture 4" descr="http://kremenptu26.hol.es/images/12.12.2018/12222222.jpg"/>
          <p:cNvPicPr>
            <a:picLocks noChangeAspect="1" noChangeArrowheads="1"/>
          </p:cNvPicPr>
          <p:nvPr/>
        </p:nvPicPr>
        <p:blipFill>
          <a:blip r:embed="rId4" cstate="print"/>
          <a:srcRect/>
          <a:stretch>
            <a:fillRect/>
          </a:stretch>
        </p:blipFill>
        <p:spPr bwMode="auto">
          <a:xfrm>
            <a:off x="3643306" y="1785927"/>
            <a:ext cx="4663743" cy="2571768"/>
          </a:xfrm>
          <a:prstGeom prst="rect">
            <a:avLst/>
          </a:prstGeom>
          <a:noFill/>
        </p:spPr>
      </p:pic>
      <p:pic>
        <p:nvPicPr>
          <p:cNvPr id="36870" name="Picture 6" descr="C:\Program Files (x86)\Microsoft Office\MEDIA\CAGCAT10\j0301252.wmf"/>
          <p:cNvPicPr>
            <a:picLocks noChangeAspect="1" noChangeArrowheads="1"/>
          </p:cNvPicPr>
          <p:nvPr/>
        </p:nvPicPr>
        <p:blipFill>
          <a:blip r:embed="rId5" cstate="print"/>
          <a:srcRect/>
          <a:stretch>
            <a:fillRect/>
          </a:stretch>
        </p:blipFill>
        <p:spPr bwMode="auto">
          <a:xfrm>
            <a:off x="1357290" y="4572008"/>
            <a:ext cx="2571768" cy="1565275"/>
          </a:xfrm>
          <a:prstGeom prst="rect">
            <a:avLst/>
          </a:prstGeom>
          <a:noFill/>
        </p:spPr>
      </p:pic>
      <p:sp>
        <p:nvSpPr>
          <p:cNvPr id="12" name="TextBox 11"/>
          <p:cNvSpPr txBox="1"/>
          <p:nvPr/>
        </p:nvSpPr>
        <p:spPr>
          <a:xfrm>
            <a:off x="3929026" y="4572008"/>
            <a:ext cx="5214974" cy="369332"/>
          </a:xfrm>
          <a:prstGeom prst="rect">
            <a:avLst/>
          </a:prstGeom>
          <a:noFill/>
        </p:spPr>
        <p:txBody>
          <a:bodyPr wrap="square" rtlCol="0">
            <a:spAutoFit/>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https://sites.google.com/view/pekari</a:t>
            </a:r>
            <a:endParaRPr lang="ru-RU"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3" name="TextBox 12"/>
          <p:cNvSpPr txBox="1"/>
          <p:nvPr/>
        </p:nvSpPr>
        <p:spPr>
          <a:xfrm>
            <a:off x="4000496" y="5072074"/>
            <a:ext cx="4453399" cy="369332"/>
          </a:xfrm>
          <a:prstGeom prst="rect">
            <a:avLst/>
          </a:prstGeom>
          <a:noFill/>
        </p:spPr>
        <p:txBody>
          <a:bodyPr wrap="none" rtlCol="0">
            <a:spAutoFit/>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https://sites.google.com/view/fromteachers</a:t>
            </a:r>
            <a:endParaRPr lang="ru-RU" b="1"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stomShape 2"/>
          <p:cNvSpPr/>
          <p:nvPr/>
        </p:nvSpPr>
        <p:spPr>
          <a:xfrm>
            <a:off x="2071800" y="21420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smtClean="0">
                <a:solidFill>
                  <a:srgbClr val="000000"/>
                </a:solidFill>
                <a:latin typeface="Arial"/>
              </a:rPr>
              <a:t>Створення електронних засобів навчання</a:t>
            </a:r>
            <a:endParaRPr lang="ru-RU" sz="2400" b="1" dirty="0" smtClean="0">
              <a:solidFill>
                <a:srgbClr val="000000"/>
              </a:solidFill>
              <a:latin typeface="Arial"/>
            </a:endParaRPr>
          </a:p>
        </p:txBody>
      </p:sp>
      <p:pic>
        <p:nvPicPr>
          <p:cNvPr id="5" name="Picture 8"/>
          <p:cNvPicPr/>
          <p:nvPr/>
        </p:nvPicPr>
        <p:blipFill>
          <a:blip r:embed="rId2" cstate="print"/>
          <a:stretch>
            <a:fillRect/>
          </a:stretch>
        </p:blipFill>
        <p:spPr>
          <a:xfrm>
            <a:off x="289800" y="116640"/>
            <a:ext cx="1563480" cy="1705680"/>
          </a:xfrm>
          <a:prstGeom prst="rect">
            <a:avLst/>
          </a:prstGeom>
        </p:spPr>
      </p:pic>
      <p:pic>
        <p:nvPicPr>
          <p:cNvPr id="37890" name="Picture 2" descr="C:\Users\Natasha\AppData\Local\Microsoft\Windows\Temporary Internet Files\Content.IE5\4CZJEU6R\Buch-coloured[1].png"/>
          <p:cNvPicPr>
            <a:picLocks noChangeAspect="1" noChangeArrowheads="1"/>
          </p:cNvPicPr>
          <p:nvPr/>
        </p:nvPicPr>
        <p:blipFill>
          <a:blip r:embed="rId3" cstate="print"/>
          <a:srcRect/>
          <a:stretch>
            <a:fillRect/>
          </a:stretch>
        </p:blipFill>
        <p:spPr bwMode="auto">
          <a:xfrm>
            <a:off x="214282" y="2071678"/>
            <a:ext cx="2054252" cy="1924093"/>
          </a:xfrm>
          <a:prstGeom prst="rect">
            <a:avLst/>
          </a:prstGeom>
          <a:noFill/>
        </p:spPr>
      </p:pic>
      <p:sp>
        <p:nvSpPr>
          <p:cNvPr id="7" name="Подзаголовок 2"/>
          <p:cNvSpPr>
            <a:spLocks noGrp="1"/>
          </p:cNvSpPr>
          <p:nvPr>
            <p:ph type="subTitle" idx="4294967295"/>
          </p:nvPr>
        </p:nvSpPr>
        <p:spPr>
          <a:xfrm>
            <a:off x="2214546" y="1785926"/>
            <a:ext cx="6929454" cy="2500330"/>
          </a:xfrm>
          <a:prstGeom prst="rect">
            <a:avLst/>
          </a:prstGeom>
        </p:spPr>
        <p:txBody>
          <a:bodyPr>
            <a:normAutofit fontScale="62500" lnSpcReduction="20000"/>
          </a:bodyPr>
          <a:lstStyle/>
          <a:p>
            <a:pPr>
              <a:buNone/>
            </a:pPr>
            <a:r>
              <a:rPr lang="uk-UA" dirty="0" smtClean="0">
                <a:solidFill>
                  <a:schemeClr val="tx1"/>
                </a:solidFill>
                <a:latin typeface="Times New Roman" pitchFamily="18" charset="0"/>
                <a:cs typeface="Times New Roman" pitchFamily="18" charset="0"/>
              </a:rPr>
              <a:t>      Педагогічні </a:t>
            </a:r>
            <a:r>
              <a:rPr lang="uk-UA" dirty="0">
                <a:solidFill>
                  <a:schemeClr val="tx1"/>
                </a:solidFill>
                <a:latin typeface="Times New Roman" pitchFamily="18" charset="0"/>
                <a:cs typeface="Times New Roman" pitchFamily="18" charset="0"/>
              </a:rPr>
              <a:t>працівники училища створюють електронні посібники, наприклад, електронний посібник «</a:t>
            </a:r>
            <a:r>
              <a:rPr lang="uk-UA" dirty="0" err="1">
                <a:solidFill>
                  <a:schemeClr val="tx1"/>
                </a:solidFill>
                <a:latin typeface="Times New Roman" pitchFamily="18" charset="0"/>
                <a:cs typeface="Times New Roman" pitchFamily="18" charset="0"/>
              </a:rPr>
              <a:t>Посібник</a:t>
            </a:r>
            <a:r>
              <a:rPr lang="uk-UA" dirty="0">
                <a:solidFill>
                  <a:schemeClr val="tx1"/>
                </a:solidFill>
                <a:latin typeface="Times New Roman" pitchFamily="18" charset="0"/>
                <a:cs typeface="Times New Roman" pitchFamily="18" charset="0"/>
              </a:rPr>
              <a:t> для само опрацювання з професії «Електрогазозварник. Електрозварник на автоматичних та напівавтоматичних машинах», автором якого являється викладач професійно-теоретичної підготовки Печорських О.А., електронний посібник «Світ ребусів», електронний «Словник-довідник з електротехніки», автором яких являється викладач професійно-теоретичної підготовки Прокопенко Л.В. </a:t>
            </a:r>
            <a:endParaRPr lang="ru-RU" dirty="0">
              <a:solidFill>
                <a:schemeClr val="tx1"/>
              </a:solidFill>
              <a:latin typeface="Times New Roman" pitchFamily="18" charset="0"/>
              <a:cs typeface="Times New Roman" pitchFamily="18" charset="0"/>
            </a:endParaRPr>
          </a:p>
          <a:p>
            <a:endParaRPr lang="ru-RU" dirty="0">
              <a:solidFill>
                <a:schemeClr val="tx1"/>
              </a:solidFill>
              <a:latin typeface="Times New Roman" pitchFamily="18" charset="0"/>
              <a:cs typeface="Times New Roman" pitchFamily="18" charset="0"/>
            </a:endParaRPr>
          </a:p>
        </p:txBody>
      </p:sp>
      <p:pic>
        <p:nvPicPr>
          <p:cNvPr id="37891" name="Picture 3" descr="G:\печать 09.07\педради\IMG_2870.JPG"/>
          <p:cNvPicPr>
            <a:picLocks noChangeAspect="1" noChangeArrowheads="1"/>
          </p:cNvPicPr>
          <p:nvPr/>
        </p:nvPicPr>
        <p:blipFill>
          <a:blip r:embed="rId4" cstate="print"/>
          <a:srcRect/>
          <a:stretch>
            <a:fillRect/>
          </a:stretch>
        </p:blipFill>
        <p:spPr bwMode="auto">
          <a:xfrm>
            <a:off x="214282" y="4143380"/>
            <a:ext cx="4000496" cy="2714620"/>
          </a:xfrm>
          <a:prstGeom prst="rect">
            <a:avLst/>
          </a:prstGeom>
          <a:noFill/>
        </p:spPr>
      </p:pic>
      <p:pic>
        <p:nvPicPr>
          <p:cNvPr id="37892" name="Picture 4" descr="G:\ДРУК ИЮЛЬ 2018\печать фото\IMG_9691.JPG"/>
          <p:cNvPicPr>
            <a:picLocks noChangeAspect="1" noChangeArrowheads="1"/>
          </p:cNvPicPr>
          <p:nvPr/>
        </p:nvPicPr>
        <p:blipFill>
          <a:blip r:embed="rId5" cstate="print"/>
          <a:srcRect/>
          <a:stretch>
            <a:fillRect/>
          </a:stretch>
        </p:blipFill>
        <p:spPr bwMode="auto">
          <a:xfrm>
            <a:off x="4714876" y="4143380"/>
            <a:ext cx="4071966" cy="271462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1"/>
          <p:cNvSpPr>
            <a:spLocks noChangeArrowheads="1"/>
          </p:cNvSpPr>
          <p:nvPr/>
        </p:nvSpPr>
        <p:spPr bwMode="auto">
          <a:xfrm>
            <a:off x="281152" y="1471915"/>
            <a:ext cx="8620125"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Викладачі предметів загальноосвітнього циклу працюють з обдарованими учнями, заохочуючи їх до творчої діяльності.</a:t>
            </a:r>
            <a:endParaRPr kumimoji="0" lang="ru-RU"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Цього року учні та викладачі ПТУ № 26 приймали участь у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Міжнародному конкурсі з математики «Кенгуру». У конкурсі брали участь 19 учнів, 1 учень – добрий результат, 18 учнів отримали сертифікати учасників.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8 Міжнародному конкурсі з англійської мови «Гринвіч». У конкурсі прийняли участь 21 учень, отримали сертифікати учасників.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lvl="0" algn="just" eaLnBrk="0" fontAlgn="base" hangingPunct="0">
              <a:spcBef>
                <a:spcPct val="0"/>
              </a:spcBef>
              <a:spcAft>
                <a:spcPct val="0"/>
              </a:spcAft>
              <a:buFontTx/>
              <a:buChar char="•"/>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Міжнародний конкурс з інформатики та комп’ютерної вправності «</a:t>
            </a:r>
            <a:r>
              <a:rPr lang="uk-UA" dirty="0" smtClean="0">
                <a:latin typeface="Times New Roman" pitchFamily="18" charset="0"/>
                <a:ea typeface="Calibri" pitchFamily="34" charset="0"/>
                <a:cs typeface="Times New Roman" pitchFamily="18" charset="0"/>
              </a:rPr>
              <a:t>Бобер». </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У конкурсі брали участь 18 учнів; отримали сертифікати учасників.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Всеукраїнський конкурс природничих наук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Геліантус</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У конкурсі брали участь 31 учень; 1 диплом І ступеня; 1 диплом ІІ ступеня; 5 дипломів ІІІ ступеня; 24 учні отримали грамоти. </a:t>
            </a:r>
            <a:endParaRPr kumimoji="0" lang="uk-UA"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 name="Picture 8"/>
          <p:cNvPicPr/>
          <p:nvPr/>
        </p:nvPicPr>
        <p:blipFill>
          <a:blip r:embed="rId2" cstate="print"/>
          <a:stretch>
            <a:fillRect/>
          </a:stretch>
        </p:blipFill>
        <p:spPr>
          <a:xfrm>
            <a:off x="289800" y="116640"/>
            <a:ext cx="1563480" cy="1035885"/>
          </a:xfrm>
          <a:prstGeom prst="rect">
            <a:avLst/>
          </a:prstGeom>
        </p:spPr>
      </p:pic>
      <p:sp>
        <p:nvSpPr>
          <p:cNvPr id="7" name="CustomShape 2"/>
          <p:cNvSpPr/>
          <p:nvPr/>
        </p:nvSpPr>
        <p:spPr>
          <a:xfrm>
            <a:off x="2069640" y="10710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a:solidFill>
                  <a:srgbClr val="000000"/>
                </a:solidFill>
                <a:latin typeface="Arial"/>
                <a:ea typeface="DejaVu Sans"/>
              </a:rPr>
              <a:t>Конкурси, олімпіади</a:t>
            </a:r>
            <a:endParaRPr dirty="0"/>
          </a:p>
        </p:txBody>
      </p:sp>
      <p:pic>
        <p:nvPicPr>
          <p:cNvPr id="6146" name="Picture 2" descr="F:\методична робота\фото 2018\Лютий\МАН СЕМЕНЮК 2.jpg"/>
          <p:cNvPicPr>
            <a:picLocks noChangeAspect="1" noChangeArrowheads="1"/>
          </p:cNvPicPr>
          <p:nvPr/>
        </p:nvPicPr>
        <p:blipFill>
          <a:blip r:embed="rId3" cstate="print"/>
          <a:srcRect/>
          <a:stretch>
            <a:fillRect/>
          </a:stretch>
        </p:blipFill>
        <p:spPr bwMode="auto">
          <a:xfrm>
            <a:off x="2848580" y="4614041"/>
            <a:ext cx="3899064" cy="2107324"/>
          </a:xfrm>
          <a:prstGeom prst="rect">
            <a:avLst/>
          </a:prstGeom>
          <a:noFill/>
          <a:ln w="88900">
            <a:solidFill>
              <a:schemeClr val="accent2">
                <a:lumMod val="40000"/>
                <a:lumOff val="60000"/>
              </a:schemeClr>
            </a:solid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stomShape 2"/>
          <p:cNvSpPr/>
          <p:nvPr/>
        </p:nvSpPr>
        <p:spPr>
          <a:xfrm>
            <a:off x="2071670" y="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smtClean="0">
                <a:solidFill>
                  <a:srgbClr val="000000"/>
                </a:solidFill>
                <a:latin typeface="Arial"/>
              </a:rPr>
              <a:t>Висновок</a:t>
            </a:r>
            <a:endParaRPr lang="ru-RU" sz="2400" b="1" dirty="0" smtClean="0">
              <a:solidFill>
                <a:srgbClr val="000000"/>
              </a:solidFill>
              <a:latin typeface="Arial"/>
            </a:endParaRPr>
          </a:p>
        </p:txBody>
      </p:sp>
      <p:pic>
        <p:nvPicPr>
          <p:cNvPr id="5" name="Picture 8"/>
          <p:cNvPicPr/>
          <p:nvPr/>
        </p:nvPicPr>
        <p:blipFill>
          <a:blip r:embed="rId2" cstate="print"/>
          <a:stretch>
            <a:fillRect/>
          </a:stretch>
        </p:blipFill>
        <p:spPr>
          <a:xfrm>
            <a:off x="357158" y="0"/>
            <a:ext cx="1563480" cy="1383534"/>
          </a:xfrm>
          <a:prstGeom prst="rect">
            <a:avLst/>
          </a:prstGeom>
        </p:spPr>
      </p:pic>
      <p:sp>
        <p:nvSpPr>
          <p:cNvPr id="1026" name="Rectangle 2"/>
          <p:cNvSpPr>
            <a:spLocks noChangeArrowheads="1"/>
          </p:cNvSpPr>
          <p:nvPr/>
        </p:nvSpPr>
        <p:spPr bwMode="auto">
          <a:xfrm>
            <a:off x="0" y="1424499"/>
            <a:ext cx="9144000"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uk-UA"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На відміну від класичної, у нашому розумінні освіти, за STEM учень отримує набагато більше автономності. Організований освітній процес за STEM -  навчання  дає можливість більш об’єктивно оцінювати прогрес учнів. Завдяки такій автономності учень вчиться бути самостійним, приймати власні рішення та відповідати за них. Навички критичного мислення та ґрунтовні наукові знання, отримані в результаті навчання за STEM, дозволяють учню вирості новатором – двигуном розвитку людства. В учня формуються навички співробітництва, творчості, критичного мислення, гнучкості, </a:t>
            </a:r>
            <a:r>
              <a:rPr kumimoji="0" lang="uk-UA" sz="16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комунікативності</a:t>
            </a:r>
            <a:r>
              <a:rPr kumimoji="0" lang="uk-UA"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креативності, формуються компетентності, які потрібні для успішної самореалізації в сучасному глобальному світі. Освіта в галузі STEM є основою підготовки фахівців із високих технологій. За STEM – методикою в центрі уваги  - практичне завдання чи проблема. Учні вчаться знаходити способи вирішення не в теорії, а безпосередньо через спроби та помилки. </a:t>
            </a:r>
            <a:r>
              <a:rPr kumimoji="0" lang="uk-UA"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Одне з основних завдань, яке повинен розв’язувати педагог – це організація та підтримка цілеспрямованої пізнавальної діяльності учнів, формування у них умінь та навичок здійснювати наукові дослідження. </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Головна мета </a:t>
            </a:r>
            <a:r>
              <a:rPr kumimoji="0" lang="ru-RU"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науково-орієнтовної</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освіти</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a:t>
            </a:r>
            <a:r>
              <a:rPr kumimoji="0" lang="ru-RU"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це</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створення</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системи</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навчання</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на </a:t>
            </a:r>
            <a:r>
              <a:rPr kumimoji="0" lang="ru-RU"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основі</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компетентнісного</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підходу</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яка </a:t>
            </a:r>
            <a:r>
              <a:rPr kumimoji="0" lang="ru-RU"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орієнтована</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на </a:t>
            </a:r>
            <a:r>
              <a:rPr kumimoji="0" lang="ru-RU"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самореалізацію</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особистості</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молодого </a:t>
            </a:r>
            <a:r>
              <a:rPr kumimoji="0" lang="ru-RU"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науковця</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uk-UA"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Педагогічний колектив  училища  вважає важливим - створити умови для різнобічного розвитку підростаючого покоління, забезпечити активізацію і розвиток інтелекту, інтуїції,  продуктивності, творчого мислення, рефлексії, аналітико-синтетичних умінь та навичок з урахуванням можливостей кожного учня, сформувати в учнів комунікативні і мовленнєві компетенції. Саме тому, педагогічні працівники училища застосовують елементи технологій </a:t>
            </a:r>
            <a:r>
              <a:rPr kumimoji="0" lang="uk-UA"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STEM</a:t>
            </a:r>
            <a:r>
              <a:rPr kumimoji="0" lang="uk-UA"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навчання, яке сприяє розвитку навичок критичного мислення та пізнавальних інтересів учнів, спонукає учнів виявляти уяву та творчість, розвиває вміння швидко аналізувати ситуацію, створювати комфортні умови навчання, за яких учень відчуває успішність, свою інтелектуальну досконалість, що робить продуктивним сам освітній процес. </a:t>
            </a:r>
            <a:endParaRPr kumimoji="0" lang="uk-UA"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 name="CustomShape 1"/>
          <p:cNvSpPr/>
          <p:nvPr/>
        </p:nvSpPr>
        <p:spPr>
          <a:xfrm>
            <a:off x="2492818" y="1571760"/>
            <a:ext cx="6336360" cy="4513320"/>
          </a:xfrm>
          <a:prstGeom prst="rect">
            <a:avLst/>
          </a:prstGeom>
        </p:spPr>
      </p:sp>
      <p:pic>
        <p:nvPicPr>
          <p:cNvPr id="499" name="Picture 8"/>
          <p:cNvPicPr/>
          <p:nvPr/>
        </p:nvPicPr>
        <p:blipFill>
          <a:blip r:embed="rId2" cstate="print"/>
          <a:stretch>
            <a:fillRect/>
          </a:stretch>
        </p:blipFill>
        <p:spPr>
          <a:xfrm>
            <a:off x="289800" y="116640"/>
            <a:ext cx="1563480" cy="1064460"/>
          </a:xfrm>
          <a:prstGeom prst="rect">
            <a:avLst/>
          </a:prstGeom>
        </p:spPr>
      </p:pic>
      <p:sp>
        <p:nvSpPr>
          <p:cNvPr id="500" name="CustomShape 2"/>
          <p:cNvSpPr/>
          <p:nvPr/>
        </p:nvSpPr>
        <p:spPr>
          <a:xfrm>
            <a:off x="2069640" y="10710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a:solidFill>
                  <a:srgbClr val="000000"/>
                </a:solidFill>
                <a:latin typeface="Arial"/>
                <a:ea typeface="DejaVu Sans"/>
              </a:rPr>
              <a:t>Конкурси, олімпіади</a:t>
            </a:r>
            <a:endParaRPr dirty="0"/>
          </a:p>
        </p:txBody>
      </p:sp>
      <p:sp>
        <p:nvSpPr>
          <p:cNvPr id="501" name="CustomShape 3"/>
          <p:cNvSpPr/>
          <p:nvPr/>
        </p:nvSpPr>
        <p:spPr>
          <a:xfrm>
            <a:off x="219076" y="1600200"/>
            <a:ext cx="8591549" cy="3400778"/>
          </a:xfrm>
          <a:prstGeom prst="rect">
            <a:avLst/>
          </a:prstGeom>
        </p:spPr>
        <p:txBody>
          <a:bodyPr lIns="90000" tIns="45000" rIns="90000" bIns="45000"/>
          <a:lstStyle/>
          <a:p>
            <a:pPr algn="just"/>
            <a:r>
              <a:rPr lang="uk-UA" sz="1600" i="1" dirty="0">
                <a:latin typeface="Times New Roman" pitchFamily="18" charset="0"/>
                <a:cs typeface="Times New Roman" pitchFamily="18" charset="0"/>
              </a:rPr>
              <a:t> У </a:t>
            </a:r>
            <a:r>
              <a:rPr lang="uk-UA" sz="1600" dirty="0" smtClean="0">
                <a:latin typeface="Times New Roman" pitchFamily="18" charset="0"/>
                <a:cs typeface="Times New Roman" pitchFamily="18" charset="0"/>
              </a:rPr>
              <a:t>2017-2018 </a:t>
            </a:r>
            <a:r>
              <a:rPr lang="uk-UA" sz="1600" dirty="0">
                <a:latin typeface="Times New Roman" pitchFamily="18" charset="0"/>
                <a:cs typeface="Times New Roman" pitchFamily="18" charset="0"/>
              </a:rPr>
              <a:t>навчальному році учні та викладачі ПТУ № 26 приймали участь у </a:t>
            </a:r>
            <a:r>
              <a:rPr lang="uk-UA" sz="1600" dirty="0" smtClean="0">
                <a:latin typeface="Times New Roman" pitchFamily="18" charset="0"/>
                <a:cs typeface="Times New Roman" pitchFamily="18" charset="0"/>
              </a:rPr>
              <a:t>:</a:t>
            </a:r>
          </a:p>
          <a:p>
            <a:pPr lvl="0">
              <a:buFont typeface="Wingdings" pitchFamily="2" charset="2"/>
              <a:buChar char="Ø"/>
            </a:pPr>
            <a:r>
              <a:rPr lang="uk-UA" sz="1600" dirty="0" smtClean="0">
                <a:latin typeface="Times New Roman" pitchFamily="18" charset="0"/>
                <a:cs typeface="Times New Roman" pitchFamily="18" charset="0"/>
              </a:rPr>
              <a:t>    у ІІ етапі олімпіади з предмету «Креслення»</a:t>
            </a:r>
            <a:r>
              <a:rPr lang="en-US" sz="1600" dirty="0" smtClean="0">
                <a:latin typeface="Times New Roman" pitchFamily="18" charset="0"/>
                <a:cs typeface="Times New Roman" pitchFamily="18" charset="0"/>
              </a:rPr>
              <a:t>. </a:t>
            </a:r>
            <a:r>
              <a:rPr lang="uk-UA" sz="1600" dirty="0" smtClean="0">
                <a:latin typeface="Times New Roman" pitchFamily="18" charset="0"/>
                <a:cs typeface="Times New Roman" pitchFamily="18" charset="0"/>
              </a:rPr>
              <a:t>Бистрицький Сергій посів ІІІ місце</a:t>
            </a:r>
            <a:r>
              <a:rPr lang="en-US" sz="1600" dirty="0" smtClean="0">
                <a:latin typeface="Times New Roman" pitchFamily="18" charset="0"/>
                <a:cs typeface="Times New Roman" pitchFamily="18" charset="0"/>
              </a:rPr>
              <a:t>.</a:t>
            </a:r>
          </a:p>
          <a:p>
            <a:pPr lvl="0">
              <a:buFont typeface="Wingdings" pitchFamily="2" charset="2"/>
              <a:buChar char="Ø"/>
            </a:pPr>
            <a:r>
              <a:rPr lang="uk-UA" sz="1600" dirty="0" smtClean="0">
                <a:latin typeface="Times New Roman" pitchFamily="18" charset="0"/>
                <a:cs typeface="Times New Roman" pitchFamily="18" charset="0"/>
              </a:rPr>
              <a:t>    у ІІ етапі  обласної олімпіаді з предмета «Математика »</a:t>
            </a:r>
            <a:r>
              <a:rPr lang="en-US" sz="1600" dirty="0" smtClean="0">
                <a:latin typeface="Times New Roman" pitchFamily="18" charset="0"/>
                <a:cs typeface="Times New Roman" pitchFamily="18" charset="0"/>
              </a:rPr>
              <a:t>.</a:t>
            </a:r>
            <a:r>
              <a:rPr lang="uk-UA" sz="1600" dirty="0" smtClean="0">
                <a:latin typeface="Times New Roman" pitchFamily="18" charset="0"/>
                <a:cs typeface="Times New Roman" pitchFamily="18" charset="0"/>
              </a:rPr>
              <a:t> Дмитренко Карина  посіла 7 місце</a:t>
            </a:r>
            <a:r>
              <a:rPr lang="en-US" sz="1600" dirty="0" smtClean="0">
                <a:latin typeface="Times New Roman" pitchFamily="18" charset="0"/>
                <a:cs typeface="Times New Roman" pitchFamily="18" charset="0"/>
              </a:rPr>
              <a:t>.</a:t>
            </a:r>
            <a:endParaRPr lang="ru-RU" sz="1600" dirty="0" smtClean="0">
              <a:latin typeface="Times New Roman" pitchFamily="18" charset="0"/>
              <a:cs typeface="Times New Roman" pitchFamily="18" charset="0"/>
            </a:endParaRPr>
          </a:p>
          <a:p>
            <a:pPr lvl="0">
              <a:buFont typeface="Wingdings" pitchFamily="2" charset="2"/>
              <a:buChar char="Ø"/>
            </a:pPr>
            <a:r>
              <a:rPr lang="uk-UA" sz="1600" dirty="0" smtClean="0">
                <a:latin typeface="Times New Roman" pitchFamily="18" charset="0"/>
                <a:cs typeface="Times New Roman" pitchFamily="18" charset="0"/>
              </a:rPr>
              <a:t>    у ІІ етапі  Всеукраїнського конкурсу-захисту науково-дослідницьких робіт учнів-членів Малої академії наук України. Відділення філософії та суспільствознавства</a:t>
            </a:r>
            <a:r>
              <a:rPr lang="en-US" sz="1600" dirty="0" smtClean="0">
                <a:latin typeface="Times New Roman" pitchFamily="18" charset="0"/>
                <a:cs typeface="Times New Roman" pitchFamily="18" charset="0"/>
              </a:rPr>
              <a:t>.</a:t>
            </a:r>
            <a:r>
              <a:rPr lang="uk-UA" sz="1600" dirty="0" smtClean="0">
                <a:latin typeface="Times New Roman" pitchFamily="18" charset="0"/>
                <a:cs typeface="Times New Roman" pitchFamily="18" charset="0"/>
              </a:rPr>
              <a:t> Семенюк Маргарита посіла ІІІ місце, отримала диплом ІІІ ступеня</a:t>
            </a:r>
            <a:r>
              <a:rPr lang="en-US" sz="1600" dirty="0" smtClean="0">
                <a:latin typeface="Times New Roman" pitchFamily="18" charset="0"/>
                <a:cs typeface="Times New Roman" pitchFamily="18" charset="0"/>
              </a:rPr>
              <a:t>.</a:t>
            </a:r>
            <a:endParaRPr lang="uk-UA" dirty="0" smtClean="0">
              <a:latin typeface="Times New Roman" panose="02020603050405020304" pitchFamily="18" charset="0"/>
              <a:cs typeface="Times New Roman" panose="02020603050405020304" pitchFamily="18" charset="0"/>
            </a:endParaRPr>
          </a:p>
          <a:p>
            <a:pPr algn="just">
              <a:lnSpc>
                <a:spcPct val="100000"/>
              </a:lnSpc>
            </a:pPr>
            <a:endParaRPr dirty="0">
              <a:latin typeface="Times New Roman" panose="02020603050405020304" pitchFamily="18" charset="0"/>
              <a:cs typeface="Times New Roman" panose="02020603050405020304" pitchFamily="18" charset="0"/>
            </a:endParaRPr>
          </a:p>
        </p:txBody>
      </p:sp>
      <p:pic>
        <p:nvPicPr>
          <p:cNvPr id="6" name="Рисунок 5" descr="http://kremenptu26.hol.es/images/01.05.2018/IMG_3902.JPG"/>
          <p:cNvPicPr/>
          <p:nvPr/>
        </p:nvPicPr>
        <p:blipFill>
          <a:blip r:embed="rId3" cstate="print"/>
          <a:srcRect/>
          <a:stretch>
            <a:fillRect/>
          </a:stretch>
        </p:blipFill>
        <p:spPr bwMode="auto">
          <a:xfrm>
            <a:off x="617399" y="3401180"/>
            <a:ext cx="3429668" cy="2457753"/>
          </a:xfrm>
          <a:prstGeom prst="rect">
            <a:avLst/>
          </a:prstGeom>
          <a:noFill/>
          <a:ln w="88900">
            <a:solidFill>
              <a:schemeClr val="accent2">
                <a:lumMod val="40000"/>
                <a:lumOff val="60000"/>
              </a:schemeClr>
            </a:solidFill>
            <a:miter lim="800000"/>
            <a:headEnd/>
            <a:tailEnd/>
          </a:ln>
        </p:spPr>
      </p:pic>
      <p:pic>
        <p:nvPicPr>
          <p:cNvPr id="14337" name="Picture 1" descr="F:\методична робота\Фото 2017\196_0412\IMG_3170.JPG"/>
          <p:cNvPicPr>
            <a:picLocks noChangeAspect="1" noChangeArrowheads="1"/>
          </p:cNvPicPr>
          <p:nvPr/>
        </p:nvPicPr>
        <p:blipFill>
          <a:blip r:embed="rId4" cstate="print"/>
          <a:srcRect/>
          <a:stretch>
            <a:fillRect/>
          </a:stretch>
        </p:blipFill>
        <p:spPr bwMode="auto">
          <a:xfrm>
            <a:off x="4469033" y="3378198"/>
            <a:ext cx="4118586" cy="2540001"/>
          </a:xfrm>
          <a:prstGeom prst="rect">
            <a:avLst/>
          </a:prstGeom>
          <a:noFill/>
          <a:ln w="88900">
            <a:solidFill>
              <a:schemeClr val="accent2">
                <a:lumMod val="40000"/>
                <a:lumOff val="60000"/>
              </a:schemeClr>
            </a:solidFill>
          </a:ln>
        </p:spPr>
      </p:pic>
    </p:spTree>
  </p:cSld>
  <p:clrMapOvr>
    <a:masterClrMapping/>
  </p:clrMapOvr>
  <p:transition spd="slow">
    <p:wheel spokes="1"/>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p:cNvPicPr/>
          <p:nvPr/>
        </p:nvPicPr>
        <p:blipFill>
          <a:blip r:embed="rId2" cstate="print"/>
          <a:stretch>
            <a:fillRect/>
          </a:stretch>
        </p:blipFill>
        <p:spPr>
          <a:xfrm>
            <a:off x="289800" y="116640"/>
            <a:ext cx="1563480" cy="1705680"/>
          </a:xfrm>
          <a:prstGeom prst="rect">
            <a:avLst/>
          </a:prstGeom>
        </p:spPr>
      </p:pic>
      <p:sp>
        <p:nvSpPr>
          <p:cNvPr id="6" name="CustomShape 2"/>
          <p:cNvSpPr/>
          <p:nvPr/>
        </p:nvSpPr>
        <p:spPr>
          <a:xfrm>
            <a:off x="2069640" y="10710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a:solidFill>
                  <a:srgbClr val="000000"/>
                </a:solidFill>
                <a:latin typeface="Arial"/>
                <a:ea typeface="DejaVu Sans"/>
              </a:rPr>
              <a:t>Конкурси, олімпіади</a:t>
            </a:r>
            <a:endParaRPr dirty="0"/>
          </a:p>
        </p:txBody>
      </p:sp>
      <p:sp>
        <p:nvSpPr>
          <p:cNvPr id="3073" name="Rectangle 1"/>
          <p:cNvSpPr>
            <a:spLocks noChangeArrowheads="1"/>
          </p:cNvSpPr>
          <p:nvPr/>
        </p:nvSpPr>
        <p:spPr bwMode="auto">
          <a:xfrm>
            <a:off x="257504" y="2138883"/>
            <a:ext cx="8667750"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just" defTabSz="914400" rtl="0" eaLnBrk="1" fontAlgn="base" latinLnBrk="0" hangingPunct="1">
              <a:lnSpc>
                <a:spcPct val="100000"/>
              </a:lnSpc>
              <a:spcBef>
                <a:spcPct val="0"/>
              </a:spcBef>
              <a:spcAft>
                <a:spcPct val="0"/>
              </a:spcAft>
              <a:buClrTx/>
              <a:buSzTx/>
              <a:buFont typeface="Wingdings" pitchFamily="2" charset="2"/>
              <a:buChar char="Ø"/>
              <a:tabLst/>
            </a:pPr>
            <a:r>
              <a:rPr kumimoji="0" lang="uk-UA"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у обласній он-лайн-конференції до Дня охорони праці «Забезпечення прав і гарантій на належні, безпечні і здорові умови праці в Україні та країнах світу»</a:t>
            </a:r>
            <a:r>
              <a:rPr kumimoji="0" lang="en-US"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uk-UA"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Капустян</a:t>
            </a:r>
            <a:r>
              <a:rPr kumimoji="0" lang="uk-UA" sz="14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Р</a:t>
            </a:r>
            <a:r>
              <a:rPr kumimoji="0" lang="uk-UA"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оман отримав сертифікат учасника.</a:t>
            </a:r>
            <a:endParaRPr kumimoji="0" lang="en-US"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lvl="0" algn="just" eaLnBrk="0" fontAlgn="base" hangingPunct="0">
              <a:spcBef>
                <a:spcPct val="0"/>
              </a:spcBef>
              <a:spcAft>
                <a:spcPct val="0"/>
              </a:spcAft>
              <a:buFont typeface="Wingdings" pitchFamily="2" charset="2"/>
              <a:buChar char="Ø"/>
            </a:pPr>
            <a:r>
              <a:rPr kumimoji="0" lang="uk-UA"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у обласній он-лайн-конференції до Дня охорони праці «Забезпечення прав і гарантій на належні, безпечні і здорові умови праці в Україні та країнах </a:t>
            </a:r>
            <a:r>
              <a:rPr lang="uk-UA" sz="1400" dirty="0" smtClean="0">
                <a:latin typeface="Times New Roman" pitchFamily="18" charset="0"/>
                <a:ea typeface="Calibri" pitchFamily="34" charset="0"/>
                <a:cs typeface="Times New Roman" pitchFamily="18" charset="0"/>
              </a:rPr>
              <a:t>світу». </a:t>
            </a:r>
            <a:r>
              <a:rPr lang="uk-UA" sz="1400" dirty="0" err="1" smtClean="0">
                <a:latin typeface="Times New Roman" pitchFamily="18" charset="0"/>
                <a:ea typeface="Calibri" pitchFamily="34" charset="0"/>
                <a:cs typeface="Times New Roman" pitchFamily="18" charset="0"/>
              </a:rPr>
              <a:t>Скірська</a:t>
            </a:r>
            <a:r>
              <a:rPr lang="uk-UA" sz="1400" dirty="0" smtClean="0">
                <a:latin typeface="Times New Roman" pitchFamily="18" charset="0"/>
                <a:ea typeface="Calibri" pitchFamily="34" charset="0"/>
                <a:cs typeface="Times New Roman" pitchFamily="18" charset="0"/>
              </a:rPr>
              <a:t> </a:t>
            </a:r>
            <a:r>
              <a:rPr kumimoji="0" lang="uk-UA"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Ольга Валеріївна отримала сертифікат учасника.</a:t>
            </a:r>
          </a:p>
          <a:p>
            <a:pPr lvl="0">
              <a:buFont typeface="Wingdings" pitchFamily="2" charset="2"/>
              <a:buChar char="Ø"/>
            </a:pPr>
            <a:r>
              <a:rPr lang="uk-UA" sz="1400" dirty="0" smtClean="0">
                <a:latin typeface="Times New Roman" pitchFamily="18" charset="0"/>
                <a:cs typeface="Times New Roman" pitchFamily="18" charset="0"/>
              </a:rPr>
              <a:t>   у обласній он-лайн-конференції до Дня охорони праці «Забезпечення прав і гарантій на належні, безпечні і здорові умови праці в Україні та країнах світу». </a:t>
            </a:r>
            <a:r>
              <a:rPr lang="uk-UA" sz="1400" dirty="0" err="1" smtClean="0">
                <a:latin typeface="Times New Roman" pitchFamily="18" charset="0"/>
                <a:cs typeface="Times New Roman" pitchFamily="18" charset="0"/>
              </a:rPr>
              <a:t>Лукіна</a:t>
            </a:r>
            <a:r>
              <a:rPr lang="uk-UA" sz="1400" dirty="0" smtClean="0">
                <a:latin typeface="Times New Roman" pitchFamily="18" charset="0"/>
                <a:cs typeface="Times New Roman" pitchFamily="18" charset="0"/>
              </a:rPr>
              <a:t> Олександра отримала сертифікат учасника.</a:t>
            </a:r>
            <a:endParaRPr kumimoji="0" lang="uk-UA"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just" defTabSz="914400" rtl="0" eaLnBrk="0" fontAlgn="base" latinLnBrk="0" hangingPunct="0">
              <a:lnSpc>
                <a:spcPct val="100000"/>
              </a:lnSpc>
              <a:spcBef>
                <a:spcPct val="0"/>
              </a:spcBef>
              <a:spcAft>
                <a:spcPct val="0"/>
              </a:spcAft>
              <a:buClrTx/>
              <a:buSzTx/>
              <a:tabLst/>
            </a:pPr>
            <a:endParaRPr kumimoji="0" lang="uk-UA"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7" name="Рисунок 6" descr="http://kremenptu26.hol.es/images/01.05.2018/56868.jpg"/>
          <p:cNvPicPr/>
          <p:nvPr/>
        </p:nvPicPr>
        <p:blipFill>
          <a:blip r:embed="rId3" cstate="print"/>
          <a:srcRect/>
          <a:stretch>
            <a:fillRect/>
          </a:stretch>
        </p:blipFill>
        <p:spPr bwMode="auto">
          <a:xfrm>
            <a:off x="3731174" y="4141075"/>
            <a:ext cx="2858813" cy="2102069"/>
          </a:xfrm>
          <a:prstGeom prst="rect">
            <a:avLst/>
          </a:prstGeom>
          <a:noFill/>
          <a:ln w="88900">
            <a:solidFill>
              <a:schemeClr val="accent2">
                <a:lumMod val="40000"/>
                <a:lumOff val="60000"/>
              </a:schemeClr>
            </a:solidFill>
            <a:miter lim="800000"/>
            <a:headEnd/>
            <a:tailEnd/>
          </a:ln>
        </p:spPr>
      </p:pic>
      <p:pic>
        <p:nvPicPr>
          <p:cNvPr id="3074" name="Picture 2" descr="F:\методична робота\фото 2018\Дипломи\2 004.jpg"/>
          <p:cNvPicPr>
            <a:picLocks noChangeAspect="1" noChangeArrowheads="1"/>
          </p:cNvPicPr>
          <p:nvPr/>
        </p:nvPicPr>
        <p:blipFill>
          <a:blip r:embed="rId4" cstate="print"/>
          <a:srcRect/>
          <a:stretch>
            <a:fillRect/>
          </a:stretch>
        </p:blipFill>
        <p:spPr bwMode="auto">
          <a:xfrm>
            <a:off x="7450248" y="5265682"/>
            <a:ext cx="1241807" cy="1460939"/>
          </a:xfrm>
          <a:prstGeom prst="rect">
            <a:avLst/>
          </a:prstGeom>
          <a:noFill/>
          <a:ln w="88900">
            <a:solidFill>
              <a:schemeClr val="accent2">
                <a:lumMod val="40000"/>
                <a:lumOff val="60000"/>
              </a:schemeClr>
            </a:solidFill>
          </a:ln>
        </p:spPr>
      </p:pic>
      <p:pic>
        <p:nvPicPr>
          <p:cNvPr id="3078" name="Picture 6" descr="F:\методична робота\фото 2018\Дипломи\2 009.jpg"/>
          <p:cNvPicPr>
            <a:picLocks noChangeAspect="1" noChangeArrowheads="1"/>
          </p:cNvPicPr>
          <p:nvPr/>
        </p:nvPicPr>
        <p:blipFill>
          <a:blip r:embed="rId5" cstate="print"/>
          <a:srcRect/>
          <a:stretch>
            <a:fillRect/>
          </a:stretch>
        </p:blipFill>
        <p:spPr bwMode="auto">
          <a:xfrm>
            <a:off x="6950951" y="3618625"/>
            <a:ext cx="1898759" cy="1363279"/>
          </a:xfrm>
          <a:prstGeom prst="rect">
            <a:avLst/>
          </a:prstGeom>
          <a:noFill/>
          <a:ln w="88900">
            <a:solidFill>
              <a:schemeClr val="accent2">
                <a:lumMod val="40000"/>
                <a:lumOff val="60000"/>
              </a:schemeClr>
            </a:solidFill>
          </a:ln>
        </p:spPr>
      </p:pic>
      <p:pic>
        <p:nvPicPr>
          <p:cNvPr id="3079" name="Picture 7" descr="F:\методична робота\фото 2018\Дипломи\2 010.jpg"/>
          <p:cNvPicPr>
            <a:picLocks noChangeAspect="1" noChangeArrowheads="1"/>
          </p:cNvPicPr>
          <p:nvPr/>
        </p:nvPicPr>
        <p:blipFill>
          <a:blip r:embed="rId6" cstate="print"/>
          <a:srcRect/>
          <a:stretch>
            <a:fillRect/>
          </a:stretch>
        </p:blipFill>
        <p:spPr bwMode="auto">
          <a:xfrm>
            <a:off x="1422236" y="3592037"/>
            <a:ext cx="1800000" cy="1311038"/>
          </a:xfrm>
          <a:prstGeom prst="rect">
            <a:avLst/>
          </a:prstGeom>
          <a:noFill/>
          <a:ln w="88900">
            <a:solidFill>
              <a:schemeClr val="accent2">
                <a:lumMod val="40000"/>
                <a:lumOff val="60000"/>
              </a:schemeClr>
            </a:solidFill>
          </a:ln>
        </p:spPr>
      </p:pic>
      <p:pic>
        <p:nvPicPr>
          <p:cNvPr id="3080" name="Picture 8" descr="F:\методична робота\фото 2018\Дипломи\2 011.jpg"/>
          <p:cNvPicPr>
            <a:picLocks noChangeAspect="1" noChangeArrowheads="1"/>
          </p:cNvPicPr>
          <p:nvPr/>
        </p:nvPicPr>
        <p:blipFill>
          <a:blip r:embed="rId7" cstate="print"/>
          <a:srcRect/>
          <a:stretch>
            <a:fillRect/>
          </a:stretch>
        </p:blipFill>
        <p:spPr bwMode="auto">
          <a:xfrm>
            <a:off x="462455" y="5082230"/>
            <a:ext cx="2207173" cy="1607605"/>
          </a:xfrm>
          <a:prstGeom prst="rect">
            <a:avLst/>
          </a:prstGeom>
          <a:noFill/>
          <a:ln w="88900">
            <a:solidFill>
              <a:schemeClr val="accent2">
                <a:lumMod val="40000"/>
                <a:lumOff val="60000"/>
              </a:schemeClr>
            </a:solid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8"/>
          <p:cNvPicPr/>
          <p:nvPr/>
        </p:nvPicPr>
        <p:blipFill>
          <a:blip r:embed="rId2" cstate="print"/>
          <a:stretch>
            <a:fillRect/>
          </a:stretch>
        </p:blipFill>
        <p:spPr>
          <a:xfrm>
            <a:off x="299325" y="126165"/>
            <a:ext cx="1563480" cy="1035885"/>
          </a:xfrm>
          <a:prstGeom prst="rect">
            <a:avLst/>
          </a:prstGeom>
        </p:spPr>
      </p:pic>
      <p:sp>
        <p:nvSpPr>
          <p:cNvPr id="7" name="CustomShape 2"/>
          <p:cNvSpPr/>
          <p:nvPr/>
        </p:nvSpPr>
        <p:spPr>
          <a:xfrm>
            <a:off x="2069640" y="10710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a:solidFill>
                  <a:srgbClr val="000000"/>
                </a:solidFill>
                <a:latin typeface="Arial"/>
                <a:ea typeface="DejaVu Sans"/>
              </a:rPr>
              <a:t>Конкурси, олімпіади</a:t>
            </a:r>
            <a:endParaRPr dirty="0"/>
          </a:p>
        </p:txBody>
      </p:sp>
      <p:sp>
        <p:nvSpPr>
          <p:cNvPr id="134145" name="Rectangle 1"/>
          <p:cNvSpPr>
            <a:spLocks noChangeArrowheads="1"/>
          </p:cNvSpPr>
          <p:nvPr/>
        </p:nvSpPr>
        <p:spPr bwMode="auto">
          <a:xfrm>
            <a:off x="134006" y="1412841"/>
            <a:ext cx="8762999"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Ø"/>
              <a:tabLst/>
            </a:pP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Обласний конкурс виконавців естрадної пісні «Срібна підкова» серед учнів ПТНЗ. </a:t>
            </a:r>
          </a:p>
          <a:p>
            <a:pPr marL="0" marR="0" lvl="0" indent="0" algn="just" defTabSz="914400" rtl="0" eaLnBrk="1" fontAlgn="base" latinLnBrk="0" hangingPunct="1">
              <a:lnSpc>
                <a:spcPct val="100000"/>
              </a:lnSpc>
              <a:spcBef>
                <a:spcPct val="0"/>
              </a:spcBef>
              <a:spcAft>
                <a:spcPct val="0"/>
              </a:spcAft>
              <a:buClrTx/>
              <a:buSzTx/>
              <a:tabLst/>
            </a:pP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У конкурсі брали участь – 4 учні. Зинов’єв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Радіон</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отримав Гран при;  Дрозд Яна посіла ІІІ місце в номінації «Естрадний вокал», отримала диплом ІІІ ступеня; інші учні нагороджені грамотами.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Ø"/>
              <a:tabLst/>
            </a:pP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Всеукраїнський конкурс «МАН – Юніор Ерудит». (номінація – історик). У конкурсі брали участь 40 учнів; І місце посіли учениці Семенюк Маргарита Віталіївна,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Аракелян</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Олена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Заграбівна</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30 учнів показали «відмінний» результат; 8 учнів -  «добрий результат». </a:t>
            </a:r>
          </a:p>
          <a:p>
            <a:pPr lvl="0">
              <a:buFont typeface="Wingdings" pitchFamily="2" charset="2"/>
              <a:buChar char="Ø"/>
            </a:pPr>
            <a:r>
              <a:rPr lang="uk-UA"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 V</a:t>
            </a:r>
            <a:r>
              <a:rPr lang="uk-UA" dirty="0" smtClean="0">
                <a:latin typeface="Times New Roman" pitchFamily="18" charset="0"/>
                <a:cs typeface="Times New Roman" pitchFamily="18" charset="0"/>
              </a:rPr>
              <a:t>ІІ Всеукраїнського конкурсу знавців української мови ім. П. </a:t>
            </a:r>
            <a:r>
              <a:rPr lang="uk-UA" dirty="0" err="1" smtClean="0">
                <a:latin typeface="Times New Roman" pitchFamily="18" charset="0"/>
                <a:cs typeface="Times New Roman" pitchFamily="18" charset="0"/>
              </a:rPr>
              <a:t>Яцика</a:t>
            </a:r>
            <a:r>
              <a:rPr lang="uk-UA" dirty="0" smtClean="0">
                <a:latin typeface="Times New Roman" pitchFamily="18" charset="0"/>
                <a:cs typeface="Times New Roman" pitchFamily="18" charset="0"/>
              </a:rPr>
              <a:t>.  У конкурсі брали участь 46 учнів на рівні училища.  Грицак </a:t>
            </a:r>
            <a:r>
              <a:rPr lang="uk-UA" dirty="0" err="1" smtClean="0">
                <a:latin typeface="Times New Roman" pitchFamily="18" charset="0"/>
                <a:cs typeface="Times New Roman" pitchFamily="18" charset="0"/>
              </a:rPr>
              <a:t>Альона</a:t>
            </a:r>
            <a:r>
              <a:rPr lang="uk-UA" dirty="0" smtClean="0">
                <a:latin typeface="Times New Roman" pitchFamily="18" charset="0"/>
                <a:cs typeface="Times New Roman" pitchFamily="18" charset="0"/>
              </a:rPr>
              <a:t> Григорівна посіла 13 місце обл. </a:t>
            </a:r>
            <a:endParaRPr lang="ru-RU" dirty="0" smtClean="0">
              <a:latin typeface="Times New Roman" pitchFamily="18" charset="0"/>
              <a:cs typeface="Times New Roman" pitchFamily="18" charset="0"/>
            </a:endParaRPr>
          </a:p>
          <a:p>
            <a:pPr lvl="0">
              <a:buFont typeface="Wingdings" pitchFamily="2" charset="2"/>
              <a:buChar char="Ø"/>
            </a:pPr>
            <a:r>
              <a:rPr lang="uk-UA"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V</a:t>
            </a:r>
            <a:r>
              <a:rPr lang="uk-UA" dirty="0" smtClean="0">
                <a:latin typeface="Times New Roman" pitchFamily="18" charset="0"/>
                <a:cs typeface="Times New Roman" pitchFamily="18" charset="0"/>
              </a:rPr>
              <a:t>ІІ Міжнародний мовно-літературний конкурс ім. Т. Г. Шевченко. </a:t>
            </a:r>
            <a:r>
              <a:rPr lang="uk-UA" dirty="0" err="1" smtClean="0">
                <a:latin typeface="Times New Roman" pitchFamily="18" charset="0"/>
                <a:cs typeface="Times New Roman" pitchFamily="18" charset="0"/>
              </a:rPr>
              <a:t>Аракелян</a:t>
            </a:r>
            <a:r>
              <a:rPr lang="uk-UA" dirty="0" smtClean="0">
                <a:latin typeface="Times New Roman" pitchFamily="18" charset="0"/>
                <a:cs typeface="Times New Roman" pitchFamily="18" charset="0"/>
              </a:rPr>
              <a:t> Олена </a:t>
            </a:r>
            <a:r>
              <a:rPr lang="uk-UA" dirty="0" err="1" smtClean="0">
                <a:latin typeface="Times New Roman" pitchFamily="18" charset="0"/>
                <a:cs typeface="Times New Roman" pitchFamily="18" charset="0"/>
              </a:rPr>
              <a:t>Заграбівна</a:t>
            </a:r>
            <a:r>
              <a:rPr lang="uk-UA" dirty="0" smtClean="0">
                <a:latin typeface="Times New Roman" pitchFamily="18" charset="0"/>
                <a:cs typeface="Times New Roman" pitchFamily="18" charset="0"/>
              </a:rPr>
              <a:t> посіла 13 місце обл. </a:t>
            </a:r>
            <a:endParaRPr lang="en-US" dirty="0" smtClean="0">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Ø"/>
              <a:tabLst/>
            </a:pPr>
            <a:endParaRPr kumimoji="0" lang="uk-UA"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122" name="Picture 2" descr="F:\методична робота\фото 2018\Лютий\МАН СЕМЕНЮК.JPG"/>
          <p:cNvPicPr>
            <a:picLocks noChangeAspect="1" noChangeArrowheads="1"/>
          </p:cNvPicPr>
          <p:nvPr/>
        </p:nvPicPr>
        <p:blipFill>
          <a:blip r:embed="rId3" cstate="print"/>
          <a:srcRect/>
          <a:stretch>
            <a:fillRect/>
          </a:stretch>
        </p:blipFill>
        <p:spPr bwMode="auto">
          <a:xfrm>
            <a:off x="3506295" y="4870121"/>
            <a:ext cx="3146754" cy="1819714"/>
          </a:xfrm>
          <a:prstGeom prst="rect">
            <a:avLst/>
          </a:prstGeom>
          <a:noFill/>
          <a:ln w="88900">
            <a:solidFill>
              <a:schemeClr val="accent2">
                <a:lumMod val="40000"/>
                <a:lumOff val="60000"/>
              </a:schemeClr>
            </a:solid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62023" y="2026609"/>
            <a:ext cx="8489244"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Міжнародний конкурс з фізики «Левеня. Всього учнів, які задіяні в конкурсі 13. Із них: «відмінно» - 1; «добре» - 9; «учасники» - 3.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lvl="0" eaLnBrk="0" fontAlgn="base" hangingPunct="0">
              <a:spcBef>
                <a:spcPct val="0"/>
              </a:spcBef>
              <a:spcAft>
                <a:spcPct val="0"/>
              </a:spcAft>
              <a:buFont typeface="Wingdings" pitchFamily="2" charset="2"/>
              <a:buChar char="Ø"/>
            </a:pPr>
            <a:r>
              <a:rPr lang="en-US" dirty="0" smtClean="0">
                <a:latin typeface="Times New Roman" pitchFamily="18" charset="0"/>
                <a:ea typeface="Calibri" pitchFamily="34" charset="0"/>
                <a:cs typeface="Times New Roman" pitchFamily="18" charset="0"/>
              </a:rPr>
              <a:t> V</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І Всеукраїнська українознавча гра «</a:t>
            </a:r>
            <a:r>
              <a:rPr lang="uk-UA" dirty="0" smtClean="0">
                <a:latin typeface="Times New Roman" pitchFamily="18" charset="0"/>
                <a:ea typeface="Calibri" pitchFamily="34" charset="0"/>
                <a:cs typeface="Times New Roman" pitchFamily="18" charset="0"/>
              </a:rPr>
              <a:t>Соняшник ». </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Учасники: 27 учнів; 14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учнів</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отримали дипломи на рівні училища; 13 учнів отримали сертифікати. </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ІХ Всеукраїнський конкурс з українознавства «Патріот». Учасники: 6 учнів. Отримали сертифікати.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 name="Picture 8"/>
          <p:cNvPicPr/>
          <p:nvPr/>
        </p:nvPicPr>
        <p:blipFill>
          <a:blip r:embed="rId2" cstate="print"/>
          <a:stretch>
            <a:fillRect/>
          </a:stretch>
        </p:blipFill>
        <p:spPr>
          <a:xfrm>
            <a:off x="299325" y="126165"/>
            <a:ext cx="1563480" cy="1035885"/>
          </a:xfrm>
          <a:prstGeom prst="rect">
            <a:avLst/>
          </a:prstGeom>
        </p:spPr>
      </p:pic>
      <p:sp>
        <p:nvSpPr>
          <p:cNvPr id="7" name="CustomShape 2"/>
          <p:cNvSpPr/>
          <p:nvPr/>
        </p:nvSpPr>
        <p:spPr>
          <a:xfrm>
            <a:off x="2069640" y="10710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a:solidFill>
                  <a:srgbClr val="000000"/>
                </a:solidFill>
                <a:latin typeface="Arial"/>
                <a:ea typeface="DejaVu Sans"/>
              </a:rPr>
              <a:t>Конкурси, олімпіади</a:t>
            </a:r>
            <a:endParaRPr dirty="0"/>
          </a:p>
        </p:txBody>
      </p:sp>
      <p:pic>
        <p:nvPicPr>
          <p:cNvPr id="1026" name="Picture 2" descr="F:\методична робота\методична проблема\кенгуру 2018\01111155.jpg"/>
          <p:cNvPicPr>
            <a:picLocks noChangeAspect="1" noChangeArrowheads="1"/>
          </p:cNvPicPr>
          <p:nvPr/>
        </p:nvPicPr>
        <p:blipFill>
          <a:blip r:embed="rId3" cstate="print"/>
          <a:srcRect/>
          <a:stretch>
            <a:fillRect/>
          </a:stretch>
        </p:blipFill>
        <p:spPr bwMode="auto">
          <a:xfrm>
            <a:off x="218779" y="5279708"/>
            <a:ext cx="2440339" cy="1404872"/>
          </a:xfrm>
          <a:prstGeom prst="rect">
            <a:avLst/>
          </a:prstGeom>
          <a:noFill/>
          <a:ln w="88900">
            <a:solidFill>
              <a:schemeClr val="accent2">
                <a:lumMod val="40000"/>
                <a:lumOff val="60000"/>
              </a:schemeClr>
            </a:solidFill>
          </a:ln>
        </p:spPr>
      </p:pic>
      <p:pic>
        <p:nvPicPr>
          <p:cNvPr id="1027" name="Picture 3" descr="F:\методична робота\методична проблема\МАЙ\Новая папка\4585654644.jpg"/>
          <p:cNvPicPr>
            <a:picLocks noChangeAspect="1" noChangeArrowheads="1"/>
          </p:cNvPicPr>
          <p:nvPr/>
        </p:nvPicPr>
        <p:blipFill>
          <a:blip r:embed="rId4" cstate="print"/>
          <a:srcRect/>
          <a:stretch>
            <a:fillRect/>
          </a:stretch>
        </p:blipFill>
        <p:spPr bwMode="auto">
          <a:xfrm>
            <a:off x="3230959" y="3935541"/>
            <a:ext cx="5271910" cy="2486280"/>
          </a:xfrm>
          <a:prstGeom prst="rect">
            <a:avLst/>
          </a:prstGeom>
          <a:noFill/>
          <a:ln w="88900">
            <a:solidFill>
              <a:schemeClr val="accent2">
                <a:lumMod val="40000"/>
                <a:lumOff val="60000"/>
              </a:schemeClr>
            </a:solidFill>
          </a:ln>
        </p:spPr>
      </p:pic>
      <p:pic>
        <p:nvPicPr>
          <p:cNvPr id="10" name="Рисунок 9" descr="http://kremenptu26.hol.es/images/01.05.2018/IMG_4041.JPG"/>
          <p:cNvPicPr/>
          <p:nvPr/>
        </p:nvPicPr>
        <p:blipFill>
          <a:blip r:embed="rId5" cstate="print"/>
          <a:srcRect/>
          <a:stretch>
            <a:fillRect/>
          </a:stretch>
        </p:blipFill>
        <p:spPr bwMode="auto">
          <a:xfrm>
            <a:off x="231228" y="3804866"/>
            <a:ext cx="2440347" cy="1259563"/>
          </a:xfrm>
          <a:prstGeom prst="rect">
            <a:avLst/>
          </a:prstGeom>
          <a:noFill/>
          <a:ln w="88900">
            <a:solidFill>
              <a:schemeClr val="accent2">
                <a:lumMod val="40000"/>
                <a:lumOff val="60000"/>
              </a:schemeClr>
            </a:solid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1"/>
          <p:cNvSpPr>
            <a:spLocks noChangeArrowheads="1"/>
          </p:cNvSpPr>
          <p:nvPr/>
        </p:nvSpPr>
        <p:spPr bwMode="auto">
          <a:xfrm>
            <a:off x="487758" y="1774372"/>
            <a:ext cx="8184444"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Ø"/>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ІІ етап обласного огляду-конкурсу художньої самодіяльності «Нове покоління» серед учнів закладів ПТНЗ. Учасники 4 учні. ІІІ місце посіла учениця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Аракелян</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Олена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Заграбівна</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в  номінації «Естрадний вокал».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Всеукраїнський конкурс з інформаційних технологій для дітей та молоді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ІTalent</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Учасник: Мартинюк Валентин Диплом Кращі роботи Номінація «Відео-монтаж»</a:t>
            </a:r>
            <a:endParaRPr kumimoji="0" lang="uk-UA"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 name="Picture 8"/>
          <p:cNvPicPr/>
          <p:nvPr/>
        </p:nvPicPr>
        <p:blipFill>
          <a:blip r:embed="rId2" cstate="print"/>
          <a:stretch>
            <a:fillRect/>
          </a:stretch>
        </p:blipFill>
        <p:spPr>
          <a:xfrm>
            <a:off x="299325" y="126165"/>
            <a:ext cx="1563480" cy="1341391"/>
          </a:xfrm>
          <a:prstGeom prst="rect">
            <a:avLst/>
          </a:prstGeom>
        </p:spPr>
      </p:pic>
      <p:sp>
        <p:nvSpPr>
          <p:cNvPr id="7" name="CustomShape 2"/>
          <p:cNvSpPr/>
          <p:nvPr/>
        </p:nvSpPr>
        <p:spPr>
          <a:xfrm>
            <a:off x="2069640" y="10710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a:solidFill>
                  <a:srgbClr val="000000"/>
                </a:solidFill>
                <a:latin typeface="Arial"/>
                <a:ea typeface="DejaVu Sans"/>
              </a:rPr>
              <a:t>Конкурси, олімпіади</a:t>
            </a:r>
            <a:endParaRPr dirty="0"/>
          </a:p>
        </p:txBody>
      </p:sp>
      <p:pic>
        <p:nvPicPr>
          <p:cNvPr id="8" name="Рисунок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7655" y="3647282"/>
            <a:ext cx="2652889" cy="1797878"/>
          </a:xfrm>
          <a:prstGeom prst="rect">
            <a:avLst/>
          </a:prstGeom>
          <a:solidFill>
            <a:srgbClr val="FFFFFF">
              <a:shade val="85000"/>
            </a:srgbClr>
          </a:solidFill>
          <a:ln w="88900" cap="sq">
            <a:solidFill>
              <a:schemeClr val="accent2">
                <a:lumMod val="40000"/>
                <a:lumOff val="6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Рисунок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170310" y="3452309"/>
            <a:ext cx="2801244" cy="2000614"/>
          </a:xfrm>
          <a:prstGeom prst="rect">
            <a:avLst/>
          </a:prstGeom>
          <a:solidFill>
            <a:srgbClr val="FFFFFF">
              <a:shade val="85000"/>
            </a:srgbClr>
          </a:solidFill>
          <a:ln w="88900" cap="sq">
            <a:solidFill>
              <a:schemeClr val="accent2">
                <a:lumMod val="40000"/>
                <a:lumOff val="6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Рисунок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821067" y="4301914"/>
            <a:ext cx="3408115" cy="2556086"/>
          </a:xfrm>
          <a:prstGeom prst="rect">
            <a:avLst/>
          </a:prstGeom>
          <a:solidFill>
            <a:srgbClr val="FFFFFF">
              <a:shade val="85000"/>
            </a:srgbClr>
          </a:solidFill>
          <a:ln w="88900" cap="sq">
            <a:solidFill>
              <a:schemeClr val="accent2">
                <a:lumMod val="40000"/>
                <a:lumOff val="6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Фото 2015-2016\Квітень\Конкурс Електрогазозварник_2016\IMG_5093.JPG"/>
          <p:cNvPicPr>
            <a:picLocks noChangeAspect="1" noChangeArrowheads="1"/>
          </p:cNvPicPr>
          <p:nvPr/>
        </p:nvPicPr>
        <p:blipFill>
          <a:blip r:embed="rId2" cstate="print"/>
          <a:srcRect/>
          <a:stretch>
            <a:fillRect/>
          </a:stretch>
        </p:blipFill>
        <p:spPr bwMode="auto">
          <a:xfrm>
            <a:off x="0" y="3286124"/>
            <a:ext cx="4689246" cy="3071810"/>
          </a:xfrm>
          <a:prstGeom prst="rect">
            <a:avLst/>
          </a:prstGeom>
          <a:noFill/>
          <a:ln w="38100">
            <a:solidFill>
              <a:schemeClr val="accent6">
                <a:lumMod val="40000"/>
                <a:lumOff val="60000"/>
              </a:schemeClr>
            </a:solidFill>
          </a:ln>
        </p:spPr>
      </p:pic>
      <p:pic>
        <p:nvPicPr>
          <p:cNvPr id="1027" name="Picture 3" descr="F:\Фото 2015-2016\Квітень\Конкурс Електрогазозварник_2016\IMG_5127.JPG"/>
          <p:cNvPicPr>
            <a:picLocks noChangeAspect="1" noChangeArrowheads="1"/>
          </p:cNvPicPr>
          <p:nvPr/>
        </p:nvPicPr>
        <p:blipFill>
          <a:blip r:embed="rId3" cstate="print"/>
          <a:srcRect/>
          <a:stretch>
            <a:fillRect/>
          </a:stretch>
        </p:blipFill>
        <p:spPr bwMode="auto">
          <a:xfrm>
            <a:off x="4714876" y="3786190"/>
            <a:ext cx="4429124" cy="3071810"/>
          </a:xfrm>
          <a:prstGeom prst="rect">
            <a:avLst/>
          </a:prstGeom>
          <a:noFill/>
          <a:ln w="38100">
            <a:solidFill>
              <a:schemeClr val="accent6">
                <a:lumMod val="40000"/>
                <a:lumOff val="60000"/>
              </a:schemeClr>
            </a:solidFill>
          </a:ln>
        </p:spPr>
      </p:pic>
      <p:sp>
        <p:nvSpPr>
          <p:cNvPr id="7" name="Прямоугольник 6"/>
          <p:cNvSpPr/>
          <p:nvPr/>
        </p:nvSpPr>
        <p:spPr>
          <a:xfrm>
            <a:off x="214282" y="1785926"/>
            <a:ext cx="8643998" cy="1200329"/>
          </a:xfrm>
          <a:prstGeom prst="rect">
            <a:avLst/>
          </a:prstGeom>
        </p:spPr>
        <p:txBody>
          <a:bodyPr wrap="square">
            <a:spAutoFit/>
          </a:bodyPr>
          <a:lstStyle/>
          <a:p>
            <a:r>
              <a:rPr lang="uk-UA" dirty="0" smtClean="0">
                <a:latin typeface="Times New Roman" pitchFamily="18" charset="0"/>
                <a:cs typeface="Times New Roman" pitchFamily="18" charset="0"/>
              </a:rPr>
              <a:t>ІІ етап </a:t>
            </a:r>
            <a:r>
              <a:rPr lang="uk-UA" dirty="0">
                <a:latin typeface="Times New Roman" pitchFamily="18" charset="0"/>
                <a:cs typeface="Times New Roman" pitchFamily="18" charset="0"/>
              </a:rPr>
              <a:t>Всеукраїнського конкурсу фахової майстерності з професії «Електрогазозварник», який відбувся 27.04.-28.04.16р. у м. Кременчук на базі ПТУ № 26, учень групи № 15 </a:t>
            </a:r>
            <a:r>
              <a:rPr lang="uk-UA" dirty="0" err="1">
                <a:latin typeface="Times New Roman" pitchFamily="18" charset="0"/>
                <a:cs typeface="Times New Roman" pitchFamily="18" charset="0"/>
              </a:rPr>
              <a:t>Процик</a:t>
            </a:r>
            <a:r>
              <a:rPr lang="uk-UA" dirty="0">
                <a:latin typeface="Times New Roman" pitchFamily="18" charset="0"/>
                <a:cs typeface="Times New Roman" pitchFamily="18" charset="0"/>
              </a:rPr>
              <a:t> Іван Іванович зайняв І місце. Учня підготував майстер виробничого навчання Клепач В.О</a:t>
            </a:r>
            <a:endParaRPr lang="ru-RU" dirty="0">
              <a:latin typeface="Times New Roman" pitchFamily="18" charset="0"/>
              <a:cs typeface="Times New Roman" pitchFamily="18" charset="0"/>
            </a:endParaRPr>
          </a:p>
        </p:txBody>
      </p:sp>
      <p:pic>
        <p:nvPicPr>
          <p:cNvPr id="8" name="Picture 8"/>
          <p:cNvPicPr/>
          <p:nvPr/>
        </p:nvPicPr>
        <p:blipFill>
          <a:blip r:embed="rId4" cstate="print"/>
          <a:stretch>
            <a:fillRect/>
          </a:stretch>
        </p:blipFill>
        <p:spPr>
          <a:xfrm>
            <a:off x="299325" y="126165"/>
            <a:ext cx="1563480" cy="1341391"/>
          </a:xfrm>
          <a:prstGeom prst="rect">
            <a:avLst/>
          </a:prstGeom>
        </p:spPr>
      </p:pic>
      <p:sp>
        <p:nvSpPr>
          <p:cNvPr id="9" name="CustomShape 2"/>
          <p:cNvSpPr/>
          <p:nvPr/>
        </p:nvSpPr>
        <p:spPr>
          <a:xfrm>
            <a:off x="2000232" y="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a:solidFill>
                  <a:srgbClr val="000000"/>
                </a:solidFill>
                <a:latin typeface="Arial"/>
                <a:ea typeface="DejaVu Sans"/>
              </a:rPr>
              <a:t>Конкурси, олімпіади</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1"/>
          <p:cNvSpPr txBox="1">
            <a:spLocks noChangeArrowheads="1"/>
          </p:cNvSpPr>
          <p:nvPr/>
        </p:nvSpPr>
        <p:spPr bwMode="auto">
          <a:xfrm>
            <a:off x="1676400" y="457200"/>
            <a:ext cx="7010400" cy="1295400"/>
          </a:xfrm>
          <a:prstGeom prst="rect">
            <a:avLst/>
          </a:prstGeom>
          <a:noFill/>
          <a:ln w="9525">
            <a:noFill/>
            <a:round/>
            <a:headEnd/>
            <a:tailEnd/>
          </a:ln>
        </p:spPr>
        <p:txBody>
          <a:bodyPr wrap="none" anchor="ctr"/>
          <a:lstStyle/>
          <a:p>
            <a:endParaRPr lang="uk-UA"/>
          </a:p>
        </p:txBody>
      </p:sp>
      <p:sp>
        <p:nvSpPr>
          <p:cNvPr id="44035" name="Text Box 2"/>
          <p:cNvSpPr txBox="1">
            <a:spLocks noChangeArrowheads="1"/>
          </p:cNvSpPr>
          <p:nvPr/>
        </p:nvSpPr>
        <p:spPr bwMode="auto">
          <a:xfrm>
            <a:off x="1676400" y="1981200"/>
            <a:ext cx="7010400" cy="4114800"/>
          </a:xfrm>
          <a:prstGeom prst="rect">
            <a:avLst/>
          </a:prstGeom>
          <a:noFill/>
          <a:ln w="9525">
            <a:noFill/>
            <a:round/>
            <a:headEnd/>
            <a:tailEnd/>
          </a:ln>
        </p:spPr>
        <p:txBody>
          <a:bodyPr wrap="none" anchor="ctr"/>
          <a:lstStyle/>
          <a:p>
            <a:endParaRPr lang="uk-UA"/>
          </a:p>
        </p:txBody>
      </p:sp>
      <p:sp>
        <p:nvSpPr>
          <p:cNvPr id="44038" name="Text Box 5"/>
          <p:cNvSpPr txBox="1">
            <a:spLocks noChangeArrowheads="1"/>
          </p:cNvSpPr>
          <p:nvPr/>
        </p:nvSpPr>
        <p:spPr bwMode="auto">
          <a:xfrm>
            <a:off x="214282" y="1714488"/>
            <a:ext cx="8358246" cy="1202510"/>
          </a:xfrm>
          <a:prstGeom prst="rect">
            <a:avLst/>
          </a:prstGeom>
          <a:noFill/>
          <a:ln w="9525">
            <a:noFill/>
            <a:round/>
            <a:headEnd/>
            <a:tailEnd/>
          </a:ln>
        </p:spPr>
        <p:txBody>
          <a:bodyPr wrap="square" lIns="90000" tIns="46800" rIns="90000" bIns="46800">
            <a:spAutoFit/>
          </a:bodyPr>
          <a:lstStyle/>
          <a:p>
            <a:pPr algn="just">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uk-UA" dirty="0">
                <a:latin typeface="Times New Roman" pitchFamily="18" charset="0"/>
                <a:cs typeface="Times New Roman" pitchFamily="18" charset="0"/>
              </a:rPr>
              <a:t>ІІ етап Всеукраїнського конкурсу фахової майстерності з професії </a:t>
            </a:r>
            <a:r>
              <a:rPr lang="uk-UA" dirty="0" err="1">
                <a:latin typeface="Times New Roman" pitchFamily="18" charset="0"/>
                <a:cs typeface="Times New Roman" pitchFamily="18" charset="0"/>
              </a:rPr>
              <a:t>“Кравець</a:t>
            </a:r>
            <a:r>
              <a:rPr lang="uk-UA" dirty="0">
                <a:latin typeface="Times New Roman" pitchFamily="18" charset="0"/>
                <a:cs typeface="Times New Roman" pitchFamily="18" charset="0"/>
              </a:rPr>
              <a:t>. </a:t>
            </a:r>
            <a:r>
              <a:rPr lang="uk-UA" dirty="0" err="1">
                <a:latin typeface="Times New Roman" pitchFamily="18" charset="0"/>
                <a:cs typeface="Times New Roman" pitchFamily="18" charset="0"/>
              </a:rPr>
              <a:t>Швачка”</a:t>
            </a:r>
            <a:r>
              <a:rPr lang="uk-UA" dirty="0">
                <a:latin typeface="Times New Roman" pitchFamily="18" charset="0"/>
                <a:cs typeface="Times New Roman" pitchFamily="18" charset="0"/>
              </a:rPr>
              <a:t>, учениця групи № 12 Задорожна Тетяна Іванівна нагороджена грамотою Департаментом освіти і науки Полтавської області державної адміністрації за ІІІ місце</a:t>
            </a:r>
          </a:p>
        </p:txBody>
      </p:sp>
      <p:pic>
        <p:nvPicPr>
          <p:cNvPr id="44039" name="Picture 6"/>
          <p:cNvPicPr>
            <a:picLocks noChangeAspect="1" noChangeArrowheads="1"/>
          </p:cNvPicPr>
          <p:nvPr/>
        </p:nvPicPr>
        <p:blipFill>
          <a:blip r:embed="rId3" cstate="print"/>
          <a:srcRect/>
          <a:stretch>
            <a:fillRect/>
          </a:stretch>
        </p:blipFill>
        <p:spPr bwMode="auto">
          <a:xfrm>
            <a:off x="2714612" y="4414838"/>
            <a:ext cx="3187700" cy="2443162"/>
          </a:xfrm>
          <a:prstGeom prst="rect">
            <a:avLst/>
          </a:prstGeom>
          <a:noFill/>
          <a:ln w="9525">
            <a:noFill/>
            <a:round/>
            <a:headEnd/>
            <a:tailEnd/>
          </a:ln>
        </p:spPr>
      </p:pic>
      <p:pic>
        <p:nvPicPr>
          <p:cNvPr id="44040" name="Picture 7"/>
          <p:cNvPicPr>
            <a:picLocks noChangeAspect="1" noChangeArrowheads="1"/>
          </p:cNvPicPr>
          <p:nvPr/>
        </p:nvPicPr>
        <p:blipFill>
          <a:blip r:embed="rId4" cstate="print"/>
          <a:srcRect/>
          <a:stretch>
            <a:fillRect/>
          </a:stretch>
        </p:blipFill>
        <p:spPr bwMode="auto">
          <a:xfrm>
            <a:off x="0" y="3000372"/>
            <a:ext cx="3236913" cy="2486025"/>
          </a:xfrm>
          <a:prstGeom prst="rect">
            <a:avLst/>
          </a:prstGeom>
          <a:noFill/>
          <a:ln w="9525">
            <a:noFill/>
            <a:round/>
            <a:headEnd/>
            <a:tailEnd/>
          </a:ln>
        </p:spPr>
      </p:pic>
      <p:pic>
        <p:nvPicPr>
          <p:cNvPr id="44041" name="Picture 8"/>
          <p:cNvPicPr>
            <a:picLocks noChangeAspect="1" noChangeArrowheads="1"/>
          </p:cNvPicPr>
          <p:nvPr/>
        </p:nvPicPr>
        <p:blipFill>
          <a:blip r:embed="rId5" cstate="print"/>
          <a:srcRect/>
          <a:stretch>
            <a:fillRect/>
          </a:stretch>
        </p:blipFill>
        <p:spPr bwMode="auto">
          <a:xfrm>
            <a:off x="5480050" y="2928934"/>
            <a:ext cx="3663950" cy="3929066"/>
          </a:xfrm>
          <a:prstGeom prst="rect">
            <a:avLst/>
          </a:prstGeom>
          <a:noFill/>
          <a:ln w="9525">
            <a:noFill/>
            <a:round/>
            <a:headEnd/>
            <a:tailEnd/>
          </a:ln>
        </p:spPr>
      </p:pic>
      <p:pic>
        <p:nvPicPr>
          <p:cNvPr id="11" name="Picture 8"/>
          <p:cNvPicPr/>
          <p:nvPr/>
        </p:nvPicPr>
        <p:blipFill>
          <a:blip r:embed="rId6" cstate="print"/>
          <a:stretch>
            <a:fillRect/>
          </a:stretch>
        </p:blipFill>
        <p:spPr>
          <a:xfrm>
            <a:off x="357158" y="285728"/>
            <a:ext cx="1563480" cy="1341391"/>
          </a:xfrm>
          <a:prstGeom prst="rect">
            <a:avLst/>
          </a:prstGeom>
        </p:spPr>
      </p:pic>
      <p:sp>
        <p:nvSpPr>
          <p:cNvPr id="12" name="CustomShape 2"/>
          <p:cNvSpPr/>
          <p:nvPr/>
        </p:nvSpPr>
        <p:spPr>
          <a:xfrm>
            <a:off x="2000232" y="214290"/>
            <a:ext cx="6857640" cy="1285560"/>
          </a:xfrm>
          <a:prstGeom prst="ribbon2">
            <a:avLst>
              <a:gd name="adj1" fmla="val 16667"/>
              <a:gd name="adj2" fmla="val 50000"/>
            </a:avLst>
          </a:prstGeom>
          <a:gradFill>
            <a:gsLst>
              <a:gs pos="0">
                <a:srgbClr val="FFE5E5"/>
              </a:gs>
              <a:gs pos="50000">
                <a:srgbClr val="FFA7A4"/>
              </a:gs>
              <a:gs pos="100000">
                <a:srgbClr val="FFE5E5"/>
              </a:gs>
            </a:gsLst>
            <a:lin ang="16200000"/>
          </a:gradFill>
          <a:ln w="9360">
            <a:solidFill>
              <a:srgbClr val="BE4B48"/>
            </a:solidFill>
            <a:round/>
          </a:ln>
        </p:spPr>
        <p:txBody>
          <a:bodyPr lIns="90000" tIns="45000" rIns="90000" bIns="45000" anchor="ctr"/>
          <a:lstStyle/>
          <a:p>
            <a:pPr algn="ctr">
              <a:lnSpc>
                <a:spcPct val="100000"/>
              </a:lnSpc>
            </a:pPr>
            <a:r>
              <a:rPr lang="uk-UA" sz="2400" b="1" dirty="0">
                <a:solidFill>
                  <a:srgbClr val="000000"/>
                </a:solidFill>
                <a:latin typeface="Arial"/>
                <a:ea typeface="DejaVu Sans"/>
              </a:rPr>
              <a:t>Конкурси, олімпіади</a:t>
            </a:r>
            <a:endParaRPr dirty="0"/>
          </a:p>
        </p:txBody>
      </p:sp>
    </p:spTree>
  </p:cSld>
  <p:clrMapOvr>
    <a:masterClrMapping/>
  </p:clrMapOvr>
  <p:transition spd="slow">
    <p:dissolve/>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TotalTime>
  <Words>1255</Words>
  <Application>Microsoft Office PowerPoint</Application>
  <PresentationFormat>Экран (4:3)</PresentationFormat>
  <Paragraphs>61</Paragraphs>
  <Slides>20</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Впровадження елементів STEM-навчання,  як освітнього ресурсу ХХІ століття</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vector>
  </TitlesOfParts>
  <Company>Krokoz™</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Впровадження елементів STEM-навчання,  як освітнього ресурсу ХХІ століття</dc:title>
  <dc:creator>Natasha</dc:creator>
  <cp:lastModifiedBy>Natasha</cp:lastModifiedBy>
  <cp:revision>10</cp:revision>
  <dcterms:created xsi:type="dcterms:W3CDTF">2019-01-17T10:09:41Z</dcterms:created>
  <dcterms:modified xsi:type="dcterms:W3CDTF">2019-01-21T10:14:28Z</dcterms:modified>
</cp:coreProperties>
</file>