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7" r:id="rId1"/>
  </p:sldMasterIdLst>
  <p:notesMasterIdLst>
    <p:notesMasterId r:id="rId50"/>
  </p:notesMasterIdLst>
  <p:sldIdLst>
    <p:sldId id="257" r:id="rId2"/>
    <p:sldId id="374" r:id="rId3"/>
    <p:sldId id="488" r:id="rId4"/>
    <p:sldId id="376" r:id="rId5"/>
    <p:sldId id="378" r:id="rId6"/>
    <p:sldId id="377" r:id="rId7"/>
    <p:sldId id="379" r:id="rId8"/>
    <p:sldId id="380" r:id="rId9"/>
    <p:sldId id="381" r:id="rId10"/>
    <p:sldId id="382" r:id="rId11"/>
    <p:sldId id="383" r:id="rId12"/>
    <p:sldId id="385" r:id="rId13"/>
    <p:sldId id="386" r:id="rId14"/>
    <p:sldId id="387" r:id="rId15"/>
    <p:sldId id="388" r:id="rId16"/>
    <p:sldId id="389" r:id="rId17"/>
    <p:sldId id="390" r:id="rId18"/>
    <p:sldId id="487" r:id="rId19"/>
    <p:sldId id="398" r:id="rId20"/>
    <p:sldId id="399" r:id="rId21"/>
    <p:sldId id="400" r:id="rId22"/>
    <p:sldId id="406" r:id="rId23"/>
    <p:sldId id="408" r:id="rId24"/>
    <p:sldId id="409" r:id="rId25"/>
    <p:sldId id="410" r:id="rId26"/>
    <p:sldId id="412" r:id="rId27"/>
    <p:sldId id="413" r:id="rId28"/>
    <p:sldId id="417" r:id="rId29"/>
    <p:sldId id="422" r:id="rId30"/>
    <p:sldId id="420" r:id="rId31"/>
    <p:sldId id="423" r:id="rId32"/>
    <p:sldId id="425" r:id="rId33"/>
    <p:sldId id="429" r:id="rId34"/>
    <p:sldId id="431" r:id="rId35"/>
    <p:sldId id="433" r:id="rId36"/>
    <p:sldId id="435" r:id="rId37"/>
    <p:sldId id="442" r:id="rId38"/>
    <p:sldId id="444" r:id="rId39"/>
    <p:sldId id="445" r:id="rId40"/>
    <p:sldId id="448" r:id="rId41"/>
    <p:sldId id="449" r:id="rId42"/>
    <p:sldId id="458" r:id="rId43"/>
    <p:sldId id="450" r:id="rId44"/>
    <p:sldId id="452" r:id="rId45"/>
    <p:sldId id="492" r:id="rId46"/>
    <p:sldId id="461" r:id="rId47"/>
    <p:sldId id="416" r:id="rId48"/>
    <p:sldId id="472" r:id="rId4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99FF"/>
    <a:srgbClr val="3366FF"/>
    <a:srgbClr val="15107A"/>
    <a:srgbClr val="CCE9AD"/>
    <a:srgbClr val="BEE3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79" autoAdjust="0"/>
    <p:restoredTop sz="98286" autoAdjust="0"/>
  </p:normalViewPr>
  <p:slideViewPr>
    <p:cSldViewPr>
      <p:cViewPr>
        <p:scale>
          <a:sx n="73" d="100"/>
          <a:sy n="73" d="100"/>
        </p:scale>
        <p:origin x="-112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74" y="91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91F18A-1AB0-4905-88A3-88E540055048}" type="datetimeFigureOut">
              <a:rPr lang="uk-UA" smtClean="0"/>
              <a:pPr/>
              <a:t>24.02.2019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17B7AE-2ED5-496D-808C-F18A687F033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2810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79874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98306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02402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04450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06498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08546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10594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12642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29026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31074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33122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81922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512" y="4343232"/>
            <a:ext cx="5486976" cy="4037751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45410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49506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51554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53602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57698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59746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67938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78178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512" y="4343231"/>
            <a:ext cx="5486976" cy="4037751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74082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80226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83970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85346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93538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97634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01730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05826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19138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23234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25282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31426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33474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88066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49858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35522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39618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56002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65890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78530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86018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90114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92162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94210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96258" name="Заметки 2"/>
          <p:cNvSpPr txBox="1"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6400" cy="276999"/>
          </a:xfrm>
          <a:noFill/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14550"/>
            <a:ext cx="7924800" cy="1771650"/>
          </a:xfrm>
        </p:spPr>
        <p:txBody>
          <a:bodyPr/>
          <a:lstStyle>
            <a:lvl1pPr algn="r">
              <a:defRPr sz="6000" cap="all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86200"/>
            <a:ext cx="7924800" cy="121920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F96B1-C8D2-455E-B87A-9774955E81C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550863" y="685800"/>
            <a:ext cx="8138160" cy="3840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8810" y="4828310"/>
            <a:ext cx="6780213" cy="640080"/>
          </a:xfrm>
        </p:spPr>
        <p:txBody>
          <a:bodyPr anchor="b"/>
          <a:lstStyle>
            <a:lvl1pPr algn="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8811" y="5486400"/>
            <a:ext cx="6780212" cy="640358"/>
          </a:xfrm>
        </p:spPr>
        <p:txBody>
          <a:bodyPr/>
          <a:lstStyle>
            <a:lvl1pPr marL="0" indent="0" algn="r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6623" y="1005840"/>
            <a:ext cx="7406640" cy="3200400"/>
          </a:xfrm>
          <a:solidFill>
            <a:schemeClr val="tx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D3771-8CF5-4879-AF22-77909C4F256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/>
          </p:cNvSpPr>
          <p:nvPr/>
        </p:nvSpPr>
        <p:spPr>
          <a:xfrm>
            <a:off x="3575304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7" name="Rectangle 10"/>
          <p:cNvSpPr>
            <a:spLocks/>
          </p:cNvSpPr>
          <p:nvPr/>
        </p:nvSpPr>
        <p:spPr>
          <a:xfrm>
            <a:off x="6400800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18204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3"/>
          </p:nvPr>
        </p:nvSpPr>
        <p:spPr>
          <a:xfrm>
            <a:off x="6743700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25C73-2BB8-44D9-9A0B-037B8E5BE4B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7" name="Rectangle 12"/>
          <p:cNvSpPr/>
          <p:nvPr/>
        </p:nvSpPr>
        <p:spPr>
          <a:xfrm>
            <a:off x="3566160" y="34290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3886200" y="37719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9EB08-74E8-4C8B-B107-304A85CD026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F196-92C4-4196-B870-3E6E0DD63F7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9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1" name="Rectangle 12"/>
          <p:cNvSpPr/>
          <p:nvPr/>
        </p:nvSpPr>
        <p:spPr>
          <a:xfrm>
            <a:off x="35814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3" name="Rectangle 14"/>
          <p:cNvSpPr/>
          <p:nvPr/>
        </p:nvSpPr>
        <p:spPr>
          <a:xfrm>
            <a:off x="64008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5"/>
          </p:nvPr>
        </p:nvSpPr>
        <p:spPr>
          <a:xfrm>
            <a:off x="3924300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/>
          </p:nvPr>
        </p:nvSpPr>
        <p:spPr>
          <a:xfrm>
            <a:off x="6742113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5A8D8-5288-48E9-9BEE-E10DCCDE914B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E8D9A-3048-427D-90E2-555F5EC5EB2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9364" y="699247"/>
            <a:ext cx="1667435" cy="501416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699247"/>
            <a:ext cx="6037729" cy="50141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E66D6-BAAD-4AA5-8628-8CFD57524DD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3600" y="1600200"/>
            <a:ext cx="65532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22279-D472-479E-8E2E-632B44565114}" type="datetime1">
              <a:rPr lang="ru-RU"/>
              <a:pPr>
                <a:defRPr/>
              </a:pPr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A1E11-9F37-496D-B740-5333DA431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33600" y="1600200"/>
            <a:ext cx="65532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0688" y="6540500"/>
            <a:ext cx="18288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343400" y="6540500"/>
            <a:ext cx="36576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77200" y="6540500"/>
            <a:ext cx="6096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F4337-1154-402B-A56F-924697798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+mn-lt"/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2F3F1-8600-4A95-83CC-9220236461E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 rot="2783796">
            <a:off x="6232" y="-270992"/>
            <a:ext cx="9906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+mn-lt"/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133600"/>
            <a:ext cx="7772400" cy="1362075"/>
          </a:xfrm>
        </p:spPr>
        <p:txBody>
          <a:bodyPr anchor="b" anchorCtr="0"/>
          <a:lstStyle>
            <a:lvl1pPr algn="r">
              <a:defRPr sz="3600" b="0" i="0" cap="all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505200"/>
            <a:ext cx="7772400" cy="9017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1FC47-2977-4ADF-8AAD-575210AFA9F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B4BB7-A51D-4751-902D-12F37C3C146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515035"/>
            <a:ext cx="3200400" cy="639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336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400" y="1515035"/>
            <a:ext cx="3200400" cy="639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4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706EC-EFDD-40F1-9388-74F87EFB4B9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29822-56FC-4D2B-81D1-4808D27F444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+mn-lt"/>
                <a:sym typeface="Wingdings 2"/>
              </a:rPr>
              <a:t>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  <a:latin typeface="+mn-lt"/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D76D1-193B-4F03-9003-BD036385BD3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53" y="273050"/>
            <a:ext cx="2680447" cy="116205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49" y="914400"/>
            <a:ext cx="5338763" cy="47990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53" y="1905001"/>
            <a:ext cx="2223247" cy="4037012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6F4D5-34F8-45C4-B12F-367422FD924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3575304" y="914400"/>
            <a:ext cx="5340096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34440"/>
            <a:ext cx="4700016" cy="416052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 rtlCol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D4D3C-AF80-4B8A-BF40-1D4C02EBD94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133600" y="1600200"/>
            <a:ext cx="6553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0688" y="6540500"/>
            <a:ext cx="1828800" cy="22860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43400" y="6540500"/>
            <a:ext cx="3657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540500"/>
            <a:ext cx="609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40E053A3-EBC1-46AF-80FD-2CF05AEFF48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6" r:id="rId2"/>
    <p:sldLayoutId id="2147483897" r:id="rId3"/>
    <p:sldLayoutId id="2147483893" r:id="rId4"/>
    <p:sldLayoutId id="2147483892" r:id="rId5"/>
    <p:sldLayoutId id="2147483891" r:id="rId6"/>
    <p:sldLayoutId id="2147483898" r:id="rId7"/>
    <p:sldLayoutId id="2147483890" r:id="rId8"/>
    <p:sldLayoutId id="2147483899" r:id="rId9"/>
    <p:sldLayoutId id="2147483900" r:id="rId10"/>
    <p:sldLayoutId id="2147483901" r:id="rId11"/>
    <p:sldLayoutId id="2147483902" r:id="rId12"/>
    <p:sldLayoutId id="2147483903" r:id="rId13"/>
    <p:sldLayoutId id="2147483904" r:id="rId14"/>
    <p:sldLayoutId id="2147483889" r:id="rId15"/>
    <p:sldLayoutId id="2147483888" r:id="rId16"/>
    <p:sldLayoutId id="2147483905" r:id="rId17"/>
    <p:sldLayoutId id="2147483895" r:id="rId18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9pPr>
    </p:titleStyle>
    <p:bodyStyle>
      <a:lvl1pPr marL="457200" indent="-457200" algn="l" rtl="0" eaLnBrk="0" fontAlgn="base" hangingPunct="0">
        <a:spcBef>
          <a:spcPts val="1500"/>
        </a:spcBef>
        <a:spcAft>
          <a:spcPct val="0"/>
        </a:spcAft>
        <a:buFont typeface="Wingdings" pitchFamily="2" charset="2"/>
        <a:buChar char="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eaLnBrk="0" fontAlgn="base" hangingPunct="0">
        <a:spcBef>
          <a:spcPts val="1500"/>
        </a:spcBef>
        <a:spcAft>
          <a:spcPct val="0"/>
        </a:spcAft>
        <a:buFont typeface="Century" pitchFamily="18" charset="0"/>
        <a:buChar char="…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rtl="0" eaLnBrk="0" fontAlgn="base" hangingPunct="0">
        <a:spcBef>
          <a:spcPts val="1500"/>
        </a:spcBef>
        <a:spcAft>
          <a:spcPct val="0"/>
        </a:spcAft>
        <a:buFont typeface="Wingdings" pitchFamily="2" charset="2"/>
        <a:buChar char="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457200" algn="l" rtl="0" eaLnBrk="0" fontAlgn="base" hangingPunct="0">
        <a:spcBef>
          <a:spcPts val="1500"/>
        </a:spcBef>
        <a:spcAft>
          <a:spcPct val="0"/>
        </a:spcAft>
        <a:buFont typeface="Century" pitchFamily="18" charset="0"/>
        <a:buChar char="…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457200" algn="l" rtl="0" eaLnBrk="0" fontAlgn="base" hangingPunct="0">
        <a:spcBef>
          <a:spcPts val="1500"/>
        </a:spcBef>
        <a:spcAft>
          <a:spcPct val="0"/>
        </a:spcAft>
        <a:buFont typeface="Wingdings" pitchFamily="2" charset="2"/>
        <a:buChar char="Ï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://lh5.ggpht.com/_I137PWPnoIE/S45__-WTObI/AAAAAAAABrw/okH_DS8jPX4/s400/1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4593826"/>
            <a:ext cx="4254194" cy="1787502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134000"/>
              </a:lnSpc>
              <a:spcBef>
                <a:spcPts val="0"/>
              </a:spcBef>
            </a:pPr>
            <a:r>
              <a:rPr lang="uk-UA" sz="5600" b="1">
                <a:latin typeface="Arial" pitchFamily="34" charset="0"/>
                <a:cs typeface="Arial" pitchFamily="34" charset="0"/>
              </a:rPr>
              <a:t>Підготувала:</a:t>
            </a:r>
            <a:endParaRPr lang="uk-UA" sz="5600" b="1" dirty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34000"/>
              </a:lnSpc>
              <a:spcBef>
                <a:spcPts val="0"/>
              </a:spcBef>
            </a:pPr>
            <a:r>
              <a:rPr lang="uk-UA" sz="5600" b="1" dirty="0">
                <a:latin typeface="Arial" pitchFamily="34" charset="0"/>
                <a:cs typeface="Arial" pitchFamily="34" charset="0"/>
              </a:rPr>
              <a:t> викладач вищої категорії</a:t>
            </a:r>
          </a:p>
          <a:p>
            <a:pPr eaLnBrk="1" hangingPunct="1">
              <a:lnSpc>
                <a:spcPct val="134000"/>
              </a:lnSpc>
              <a:spcBef>
                <a:spcPts val="0"/>
              </a:spcBef>
            </a:pPr>
            <a:r>
              <a:rPr lang="uk-UA" sz="5600" b="1" dirty="0">
                <a:latin typeface="Arial" pitchFamily="34" charset="0"/>
                <a:cs typeface="Arial" pitchFamily="34" charset="0"/>
              </a:rPr>
              <a:t>професійно-теоретичної підготовки</a:t>
            </a:r>
          </a:p>
          <a:p>
            <a:pPr eaLnBrk="1" hangingPunct="1">
              <a:lnSpc>
                <a:spcPct val="134000"/>
              </a:lnSpc>
              <a:spcBef>
                <a:spcPts val="0"/>
              </a:spcBef>
            </a:pPr>
            <a:r>
              <a:rPr lang="uk-UA" sz="5600" b="1" dirty="0">
                <a:latin typeface="Arial" pitchFamily="34" charset="0"/>
                <a:cs typeface="Arial" pitchFamily="34" charset="0"/>
              </a:rPr>
              <a:t>з професії</a:t>
            </a:r>
            <a:r>
              <a:rPr lang="uk-UA" sz="56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eaLnBrk="1" hangingPunct="1">
              <a:lnSpc>
                <a:spcPct val="134000"/>
              </a:lnSpc>
              <a:spcBef>
                <a:spcPts val="0"/>
              </a:spcBef>
            </a:pPr>
            <a:r>
              <a:rPr lang="uk-UA" sz="5600" b="1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uk-UA" sz="5600" b="1" dirty="0">
                <a:latin typeface="Arial" pitchFamily="34" charset="0"/>
                <a:cs typeface="Arial" pitchFamily="34" charset="0"/>
              </a:rPr>
              <a:t>В'язальник трикотажних виробів та полотна”</a:t>
            </a:r>
          </a:p>
          <a:p>
            <a:pPr eaLnBrk="1" hangingPunct="1">
              <a:lnSpc>
                <a:spcPct val="134000"/>
              </a:lnSpc>
              <a:spcBef>
                <a:spcPts val="0"/>
              </a:spcBef>
            </a:pPr>
            <a:r>
              <a:rPr lang="uk-UA" sz="5600" b="1" dirty="0">
                <a:latin typeface="Arial" pitchFamily="34" charset="0"/>
                <a:cs typeface="Arial" pitchFamily="34" charset="0"/>
              </a:rPr>
              <a:t>Карпова Людмила </a:t>
            </a:r>
            <a:r>
              <a:rPr lang="uk-UA" sz="5600" b="1" dirty="0" err="1">
                <a:latin typeface="Arial" pitchFamily="34" charset="0"/>
                <a:cs typeface="Arial" pitchFamily="34" charset="0"/>
              </a:rPr>
              <a:t>Цезаріївна</a:t>
            </a:r>
            <a:endParaRPr lang="uk-UA" sz="5600" b="1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uk-UA" sz="1800" b="1" dirty="0" smtClean="0"/>
              <a:t>.</a:t>
            </a:r>
          </a:p>
          <a:p>
            <a:pPr eaLnBrk="1" hangingPunct="1">
              <a:buFont typeface="Arial" charset="0"/>
              <a:buNone/>
            </a:pPr>
            <a:endParaRPr lang="uk-UA" sz="1600" b="1" dirty="0" smtClean="0"/>
          </a:p>
        </p:txBody>
      </p:sp>
      <p:pic>
        <p:nvPicPr>
          <p:cNvPr id="19459" name="Picture 2" descr="http://lh5.ggpht.com/_I137PWPnoIE/S45__-WTObI/AAAAAAAABrw/okH_DS8jPX4/s400/1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23528" y="1565580"/>
            <a:ext cx="2595226" cy="35196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Прямоугольник 1"/>
          <p:cNvSpPr/>
          <p:nvPr/>
        </p:nvSpPr>
        <p:spPr>
          <a:xfrm>
            <a:off x="4280469" y="1929026"/>
            <a:ext cx="31454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uk-UA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резентація викладача</a:t>
            </a:r>
            <a:endParaRPr lang="uk-UA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 тему: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11558" y="6334581"/>
            <a:ext cx="12843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b="1" dirty="0" smtClean="0">
                <a:latin typeface="Arial" pitchFamily="34" charset="0"/>
                <a:cs typeface="Arial" pitchFamily="34" charset="0"/>
              </a:rPr>
              <a:t>м. Житомир </a:t>
            </a:r>
            <a:endParaRPr lang="uk-UA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636912"/>
            <a:ext cx="653447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0555" lvl="0" indent="-180340" algn="ctr">
              <a:lnSpc>
                <a:spcPct val="115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uk-UA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/>
                <a:cs typeface="Times New Roman"/>
              </a:rPr>
              <a:t>«Натуральні волокна тваринного походження. Вовна».</a:t>
            </a:r>
            <a:endParaRPr lang="uk-UA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462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uk-UA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Міністерство  освіти  і  науки  України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uk-UA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Управління  освіти  і  науки  Житомирської  облдержадміністрації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uk-UA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Державний навчальний заклад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uk-UA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«Центр легкої промисловості та побутового обслуговування населення </a:t>
            </a:r>
            <a:r>
              <a:rPr lang="uk-UA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м. Житомира</a:t>
            </a:r>
            <a:r>
              <a:rPr lang="uk-UA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67544" y="116632"/>
            <a:ext cx="8153400" cy="1143000"/>
          </a:xfrm>
        </p:spPr>
        <p:txBody>
          <a:bodyPr lIns="0" tIns="0" rIns="0" bIns="0" anchor="ctr"/>
          <a:lstStyle/>
          <a:p>
            <a:pPr algn="ctr" eaLnBrk="1">
              <a:spcBef>
                <a:spcPts val="1500"/>
              </a:spcBef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Вовняні волокна під мікроскопом</a:t>
            </a:r>
          </a:p>
        </p:txBody>
      </p:sp>
      <p:sp>
        <p:nvSpPr>
          <p:cNvPr id="95234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714348" y="1571612"/>
            <a:ext cx="3197225" cy="4525962"/>
          </a:xfrm>
        </p:spPr>
        <p:txBody>
          <a:bodyPr lIns="0" tIns="0" rIns="0" bIns="0"/>
          <a:lstStyle/>
          <a:p>
            <a:pPr marL="0" indent="268288" eaLnBrk="1">
              <a:spcBef>
                <a:spcPts val="600"/>
              </a:spcBef>
              <a:spcAft>
                <a:spcPts val="0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Якщо придивитися до вовняного волокна під мікроскопом, то на його поверхні можна виявити безліч лусочок.</a:t>
            </a:r>
          </a:p>
          <a:p>
            <a:pPr marL="0" indent="268288" eaLnBrk="1">
              <a:spcBef>
                <a:spcPts val="600"/>
              </a:spcBef>
              <a:spcAft>
                <a:spcPts val="0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Слідом за лусочковим шаром йде корковий шар - цей шар складає основну масу волокна.</a:t>
            </a:r>
          </a:p>
          <a:p>
            <a:pPr marL="0" indent="268288" eaLnBrk="1">
              <a:spcBef>
                <a:spcPts val="600"/>
              </a:spcBef>
              <a:spcAft>
                <a:spcPts val="0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Далі може йти серцевинний шар .</a:t>
            </a:r>
          </a:p>
        </p:txBody>
      </p:sp>
      <p:pic>
        <p:nvPicPr>
          <p:cNvPr id="95235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643050"/>
            <a:ext cx="4751388" cy="3419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38866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750" y="0"/>
            <a:ext cx="8153400" cy="1143000"/>
          </a:xfrm>
        </p:spPr>
        <p:txBody>
          <a:bodyPr lIns="0" tIns="0" rIns="0" bIns="0" anchor="ctr"/>
          <a:lstStyle/>
          <a:p>
            <a:pPr algn="ctr" eaLnBrk="1">
              <a:buSzPct val="45000"/>
              <a:buFont typeface="StarSymbol"/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Волокно вовни складається з трьох шарів</a:t>
            </a:r>
          </a:p>
        </p:txBody>
      </p:sp>
      <p:sp>
        <p:nvSpPr>
          <p:cNvPr id="97282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714348" y="1643050"/>
            <a:ext cx="4429156" cy="1785950"/>
          </a:xfrm>
        </p:spPr>
        <p:txBody>
          <a:bodyPr lIns="0" tIns="0" rIns="0" bIns="0"/>
          <a:lstStyle/>
          <a:p>
            <a:pPr marL="107950" indent="0" algn="ctr" eaLnBrk="1">
              <a:spcBef>
                <a:spcPct val="0"/>
              </a:spcBef>
              <a:spcAft>
                <a:spcPts val="1200"/>
              </a:spcAft>
              <a:buFont typeface="StarSymbol"/>
              <a:buNone/>
            </a:pPr>
            <a:r>
              <a:rPr lang="uk-UA" sz="24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Лусочковйй шар</a:t>
            </a:r>
          </a:p>
          <a:p>
            <a:pPr marL="107950" indent="0" eaLnBrk="1">
              <a:spcBef>
                <a:spcPct val="0"/>
              </a:spcBef>
              <a:spcAft>
                <a:spcPts val="1200"/>
              </a:spcAft>
              <a:buFont typeface="StarSymbol"/>
              <a:buNone/>
            </a:pPr>
            <a:r>
              <a:rPr lang="uk-UA" sz="2000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  </a:t>
            </a:r>
            <a:r>
              <a:rPr lang="uk-UA" sz="20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Містить зроговілі клітини (лусочки) і виконує захисну функцію</a:t>
            </a:r>
          </a:p>
        </p:txBody>
      </p:sp>
      <p:sp>
        <p:nvSpPr>
          <p:cNvPr id="97283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500035" y="3286124"/>
            <a:ext cx="4714908" cy="3286148"/>
          </a:xfrm>
        </p:spPr>
        <p:txBody>
          <a:bodyPr lIns="0" tIns="0" rIns="0" bIns="0"/>
          <a:lstStyle/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sz="24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Корковий шар</a:t>
            </a:r>
          </a:p>
          <a:p>
            <a:pPr marL="107950" indent="254000" eaLnBrk="1">
              <a:spcBef>
                <a:spcPct val="0"/>
              </a:spcBef>
              <a:spcAft>
                <a:spcPts val="1200"/>
              </a:spcAft>
              <a:buFont typeface="StarSymbol"/>
              <a:buNone/>
            </a:pPr>
            <a:r>
              <a:rPr lang="uk-UA" sz="2000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 </a:t>
            </a:r>
            <a:r>
              <a:rPr lang="uk-UA" sz="20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Складається з видовжених клітинок, розташованих повздовж волокна, з'єднаних між собою міжклітинною речовиною. Цей шар складає основну масу волокна.  </a:t>
            </a: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   </a:t>
            </a:r>
            <a:r>
              <a:rPr lang="uk-UA" sz="20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Властивості цього шару визначають властивості всього волокна: міцність, розтяжність, пружність, гнучкість.</a:t>
            </a:r>
          </a:p>
        </p:txBody>
      </p:sp>
      <p:sp>
        <p:nvSpPr>
          <p:cNvPr id="97284" name="Текст 4"/>
          <p:cNvSpPr txBox="1">
            <a:spLocks noGrp="1"/>
          </p:cNvSpPr>
          <p:nvPr>
            <p:ph type="body" idx="4294967295"/>
          </p:nvPr>
        </p:nvSpPr>
        <p:spPr>
          <a:xfrm>
            <a:off x="5759450" y="3602038"/>
            <a:ext cx="3240088" cy="2314575"/>
          </a:xfrm>
        </p:spPr>
        <p:txBody>
          <a:bodyPr lIns="0" tIns="0" rIns="0" bIns="0"/>
          <a:lstStyle/>
          <a:p>
            <a:pPr marL="107950" indent="0" algn="ctr" eaLnBrk="1">
              <a:spcBef>
                <a:spcPct val="0"/>
              </a:spcBef>
              <a:spcAft>
                <a:spcPts val="1200"/>
              </a:spcAft>
              <a:buFont typeface="StarSymbol"/>
              <a:buNone/>
            </a:pPr>
            <a:r>
              <a:rPr lang="uk-UA" sz="24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Серцевинний шар, або канал</a:t>
            </a:r>
          </a:p>
          <a:p>
            <a:pPr marL="107950" indent="0" eaLnBrk="1">
              <a:spcBef>
                <a:spcPct val="0"/>
              </a:spcBef>
              <a:spcAft>
                <a:spcPts val="1200"/>
              </a:spcAft>
              <a:buFont typeface="StarSymbol"/>
              <a:buNone/>
            </a:pPr>
            <a:r>
              <a:rPr lang="uk-UA" sz="20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Складається з рухливих (дірчастих) клітинок, проміжки між якими заповнені повітря</a:t>
            </a:r>
            <a:r>
              <a:rPr lang="uk-UA" sz="12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.</a:t>
            </a:r>
          </a:p>
        </p:txBody>
      </p:sp>
      <p:pic>
        <p:nvPicPr>
          <p:cNvPr id="97285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8188" y="1319213"/>
            <a:ext cx="2641600" cy="2100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62551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Box 2"/>
          <p:cNvSpPr txBox="1">
            <a:spLocks noChangeArrowheads="1"/>
          </p:cNvSpPr>
          <p:nvPr/>
        </p:nvSpPr>
        <p:spPr bwMode="auto">
          <a:xfrm>
            <a:off x="608013" y="5895196"/>
            <a:ext cx="8032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ts val="1500"/>
              </a:spcBef>
              <a:buSzPct val="45000"/>
              <a:buFont typeface="StarSymbol"/>
              <a:buNone/>
            </a:pPr>
            <a:r>
              <a:rPr lang="ru-RU" sz="2000" b="1" dirty="0">
                <a:solidFill>
                  <a:srgbClr val="49345F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а — пух;  б — перехідне волосся;  в — ость;  г — «мертве» волосся.</a:t>
            </a:r>
          </a:p>
        </p:txBody>
      </p:sp>
      <p:sp>
        <p:nvSpPr>
          <p:cNvPr id="101378" name="TextBox 3"/>
          <p:cNvSpPr txBox="1">
            <a:spLocks noChangeArrowheads="1"/>
          </p:cNvSpPr>
          <p:nvPr/>
        </p:nvSpPr>
        <p:spPr bwMode="auto">
          <a:xfrm>
            <a:off x="608013" y="29286"/>
            <a:ext cx="8101013" cy="1455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ts val="1500"/>
              </a:spcBef>
              <a:buSzPct val="45000"/>
              <a:buFont typeface="StarSymbol"/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NewRomanPS-BoldMT"/>
                <a:cs typeface="TimesNewRomanPS-BoldMT"/>
              </a:rPr>
              <a:t>ОСНОВНІ  ТИПИ  ВОВНЯНИХ  ВОЛОКОН</a:t>
            </a:r>
            <a:endParaRPr lang="uk-U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TimesNewRomanPS-BoldMT"/>
              <a:cs typeface="TimesNewRomanPS-BoldMT"/>
            </a:endParaRPr>
          </a:p>
        </p:txBody>
      </p:sp>
      <p:sp>
        <p:nvSpPr>
          <p:cNvPr id="101379" name="TextBox 4"/>
          <p:cNvSpPr txBox="1">
            <a:spLocks noChangeArrowheads="1"/>
          </p:cNvSpPr>
          <p:nvPr/>
        </p:nvSpPr>
        <p:spPr bwMode="auto">
          <a:xfrm>
            <a:off x="461169" y="1484783"/>
            <a:ext cx="832643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spcBef>
                <a:spcPts val="1200"/>
              </a:spcBef>
              <a:buSzPct val="45000"/>
              <a:buFont typeface="StarSymbol"/>
              <a:buNone/>
            </a:pPr>
            <a:r>
              <a:rPr lang="uk-UA" sz="20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Залежно від товщини та будови розрізняють такі основні типи волокон вовни: пух, перехїдне волосся, ость і «мертве» волосся.</a:t>
            </a:r>
            <a:endParaRPr lang="uk-UA" sz="2000" b="1" dirty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101380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980" y="2348880"/>
            <a:ext cx="3960813" cy="3240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5351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750" y="0"/>
            <a:ext cx="5976938" cy="1143000"/>
          </a:xfrm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algn="ctr" eaLnBrk="1" fontAlgn="auto">
              <a:spcBef>
                <a:spcPts val="0"/>
              </a:spcBef>
              <a:spcAft>
                <a:spcPts val="0"/>
              </a:spcAft>
              <a:buFont typeface="StarSymbol"/>
              <a:buNone/>
              <a:defRPr/>
            </a:pPr>
            <a:r>
              <a:rPr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Пух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60363" y="900113"/>
            <a:ext cx="5148262" cy="6119812"/>
          </a:xfrm>
        </p:spPr>
        <p:txBody>
          <a:bodyPr lIns="0" tIns="0" rIns="0" bIns="0"/>
          <a:lstStyle>
            <a:defPPr marL="432000" lvl="0" indent="-324000" algn="l" hangingPunct="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defPPr>
            <a:lvl1pPr marL="432000" lvl="0" indent="-324000" algn="l" hangingPunct="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1pPr>
            <a:lvl2pPr marL="864000" lvl="1" indent="-324000" algn="l" hangingPunct="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US" sz="16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2pPr>
            <a:lvl3pPr marL="1295999" lvl="2" indent="-288000" algn="l" hangingPunct="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US" sz="16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3pPr>
            <a:lvl4pPr marL="1728000" lvl="3" indent="-216000" algn="l" hangingPunct="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US" sz="16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4pPr>
            <a:lvl5pPr marL="2160000" lvl="4" indent="-216000" algn="l" hangingPunct="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5pPr>
            <a:lvl6pPr marL="2592000" lvl="5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6pPr>
            <a:lvl7pPr marL="3024000" lvl="6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7pPr>
            <a:lvl8pPr marL="3456000" lvl="7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8pPr>
            <a:lvl9pPr marL="3887999" lvl="8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9pPr>
          </a:lstStyle>
          <a:p>
            <a:pPr marL="107950" indent="333375" eaLnBrk="1" fontAlgn="auto" hangingPunct="1">
              <a:spcAft>
                <a:spcPts val="0"/>
              </a:spcAft>
              <a:buFont typeface="StarSymbol"/>
              <a:buNone/>
              <a:defRPr/>
            </a:pPr>
            <a:r>
              <a:rPr lang="uk-UA" b="1" i="1" dirty="0" smtClean="0">
                <a:solidFill>
                  <a:srgbClr val="7030A0"/>
                </a:solidFill>
                <a:latin typeface="Century" pitchFamily="18"/>
              </a:rPr>
              <a:t>Пух  </a:t>
            </a:r>
            <a:r>
              <a:rPr lang="uk-UA" b="1" dirty="0">
                <a:latin typeface="Century" pitchFamily="18"/>
              </a:rPr>
              <a:t>- дуж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е тонке (10...30 мкм), дрібно звите. м'яке, міцне волокно, кругле в перетині.</a:t>
            </a:r>
          </a:p>
          <a:p>
            <a:pPr marL="107950" indent="333375" eaLnBrk="1" fontAlgn="auto">
              <a:spcAft>
                <a:spcPts val="0"/>
              </a:spcAft>
              <a:buFont typeface="StarSymbol"/>
              <a:buNone/>
              <a:defRPr/>
            </a:pP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Складається з лускатого </a:t>
            </a:r>
            <a:r>
              <a:rPr lang="uk-UA" b="1" i="1" dirty="0">
                <a:solidFill>
                  <a:schemeClr val="tx1"/>
                </a:solidFill>
                <a:latin typeface="Century" pitchFamily="18"/>
              </a:rPr>
              <a:t>1 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і коркового </a:t>
            </a:r>
            <a:r>
              <a:rPr lang="uk-UA" b="1" i="1" dirty="0">
                <a:solidFill>
                  <a:schemeClr val="tx1"/>
                </a:solidFill>
                <a:latin typeface="Century" pitchFamily="18"/>
              </a:rPr>
              <a:t>2 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шарів (рис. </a:t>
            </a:r>
            <a:r>
              <a:rPr lang="uk-UA" b="1" dirty="0" smtClean="0">
                <a:solidFill>
                  <a:schemeClr val="tx1"/>
                </a:solidFill>
                <a:latin typeface="Century" pitchFamily="18"/>
              </a:rPr>
              <a:t>а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).</a:t>
            </a:r>
          </a:p>
          <a:p>
            <a:pPr marL="107950" indent="333375" eaLnBrk="1" fontAlgn="auto">
              <a:spcAft>
                <a:spcPts val="0"/>
              </a:spcAft>
              <a:buFont typeface="StarSymbol"/>
              <a:buNone/>
              <a:defRPr/>
            </a:pP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Луска охоплює волокно по всьому периметру, нашаровуючись одна на одну й створюючи шорсткувату поверхню з хорошою здатністю до зчеплення.</a:t>
            </a:r>
          </a:p>
          <a:p>
            <a:pPr marL="107950" indent="333375" eaLnBrk="1" fontAlgn="auto">
              <a:spcAft>
                <a:spcPts val="0"/>
              </a:spcAft>
              <a:buFont typeface="StarSymbol"/>
              <a:buNone/>
              <a:defRPr/>
            </a:pP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Така будова поверхневого шару сприяє найкращій здатності до звалювання.</a:t>
            </a:r>
          </a:p>
          <a:p>
            <a:pPr marL="107950" indent="333375" eaLnBrk="1" fontAlgn="auto">
              <a:spcAft>
                <a:spcPts val="0"/>
              </a:spcAft>
              <a:buFont typeface="StarSymbol"/>
              <a:buNone/>
              <a:defRPr/>
            </a:pP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Корковий шар (є одночасно й серцевиною) складається з веретеноподобніх кліток, у яких утримується пігмент, що надає волокну природного забарвлення</a:t>
            </a:r>
            <a:r>
              <a:rPr lang="uk-UA" b="1" dirty="0" smtClean="0">
                <a:solidFill>
                  <a:schemeClr val="tx1"/>
                </a:solidFill>
                <a:latin typeface="Century" pitchFamily="18"/>
              </a:rPr>
              <a:t>.</a:t>
            </a:r>
          </a:p>
        </p:txBody>
      </p:sp>
      <p:sp>
        <p:nvSpPr>
          <p:cNvPr id="103427" name="TextBox 4"/>
          <p:cNvSpPr txBox="1">
            <a:spLocks noChangeArrowheads="1"/>
          </p:cNvSpPr>
          <p:nvPr/>
        </p:nvSpPr>
        <p:spPr bwMode="auto">
          <a:xfrm>
            <a:off x="5616575" y="4049712"/>
            <a:ext cx="35274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107950" indent="254000" hangingPunct="0">
              <a:spcBef>
                <a:spcPts val="0"/>
              </a:spcBef>
              <a:spcAft>
                <a:spcPts val="0"/>
              </a:spcAft>
              <a:buSzPct val="45000"/>
            </a:pPr>
            <a:r>
              <a:rPr lang="uk-UA" sz="2000" b="1" dirty="0" err="1" smtClean="0">
                <a:latin typeface="Century" pitchFamily="18" charset="0"/>
                <a:ea typeface="Mangal" pitchFamily="2"/>
                <a:cs typeface="Mangal" pitchFamily="2"/>
              </a:rPr>
              <a:t>Звалюваність</a:t>
            </a:r>
            <a:r>
              <a:rPr lang="uk-UA" sz="2000" b="1" dirty="0" smtClean="0">
                <a:latin typeface="Century" pitchFamily="18" charset="0"/>
                <a:ea typeface="Mangal" pitchFamily="2"/>
                <a:cs typeface="Mangal" pitchFamily="2"/>
              </a:rPr>
              <a:t> </a:t>
            </a:r>
            <a:r>
              <a:rPr lang="uk-UA" sz="2000" b="1" dirty="0">
                <a:latin typeface="Century" pitchFamily="18" charset="0"/>
                <a:ea typeface="Mangal" pitchFamily="2"/>
                <a:cs typeface="Mangal" pitchFamily="2"/>
              </a:rPr>
              <a:t>– це здатність вовни у процесі валяння утворюваати повстеподібну поверхню.</a:t>
            </a:r>
          </a:p>
          <a:p>
            <a:pPr marL="107950" indent="254000" hangingPunct="0">
              <a:spcBef>
                <a:spcPts val="0"/>
              </a:spcBef>
              <a:spcAft>
                <a:spcPts val="0"/>
              </a:spcAft>
              <a:buSzPct val="45000"/>
            </a:pPr>
            <a:r>
              <a:rPr lang="uk-UA" sz="2000" b="1" dirty="0">
                <a:latin typeface="Century" pitchFamily="18" charset="0"/>
                <a:ea typeface="Mangal" pitchFamily="2"/>
                <a:cs typeface="Mangal" pitchFamily="2"/>
              </a:rPr>
              <a:t>Здебільше звалювання характерне для </a:t>
            </a:r>
            <a:r>
              <a:rPr lang="uk-UA" sz="2000" b="1" dirty="0" smtClean="0">
                <a:latin typeface="Century" pitchFamily="18" charset="0"/>
                <a:ea typeface="Mangal" pitchFamily="2"/>
                <a:cs typeface="Mangal" pitchFamily="2"/>
              </a:rPr>
              <a:t>тонкої, пружної </a:t>
            </a:r>
            <a:r>
              <a:rPr lang="uk-UA" sz="2000" b="1" dirty="0">
                <a:latin typeface="Century" pitchFamily="18" charset="0"/>
                <a:ea typeface="Mangal" pitchFamily="2"/>
                <a:cs typeface="Mangal" pitchFamily="2"/>
              </a:rPr>
              <a:t>і сильно звитої вовни</a:t>
            </a:r>
            <a:r>
              <a:rPr lang="uk-UA" sz="2000" dirty="0">
                <a:latin typeface="Century" pitchFamily="18" charset="0"/>
                <a:ea typeface="Mangal" pitchFamily="2"/>
                <a:cs typeface="Mangal" pitchFamily="2"/>
              </a:rPr>
              <a:t>.</a:t>
            </a:r>
          </a:p>
        </p:txBody>
      </p:sp>
      <p:pic>
        <p:nvPicPr>
          <p:cNvPr id="103428" name="Рисунок 5"/>
          <p:cNvPicPr>
            <a:picLocks noChangeAspect="1"/>
          </p:cNvPicPr>
          <p:nvPr/>
        </p:nvPicPr>
        <p:blipFill>
          <a:blip r:embed="rId3" cstate="print"/>
          <a:srcRect r="53127"/>
          <a:stretch>
            <a:fillRect/>
          </a:stretch>
        </p:blipFill>
        <p:spPr bwMode="auto">
          <a:xfrm>
            <a:off x="6804025" y="260350"/>
            <a:ext cx="1855788" cy="360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2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396875"/>
            <a:ext cx="646113" cy="3328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75528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750" y="149225"/>
            <a:ext cx="8153400" cy="1141413"/>
          </a:xfrm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algn="ctr" eaLnBrk="1" fontAlgn="auto">
              <a:spcBef>
                <a:spcPts val="1500"/>
              </a:spcBef>
              <a:spcAft>
                <a:spcPts val="0"/>
              </a:spcAft>
              <a:buFont typeface="StarSymbol"/>
              <a:buNone/>
              <a:defRPr/>
            </a:pPr>
            <a:r>
              <a:rPr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Перехіде волосся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611188" y="1484313"/>
            <a:ext cx="4097337" cy="4819650"/>
          </a:xfrm>
        </p:spPr>
        <p:txBody>
          <a:bodyPr lIns="0" tIns="0" rIns="0" bIns="0"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Font typeface="StarSymbol"/>
              <a:buNone/>
            </a:pPr>
            <a:r>
              <a:rPr lang="uk-UA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 </a:t>
            </a:r>
            <a:r>
              <a:rPr lang="uk-UA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Перехідне волосся  </a:t>
            </a: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- волокно більш грубе, ніж пух.</a:t>
            </a:r>
          </a:p>
          <a:p>
            <a:pPr marL="0" indent="0" eaLnBrk="1">
              <a:spcBef>
                <a:spcPts val="0"/>
              </a:spcBef>
              <a:spcAft>
                <a:spcPts val="0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 Перехідне волосся за структурою є проміжним між пухом й остю.</a:t>
            </a:r>
          </a:p>
          <a:p>
            <a:pPr marL="0" indent="0" eaLnBrk="1">
              <a:spcBef>
                <a:spcPts val="0"/>
              </a:spcBef>
              <a:spcAft>
                <a:spcPts val="0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  <a:r>
              <a:rPr lang="en-US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C</a:t>
            </a: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кладається з лусочкового, коркового та слаборозвиненого серцевинного шарів.  </a:t>
            </a:r>
          </a:p>
          <a:p>
            <a:pPr marL="0" indent="0" eaLnBrk="1">
              <a:spcBef>
                <a:spcPts val="0"/>
              </a:spcBef>
              <a:spcAft>
                <a:spcPts val="0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Його серцевинний шар переривчастий і вузький, що дозволяє віднести його ближче до пуху, ніж до ості.</a:t>
            </a:r>
          </a:p>
        </p:txBody>
      </p:sp>
      <p:pic>
        <p:nvPicPr>
          <p:cNvPr id="105475" name="Picture 2"/>
          <p:cNvPicPr>
            <a:picLocks noChangeAspect="1" noChangeArrowheads="1"/>
          </p:cNvPicPr>
          <p:nvPr/>
        </p:nvPicPr>
        <p:blipFill>
          <a:blip r:embed="rId3" cstate="print"/>
          <a:srcRect t="3113" b="8950"/>
          <a:stretch>
            <a:fillRect/>
          </a:stretch>
        </p:blipFill>
        <p:spPr bwMode="auto">
          <a:xfrm>
            <a:off x="7127875" y="1328738"/>
            <a:ext cx="1331913" cy="37433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5476" name="Picture 3"/>
          <p:cNvPicPr>
            <a:picLocks noChangeAspect="1" noChangeArrowheads="1"/>
          </p:cNvPicPr>
          <p:nvPr/>
        </p:nvPicPr>
        <p:blipFill>
          <a:blip r:embed="rId4" cstate="print"/>
          <a:srcRect l="78172" t="3909" r="-1102" b="957"/>
          <a:stretch>
            <a:fillRect/>
          </a:stretch>
        </p:blipFill>
        <p:spPr bwMode="auto">
          <a:xfrm>
            <a:off x="5564188" y="1128713"/>
            <a:ext cx="1198562" cy="39433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51681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95536" y="-95251"/>
            <a:ext cx="7272337" cy="1143001"/>
          </a:xfrm>
        </p:spPr>
        <p:txBody>
          <a:bodyPr lIns="0" tIns="0" rIns="0" bIns="0" anchor="ctr"/>
          <a:lstStyle/>
          <a:p>
            <a:pPr marL="431800" indent="-323850" algn="ctr" eaLnBrk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Ость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179388" y="908050"/>
            <a:ext cx="5535620" cy="5949950"/>
          </a:xfrm>
        </p:spPr>
        <p:txBody>
          <a:bodyPr lIns="0" tIns="0" rIns="0" bIns="0"/>
          <a:lstStyle>
            <a:defPPr marL="432000" lvl="0" indent="-324000" algn="l" hangingPunct="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defPPr>
            <a:lvl1pPr marL="432000" lvl="0" indent="-324000" algn="l" hangingPunct="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1pPr>
            <a:lvl2pPr marL="864000" lvl="1" indent="-324000" algn="l" hangingPunct="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US" sz="16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2pPr>
            <a:lvl3pPr marL="1295999" lvl="2" indent="-288000" algn="l" hangingPunct="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US" sz="16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3pPr>
            <a:lvl4pPr marL="1728000" lvl="3" indent="-216000" algn="l" hangingPunct="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US" sz="16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4pPr>
            <a:lvl5pPr marL="2160000" lvl="4" indent="-216000" algn="l" hangingPunct="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5pPr>
            <a:lvl6pPr marL="2592000" lvl="5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6pPr>
            <a:lvl7pPr marL="3024000" lvl="6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7pPr>
            <a:lvl8pPr marL="3456000" lvl="7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8pPr>
            <a:lvl9pPr marL="3887999" lvl="8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9pPr>
          </a:lstStyle>
          <a:p>
            <a:pPr marL="108000" indent="0" eaLnBrk="1" fontAlgn="auto">
              <a:spcAft>
                <a:spcPts val="0"/>
              </a:spcAft>
              <a:buFont typeface="StarSymbol"/>
              <a:buNone/>
              <a:defRPr/>
            </a:pPr>
            <a:r>
              <a:rPr lang="uk-UA" sz="2200" b="1" i="1" dirty="0" smtClean="0">
                <a:latin typeface="Century" pitchFamily="18"/>
              </a:rPr>
              <a:t>   Ость</a:t>
            </a:r>
            <a:r>
              <a:rPr lang="uk-UA" sz="2200" dirty="0" smtClean="0">
                <a:latin typeface="Century" pitchFamily="18"/>
              </a:rPr>
              <a:t>  </a:t>
            </a:r>
            <a:r>
              <a:rPr lang="uk-UA" b="1" dirty="0" smtClean="0">
                <a:latin typeface="Century" pitchFamily="18"/>
              </a:rPr>
              <a:t>- 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волокно більш грубе, ніж перехідний волос.</a:t>
            </a:r>
          </a:p>
          <a:p>
            <a:pPr marL="108000" indent="0" eaLnBrk="1" fontAlgn="auto">
              <a:spcAft>
                <a:spcPts val="0"/>
              </a:spcAft>
              <a:buFont typeface="StarSymbol"/>
              <a:buNone/>
              <a:defRPr/>
            </a:pPr>
            <a:r>
              <a:rPr lang="uk-UA" b="1" dirty="0" smtClean="0">
                <a:solidFill>
                  <a:schemeClr val="tx1"/>
                </a:solidFill>
                <a:latin typeface="Century" pitchFamily="18"/>
              </a:rPr>
              <a:t>   Волокно 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товсте (50...90 мкм), майже пряме, грубе  з неправильною овальною формою в поперечному перерізі.</a:t>
            </a:r>
          </a:p>
          <a:p>
            <a:pPr marL="108000" indent="0" eaLnBrk="1" fontAlgn="auto">
              <a:spcAft>
                <a:spcPts val="0"/>
              </a:spcAft>
              <a:buNone/>
              <a:defRPr/>
            </a:pPr>
            <a:r>
              <a:rPr lang="uk-UA" b="1" dirty="0" smtClean="0">
                <a:solidFill>
                  <a:schemeClr val="tx1"/>
                </a:solidFill>
                <a:latin typeface="Century" pitchFamily="18"/>
              </a:rPr>
              <a:t>   Складається 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з лускатого </a:t>
            </a:r>
            <a:r>
              <a:rPr lang="uk-UA" b="1" i="1" dirty="0">
                <a:solidFill>
                  <a:schemeClr val="tx1"/>
                </a:solidFill>
                <a:latin typeface="Century" pitchFamily="18"/>
              </a:rPr>
              <a:t>1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, коркового </a:t>
            </a:r>
            <a:r>
              <a:rPr lang="uk-UA" b="1" dirty="0" smtClean="0">
                <a:solidFill>
                  <a:schemeClr val="tx1"/>
                </a:solidFill>
                <a:latin typeface="Century" pitchFamily="18"/>
              </a:rPr>
              <a:t> </a:t>
            </a:r>
            <a:r>
              <a:rPr lang="uk-UA" b="1" i="1" dirty="0" smtClean="0">
                <a:solidFill>
                  <a:schemeClr val="tx1"/>
                </a:solidFill>
                <a:latin typeface="Century" pitchFamily="18"/>
              </a:rPr>
              <a:t>2  </a:t>
            </a:r>
            <a:r>
              <a:rPr lang="uk-UA" b="1" dirty="0" smtClean="0">
                <a:solidFill>
                  <a:schemeClr val="tx1"/>
                </a:solidFill>
                <a:latin typeface="Century" pitchFamily="18"/>
              </a:rPr>
              <a:t>і 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серцевинного </a:t>
            </a:r>
            <a:r>
              <a:rPr lang="uk-UA" b="1" i="1" dirty="0">
                <a:solidFill>
                  <a:schemeClr val="tx1"/>
                </a:solidFill>
                <a:latin typeface="Century" pitchFamily="18"/>
              </a:rPr>
              <a:t>3 </a:t>
            </a:r>
            <a:r>
              <a:rPr lang="uk-UA" b="1" i="1" dirty="0" smtClean="0">
                <a:solidFill>
                  <a:schemeClr val="tx1"/>
                </a:solidFill>
                <a:latin typeface="Century" pitchFamily="18"/>
              </a:rPr>
              <a:t> </a:t>
            </a:r>
            <a:r>
              <a:rPr lang="uk-UA" b="1" dirty="0" smtClean="0">
                <a:solidFill>
                  <a:schemeClr val="tx1"/>
                </a:solidFill>
                <a:latin typeface="Century" pitchFamily="18"/>
              </a:rPr>
              <a:t>шарів  ( рис. б).</a:t>
            </a:r>
            <a:endParaRPr lang="uk-UA" b="1" dirty="0">
              <a:solidFill>
                <a:schemeClr val="tx1"/>
              </a:solidFill>
              <a:latin typeface="Century" pitchFamily="18"/>
            </a:endParaRPr>
          </a:p>
          <a:p>
            <a:pPr marL="108000" indent="0" eaLnBrk="1" fontAlgn="auto">
              <a:spcAft>
                <a:spcPts val="0"/>
              </a:spcAft>
              <a:buFont typeface="StarSymbol"/>
              <a:buNone/>
              <a:defRPr/>
            </a:pPr>
            <a:r>
              <a:rPr lang="uk-UA" b="1" dirty="0" smtClean="0">
                <a:solidFill>
                  <a:schemeClr val="tx1"/>
                </a:solidFill>
                <a:latin typeface="Century" pitchFamily="18"/>
              </a:rPr>
              <a:t>   Луска 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неправильної форми щільно </a:t>
            </a:r>
            <a:r>
              <a:rPr lang="uk-UA" b="1" dirty="0" smtClean="0">
                <a:solidFill>
                  <a:schemeClr val="tx1"/>
                </a:solidFill>
                <a:latin typeface="Century" pitchFamily="18"/>
              </a:rPr>
              <a:t>прилягає 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до коркового шару, що надає волокну сильного блиску і меншої здатності до звалювання .</a:t>
            </a:r>
          </a:p>
          <a:p>
            <a:pPr marL="108000" indent="0" eaLnBrk="1" fontAlgn="auto">
              <a:spcAft>
                <a:spcPts val="0"/>
              </a:spcAft>
              <a:buFont typeface="StarSymbol"/>
              <a:buNone/>
              <a:defRPr/>
            </a:pP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 </a:t>
            </a:r>
            <a:r>
              <a:rPr lang="uk-UA" b="1" dirty="0" smtClean="0">
                <a:solidFill>
                  <a:schemeClr val="tx1"/>
                </a:solidFill>
                <a:latin typeface="Century" pitchFamily="18"/>
              </a:rPr>
              <a:t>   Серцевинний </a:t>
            </a:r>
            <a:r>
              <a:rPr lang="uk-UA" b="1" dirty="0">
                <a:solidFill>
                  <a:schemeClr val="tx1"/>
                </a:solidFill>
                <a:latin typeface="Century" pitchFamily="18"/>
              </a:rPr>
              <a:t>шар займає від 1/3 до 2/3 товщини волокна й складається з пухких кліток, заповнених повітрям. Він поліпшує теплоізоляційні властивості вовни, але знижує міцність, розтяжність, гнучкість, звивистість і збільшує жорсткість волокна</a:t>
            </a:r>
            <a:r>
              <a:rPr lang="uk-UA" dirty="0">
                <a:solidFill>
                  <a:schemeClr val="tx1"/>
                </a:solidFill>
                <a:latin typeface="Century" pitchFamily="18"/>
              </a:rPr>
              <a:t>.</a:t>
            </a:r>
          </a:p>
        </p:txBody>
      </p:sp>
      <p:pic>
        <p:nvPicPr>
          <p:cNvPr id="107523" name="Picture 2"/>
          <p:cNvPicPr>
            <a:picLocks noChangeAspect="1" noChangeArrowheads="1"/>
          </p:cNvPicPr>
          <p:nvPr/>
        </p:nvPicPr>
        <p:blipFill>
          <a:blip r:embed="rId3" cstate="print"/>
          <a:srcRect t="-1888" b="1888"/>
          <a:stretch>
            <a:fillRect/>
          </a:stretch>
        </p:blipFill>
        <p:spPr bwMode="auto">
          <a:xfrm>
            <a:off x="7034213" y="404664"/>
            <a:ext cx="2109787" cy="4340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7524" name="Picture 3"/>
          <p:cNvPicPr>
            <a:picLocks noChangeAspect="1" noChangeArrowheads="1"/>
          </p:cNvPicPr>
          <p:nvPr/>
        </p:nvPicPr>
        <p:blipFill rotWithShape="1">
          <a:blip r:embed="rId4" cstate="print"/>
          <a:srcRect l="2846" t="6468" r="69176" b="-695"/>
          <a:stretch/>
        </p:blipFill>
        <p:spPr bwMode="auto">
          <a:xfrm>
            <a:off x="5784214" y="914476"/>
            <a:ext cx="1128713" cy="3836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29712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11188" y="0"/>
            <a:ext cx="8153400" cy="1143000"/>
          </a:xfrm>
        </p:spPr>
        <p:txBody>
          <a:bodyPr lIns="0" tIns="0" rIns="0" bIns="0" anchor="ctr"/>
          <a:lstStyle/>
          <a:p>
            <a:pPr algn="ctr" eaLnBrk="1">
              <a:spcBef>
                <a:spcPts val="1188"/>
              </a:spcBef>
              <a:spcAft>
                <a:spcPts val="988"/>
              </a:spcAft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«Мертве» волосся</a:t>
            </a:r>
          </a:p>
        </p:txBody>
      </p:sp>
      <p:sp>
        <p:nvSpPr>
          <p:cNvPr id="109570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00034" y="1125538"/>
            <a:ext cx="5368061" cy="5543550"/>
          </a:xfrm>
        </p:spPr>
        <p:txBody>
          <a:bodyPr lIns="0" tIns="0" rIns="0" bIns="0"/>
          <a:lstStyle/>
          <a:p>
            <a:pPr marL="107950" indent="254000" eaLnBrk="1">
              <a:spcBef>
                <a:spcPts val="0"/>
              </a:spcBef>
              <a:spcAft>
                <a:spcPts val="0"/>
              </a:spcAft>
              <a:buFont typeface="StarSymbol"/>
              <a:buNone/>
            </a:pPr>
            <a:r>
              <a:rPr lang="uk-UA" sz="22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«Мертве» волосся»  </a:t>
            </a:r>
            <a:r>
              <a:rPr lang="uk-UA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– </a:t>
            </a: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найтовстіше (товсте в перерізі), дуже грубе, покрите великими лусочками, пряме, ламке й коротке волокно, позбавлене природного кольору й блиску.</a:t>
            </a:r>
          </a:p>
          <a:p>
            <a:pPr marL="107950" indent="65088" eaLnBrk="1">
              <a:spcBef>
                <a:spcPts val="0"/>
              </a:spcBef>
              <a:spcAft>
                <a:spcPts val="0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Його серцевинний шар займає 90...95% товщини.(дуже розвинений), це погано позначається на міцності й властивості звалюватися</a:t>
            </a:r>
          </a:p>
          <a:p>
            <a:pPr marL="107950" indent="65088" eaLnBrk="1">
              <a:spcBef>
                <a:spcPts val="0"/>
              </a:spcBef>
              <a:spcAft>
                <a:spcPts val="0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«Мертве» волосся не піддається фарбуванню й швидко руйнується від тертя.</a:t>
            </a:r>
          </a:p>
          <a:p>
            <a:pPr marL="107950" indent="65088" eaLnBrk="1">
              <a:spcBef>
                <a:spcPts val="0"/>
              </a:spcBef>
              <a:spcAft>
                <a:spcPts val="0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При переробці його необхідно видалити із загальної маси волокна.</a:t>
            </a:r>
          </a:p>
          <a:p>
            <a:pPr marL="107950" indent="65088" eaLnBrk="1">
              <a:spcBef>
                <a:spcPts val="0"/>
              </a:spcBef>
              <a:spcAft>
                <a:spcPts val="0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Наявність мертвого волосу набагато знижує якість вовни, оскільки він випадає з готових тканин.</a:t>
            </a:r>
          </a:p>
        </p:txBody>
      </p:sp>
      <p:pic>
        <p:nvPicPr>
          <p:cNvPr id="109571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b="11565"/>
          <a:stretch/>
        </p:blipFill>
        <p:spPr bwMode="auto">
          <a:xfrm>
            <a:off x="7242175" y="981075"/>
            <a:ext cx="1901825" cy="3884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4" cstate="print"/>
          <a:srcRect l="29337" t="7364" r="35379" b="754"/>
          <a:stretch>
            <a:fillRect/>
          </a:stretch>
        </p:blipFill>
        <p:spPr bwMode="auto">
          <a:xfrm>
            <a:off x="6084888" y="1000108"/>
            <a:ext cx="1184275" cy="38655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97148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 lIns="0" tIns="0" rIns="0" bIns="0" anchor="ctr"/>
          <a:lstStyle/>
          <a:p>
            <a:pPr algn="ctr" eaLnBrk="1">
              <a:buSzPct val="45000"/>
              <a:buFont typeface="StarSymbol"/>
              <a:buNone/>
            </a:pPr>
            <a:r>
              <a:rPr dirty="0" smtClean="0">
                <a:latin typeface="Arial" charset="0"/>
                <a:ea typeface="Lucida Sans Unicode" pitchFamily="34" charset="0"/>
              </a:rPr>
              <a:t> </a:t>
            </a: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За складом  покриву  волокон розрізняють вовну 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:</a:t>
            </a:r>
            <a:endParaRPr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Lucida Sans Unicode" pitchFamily="34" charset="0"/>
            </a:endParaRPr>
          </a:p>
        </p:txBody>
      </p:sp>
      <p:sp>
        <p:nvSpPr>
          <p:cNvPr id="111618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00034" y="2786058"/>
            <a:ext cx="3957590" cy="4681538"/>
          </a:xfrm>
        </p:spPr>
        <p:txBody>
          <a:bodyPr lIns="0" tIns="0" rIns="0" bIns="0"/>
          <a:lstStyle/>
          <a:p>
            <a:pPr marL="0" algn="ctr" eaLnBrk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Однорідну</a:t>
            </a:r>
          </a:p>
          <a:p>
            <a:pPr marL="0" eaLnBrk="1">
              <a:spcBef>
                <a:spcPts val="1200"/>
              </a:spcBef>
              <a:spcAft>
                <a:spcPts val="0"/>
              </a:spcAft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Вовна , що складається з одного типу волокна (пухових або перехідних),  називають однорідною.</a:t>
            </a:r>
          </a:p>
          <a:p>
            <a:pPr marL="0" eaLnBrk="1">
              <a:spcBef>
                <a:spcPts val="1200"/>
              </a:spcBef>
              <a:spcAft>
                <a:spcPts val="0"/>
              </a:spcAft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 Однорідна вовна буває тонка, напівтонка і напівгруба. </a:t>
            </a:r>
          </a:p>
        </p:txBody>
      </p:sp>
      <p:sp>
        <p:nvSpPr>
          <p:cNvPr id="111619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4786314" y="2786058"/>
            <a:ext cx="4039939" cy="4525963"/>
          </a:xfrm>
        </p:spPr>
        <p:txBody>
          <a:bodyPr lIns="0" tIns="0" rIns="0" bIns="0"/>
          <a:lstStyle/>
          <a:p>
            <a:pPr marL="0" algn="ctr" eaLnBrk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uk-UA" sz="24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Неоднорідну</a:t>
            </a:r>
          </a:p>
          <a:p>
            <a:pPr marL="0" eaLnBrk="1">
              <a:spcBef>
                <a:spcPts val="1200"/>
              </a:spcBef>
              <a:spcAft>
                <a:spcPts val="0"/>
              </a:spcAft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Вовна, що  складається з 2—3 різних типів волокна (ость, перехідне волокно, пух), називається неоднорідною.</a:t>
            </a:r>
          </a:p>
          <a:p>
            <a:pPr marL="0" eaLnBrk="1">
              <a:spcBef>
                <a:spcPts val="1200"/>
              </a:spcBef>
              <a:spcAft>
                <a:spcPts val="0"/>
              </a:spcAft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Сюди відноситься груба і напівгруба вовна.</a:t>
            </a: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1714480" y="1571612"/>
            <a:ext cx="731520" cy="1216152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6286512" y="1571612"/>
            <a:ext cx="731520" cy="1216152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6688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81534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Класифікація вовни</a:t>
            </a: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572500" cy="642942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</a:pPr>
            <a:r>
              <a:rPr lang="uk-UA" b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Види овечої вовни залежно від товщини та будови типу волокон:</a:t>
            </a:r>
          </a:p>
          <a:p>
            <a:pPr marL="0" indent="457200" algn="ctr" eaLnBrk="1" hangingPunct="1">
              <a:spcBef>
                <a:spcPts val="0"/>
              </a:spcBef>
              <a:buFont typeface="Arial" charset="0"/>
              <a:buNone/>
            </a:pPr>
            <a:r>
              <a:rPr lang="uk-UA" b="1" dirty="0" smtClean="0">
                <a:solidFill>
                  <a:srgbClr val="7030A0"/>
                </a:solidFill>
              </a:rPr>
              <a:t>: </a:t>
            </a:r>
          </a:p>
        </p:txBody>
      </p:sp>
      <p:graphicFrame>
        <p:nvGraphicFramePr>
          <p:cNvPr id="28698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241964"/>
              </p:ext>
            </p:extLst>
          </p:nvPr>
        </p:nvGraphicFramePr>
        <p:xfrm>
          <a:off x="214282" y="1000108"/>
          <a:ext cx="8643997" cy="5577840"/>
        </p:xfrm>
        <a:graphic>
          <a:graphicData uri="http://schemas.openxmlformats.org/drawingml/2006/table">
            <a:tbl>
              <a:tblPr/>
              <a:tblGrid>
                <a:gridCol w="1643073"/>
                <a:gridCol w="3500462"/>
                <a:gridCol w="2286016"/>
                <a:gridCol w="1214446"/>
              </a:tblGrid>
              <a:tr h="5905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Тонка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вовна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D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Пухові волокна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D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Century" pitchFamily="18" charset="0"/>
                          <a:cs typeface="Lucida Sans Unicode" pitchFamily="34" charset="0"/>
                        </a:rPr>
                        <a:t>Використовують </a:t>
                      </a:r>
                      <a:r>
                        <a:rPr lang="uk-UA" sz="1800" b="1" noProof="0" dirty="0" smtClean="0">
                          <a:solidFill>
                            <a:schemeClr val="tx1"/>
                          </a:solidFill>
                          <a:latin typeface="Century" pitchFamily="18" charset="0"/>
                          <a:cs typeface="Mangal" pitchFamily="2"/>
                        </a:rPr>
                        <a:t>д</a:t>
                      </a:r>
                      <a:r>
                        <a:rPr lang="uk-UA" sz="1800" b="1" noProof="0" dirty="0" smtClean="0">
                          <a:solidFill>
                            <a:schemeClr val="tx1"/>
                          </a:solidFill>
                          <a:latin typeface="Century" pitchFamily="18" charset="0"/>
                          <a:ea typeface="Lucida Sans Unicode" pitchFamily="34" charset="0"/>
                          <a:cs typeface="Mangal" pitchFamily="2"/>
                        </a:rPr>
                        <a:t>ля камвольних і тонкосуконних тканин.</a:t>
                      </a:r>
                      <a:endParaRPr kumimoji="0" lang="uk-UA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D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Тонина 25 мкм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DFD"/>
                    </a:solidFill>
                  </a:tcPr>
                </a:tc>
              </a:tr>
              <a:tr h="839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Напівтонка вовна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D8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Більш грубі волокна, ніж в тонкої вовни, що складаються переважно з перехідних або суміші перехідних волокон і огрубленого пуху.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D8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uk-UA" sz="1800" b="1" smtClean="0">
                          <a:solidFill>
                            <a:schemeClr val="tx1"/>
                          </a:solidFill>
                          <a:latin typeface="Century" pitchFamily="18" charset="0"/>
                          <a:cs typeface="Lucida Sans Unicode" pitchFamily="34" charset="0"/>
                        </a:rPr>
                        <a:t>Використовують </a:t>
                      </a:r>
                      <a:r>
                        <a:rPr lang="uk-UA" sz="1800" b="1" smtClean="0">
                          <a:solidFill>
                            <a:schemeClr val="tx1"/>
                          </a:solidFill>
                          <a:latin typeface="Century" pitchFamily="18" charset="0"/>
                          <a:cs typeface="Mangal" pitchFamily="2"/>
                        </a:rPr>
                        <a:t>д</a:t>
                      </a:r>
                      <a:r>
                        <a:rPr lang="uk-UA" sz="1800" b="1" smtClean="0">
                          <a:solidFill>
                            <a:schemeClr val="tx1"/>
                          </a:solidFill>
                          <a:latin typeface="Century" pitchFamily="18" charset="0"/>
                          <a:ea typeface="Lucida Sans Unicode" pitchFamily="34" charset="0"/>
                          <a:cs typeface="Mangal" pitchFamily="2"/>
                        </a:rPr>
                        <a:t>ля камвольних і тонкосуконних тканин.</a:t>
                      </a:r>
                      <a:endParaRPr kumimoji="0" lang="uk-UA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D8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Тонина 25-34 мкм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D8FB"/>
                    </a:solidFill>
                  </a:tcPr>
                </a:tc>
              </a:tr>
              <a:tr h="9201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Напівгруба вовна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D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Складається з пуху, перехідних волокон і тонкої ості.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D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uk-UA" sz="1800" b="1" smtClean="0">
                          <a:solidFill>
                            <a:schemeClr val="tx1"/>
                          </a:solidFill>
                          <a:latin typeface="Century" pitchFamily="18" charset="0"/>
                          <a:cs typeface="Lucida Sans Unicode" pitchFamily="34" charset="0"/>
                        </a:rPr>
                        <a:t>Використовують для тонкосуконних і грубосуконних тканин.</a:t>
                      </a:r>
                      <a:endParaRPr kumimoji="0" lang="uk-UA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D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Тонина 35 -40 мкм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DFD"/>
                    </a:solidFill>
                  </a:tcPr>
                </a:tc>
              </a:tr>
              <a:tr h="1089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Груба вовна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D8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Складається з пуху, перехідних волокон, ості, мертвого волоса. Співвідношення волокон різних типів може змінюватись.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D8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uk-UA" sz="1800" b="1" dirty="0" smtClean="0">
                          <a:solidFill>
                            <a:schemeClr val="tx1"/>
                          </a:solidFill>
                          <a:latin typeface="Century" pitchFamily="18" charset="0"/>
                          <a:cs typeface="Lucida Sans Unicode" pitchFamily="34" charset="0"/>
                        </a:rPr>
                        <a:t>Виготовляють грубосуконні тканини.</a:t>
                      </a:r>
                      <a:endParaRPr kumimoji="0" lang="uk-UA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D8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" pitchFamily="18" charset="0"/>
                        </a:rPr>
                        <a:t>Понад 40 мкм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082F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D8FB"/>
                    </a:solidFill>
                  </a:tcPr>
                </a:tc>
              </a:tr>
            </a:tbl>
          </a:graphicData>
        </a:graphic>
      </p:graphicFrame>
      <p:pic>
        <p:nvPicPr>
          <p:cNvPr id="5" name="Shape"/>
          <p:cNvPicPr>
            <a:picLocks noChangeAspect="1"/>
          </p:cNvPicPr>
          <p:nvPr/>
        </p:nvPicPr>
        <p:blipFill>
          <a:blip r:embed="rId2" cstate="print"/>
          <a:srcRect l="1921" t="14798" r="82906" b="13865"/>
          <a:stretch>
            <a:fillRect/>
          </a:stretch>
        </p:blipFill>
        <p:spPr bwMode="auto">
          <a:xfrm>
            <a:off x="357158" y="5214950"/>
            <a:ext cx="857256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18423" t="20811" r="72584" b="14673"/>
          <a:stretch>
            <a:fillRect/>
          </a:stretch>
        </p:blipFill>
        <p:spPr bwMode="auto">
          <a:xfrm>
            <a:off x="357158" y="1071546"/>
            <a:ext cx="500066" cy="1060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001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Дві форми вовни</a:t>
            </a:r>
          </a:p>
        </p:txBody>
      </p:sp>
      <p:sp>
        <p:nvSpPr>
          <p:cNvPr id="128002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571500" y="1600200"/>
            <a:ext cx="4286250" cy="5059363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buNone/>
            </a:pPr>
            <a:r>
              <a:rPr lang="uk-UA" b="1" dirty="0">
                <a:latin typeface="Century" pitchFamily="18" charset="0"/>
                <a:ea typeface="Lucida Sans Unicode" pitchFamily="34" charset="0"/>
                <a:cs typeface="Mangal" pitchFamily="2"/>
              </a:rPr>
              <a:t>Завдяки своїм властивостям у очищеної вовни глобально існує дві можливості для подальшого формування.</a:t>
            </a:r>
          </a:p>
          <a:p>
            <a:pPr marL="0" indent="0" algn="ctr" eaLnBrk="1" hangingPunct="1">
              <a:spcBef>
                <a:spcPts val="1200"/>
              </a:spcBef>
              <a:buNone/>
            </a:pPr>
            <a:r>
              <a:rPr lang="uk-UA" sz="2200" b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Вовна може стати: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Char char="Ø"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ниткою за допомогою прядіння, тобто механічного впливу,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Char char="Ø"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повстю, під впливом тільки механічних зусиль або в поєднанні з вологою, теплом і лужним середовищем, завдяки яким лусочки розкриються і зчепляться один з одним.</a:t>
            </a:r>
          </a:p>
        </p:txBody>
      </p:sp>
      <p:pic>
        <p:nvPicPr>
          <p:cNvPr id="128003" name="Picture 2"/>
          <p:cNvPicPr>
            <a:picLocks noChangeAspect="1"/>
          </p:cNvPicPr>
          <p:nvPr/>
        </p:nvPicPr>
        <p:blipFill>
          <a:blip r:embed="rId3" cstate="print"/>
          <a:srcRect t="13888"/>
          <a:stretch>
            <a:fillRect/>
          </a:stretch>
        </p:blipFill>
        <p:spPr bwMode="auto">
          <a:xfrm>
            <a:off x="4929188" y="1714488"/>
            <a:ext cx="3810000" cy="2500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040312" y="4324350"/>
            <a:ext cx="3698875" cy="161607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49345F"/>
                </a:solidFill>
                <a:latin typeface="Century" pitchFamily="18"/>
                <a:ea typeface="Lucida Sans Unicode" pitchFamily="2"/>
                <a:cs typeface="Mangal" pitchFamily="2"/>
              </a:rPr>
              <a:t> </a:t>
            </a:r>
            <a:r>
              <a:rPr lang="ru-RU" sz="2000" b="1" dirty="0">
                <a:solidFill>
                  <a:srgbClr val="49345F"/>
                </a:solidFill>
                <a:latin typeface="Century" pitchFamily="18"/>
                <a:ea typeface="Lucida Sans Unicode" pitchFamily="2"/>
                <a:cs typeface="Mangal" pitchFamily="2"/>
              </a:rPr>
              <a:t>Дві форми вовни : </a:t>
            </a:r>
            <a:endParaRPr lang="ru-RU" sz="2000" b="1" dirty="0" smtClean="0">
              <a:solidFill>
                <a:srgbClr val="49345F"/>
              </a:solidFill>
              <a:latin typeface="Century" pitchFamily="18"/>
              <a:ea typeface="Lucida Sans Unicode" pitchFamily="2"/>
              <a:cs typeface="Mangal" pitchFamily="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49345F"/>
                </a:solidFill>
                <a:latin typeface="Century" pitchFamily="18"/>
                <a:ea typeface="Lucida Sans Unicode" pitchFamily="2"/>
                <a:cs typeface="Mangal" pitchFamily="2"/>
              </a:rPr>
              <a:t>повстяна </a:t>
            </a:r>
            <a:r>
              <a:rPr lang="ru-RU" sz="2000" b="1" dirty="0">
                <a:solidFill>
                  <a:srgbClr val="49345F"/>
                </a:solidFill>
                <a:latin typeface="Century" pitchFamily="18"/>
                <a:ea typeface="Lucida Sans Unicode" pitchFamily="2"/>
                <a:cs typeface="Mangal" pitchFamily="2"/>
              </a:rPr>
              <a:t>"основа" </a:t>
            </a:r>
            <a:r>
              <a:rPr lang="ru-RU" sz="2000" b="1" dirty="0" smtClean="0">
                <a:solidFill>
                  <a:srgbClr val="49345F"/>
                </a:solidFill>
                <a:latin typeface="Century" pitchFamily="18"/>
                <a:ea typeface="Lucida Sans Unicode" pitchFamily="2"/>
                <a:cs typeface="Mangal" pitchFamily="2"/>
              </a:rPr>
              <a:t>черевичків </a:t>
            </a:r>
            <a:r>
              <a:rPr lang="ru-RU" sz="2000" b="1" dirty="0">
                <a:solidFill>
                  <a:srgbClr val="49345F"/>
                </a:solidFill>
                <a:latin typeface="Century" pitchFamily="18"/>
                <a:ea typeface="Lucida Sans Unicode" pitchFamily="2"/>
                <a:cs typeface="Mangal" pitchFamily="2"/>
              </a:rPr>
              <a:t>і в'язана «халявина»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49345F"/>
              </a:solidFill>
              <a:latin typeface="Century" pitchFamily="18"/>
              <a:ea typeface="Lucida Sans Unicode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9091053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251521" y="-179388"/>
            <a:ext cx="6284638" cy="1144588"/>
          </a:xfrm>
        </p:spPr>
        <p:txBody>
          <a:bodyPr/>
          <a:lstStyle/>
          <a:p>
            <a:pPr algn="ctr" eaLnBrk="1">
              <a:buSzPct val="45000"/>
              <a:buFont typeface="StarSymbol"/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план  Презентації</a:t>
            </a:r>
            <a:endParaRPr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537" y="-27384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1196752"/>
            <a:ext cx="5616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1.</a:t>
            </a: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Lucida Sans Unicode" pitchFamily="34" charset="0"/>
              </a:rPr>
              <a:t>Класифікація  текстильних  волокон</a:t>
            </a: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7392" y="1658417"/>
            <a:ext cx="28825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2. Поняття  про вовну.</a:t>
            </a:r>
            <a:endParaRPr lang="uk-UA" sz="2400" b="1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038350"/>
            <a:ext cx="35974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3. Будова </a:t>
            </a:r>
            <a:r>
              <a:rPr lang="uk-UA" sz="2400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Mangal" pitchFamily="2"/>
              </a:rPr>
              <a:t> в</a:t>
            </a:r>
            <a:r>
              <a:rPr lang="uk-UA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  <a:cs typeface="Mangal" pitchFamily="2"/>
              </a:rPr>
              <a:t>овняного волокна</a:t>
            </a:r>
            <a:r>
              <a:rPr lang="uk-UA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  <a:cs typeface="Mangal" pitchFamily="2"/>
              </a:rPr>
              <a:t>. </a:t>
            </a:r>
            <a:endParaRPr lang="uk-UA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Lucida Sans Unicode" pitchFamily="2"/>
              <a:cs typeface="Mangal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2500015"/>
            <a:ext cx="33041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NewRomanPS-BoldMT"/>
                <a:cs typeface="TimesNewRomanPS-BoldMT"/>
              </a:rPr>
              <a:t>4. </a:t>
            </a:r>
            <a:r>
              <a:rPr lang="uk-UA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NewRomanPS-BoldMT"/>
                <a:cs typeface="TimesNewRomanPS-BoldMT"/>
              </a:rPr>
              <a:t>Типи вовняних волокон.</a:t>
            </a:r>
            <a:endParaRPr lang="uk-UA" sz="2400" b="1" i="1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2921348"/>
            <a:ext cx="2810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5. </a:t>
            </a:r>
            <a:r>
              <a:rPr lang="uk-UA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Класифікація вовни.</a:t>
            </a:r>
            <a:endParaRPr lang="uk-UA" sz="2400" kern="0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3380781"/>
            <a:ext cx="27061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6. </a:t>
            </a:r>
            <a:r>
              <a:rPr lang="uk-UA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Властивості вовни.</a:t>
            </a:r>
            <a:endParaRPr lang="uk-UA" sz="2400" kern="0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11760" y="3789040"/>
            <a:ext cx="2879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kern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7. </a:t>
            </a:r>
            <a:r>
              <a:rPr lang="uk-UA" sz="2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Вовна </a:t>
            </a:r>
            <a:r>
              <a:rPr lang="uk-UA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інших тварин</a:t>
            </a:r>
            <a:r>
              <a:rPr lang="uk-UA" sz="2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.</a:t>
            </a:r>
            <a:endParaRPr lang="uk-UA" sz="2400" i="1" kern="0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4191471"/>
            <a:ext cx="4490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8. </a:t>
            </a:r>
            <a:r>
              <a:rPr lang="uk-UA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Застосування вовни інших тварин.</a:t>
            </a:r>
            <a:endParaRPr lang="uk-UA" sz="2400" i="1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4650904"/>
            <a:ext cx="2294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9. Дефекти вовни.</a:t>
            </a:r>
            <a:endParaRPr lang="uk-UA" sz="2400" i="1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5064349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10. П</a:t>
            </a:r>
            <a:r>
              <a:rPr lang="uk-UA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ереваги  овечої  вовни. </a:t>
            </a:r>
            <a:r>
              <a:rPr lang="uk-UA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uk-UA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uk-UA" sz="1400" kern="0" dirty="0">
              <a:solidFill>
                <a:srgbClr val="0000FF"/>
              </a:solidFill>
              <a:latin typeface="Cambria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63"/>
          <a:stretch/>
        </p:blipFill>
        <p:spPr bwMode="auto">
          <a:xfrm>
            <a:off x="254046" y="5244480"/>
            <a:ext cx="3165826" cy="1352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3058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67069" y="-135298"/>
            <a:ext cx="8153400" cy="114300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Властивості овечої вовни</a:t>
            </a:r>
          </a:p>
        </p:txBody>
      </p:sp>
      <p:sp>
        <p:nvSpPr>
          <p:cNvPr id="130050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532663" y="3284984"/>
            <a:ext cx="8422647" cy="2924944"/>
          </a:xfrm>
        </p:spPr>
        <p:txBody>
          <a:bodyPr/>
          <a:lstStyle/>
          <a:p>
            <a:pPr marL="0" indent="457200" eaLnBrk="1" hangingPunct="1">
              <a:spcBef>
                <a:spcPts val="0"/>
              </a:spcBef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Волокна вовни мають білкове походження, їх основу становить кератин.</a:t>
            </a:r>
          </a:p>
          <a:p>
            <a:pPr marL="0" indent="457200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Деякі види вовни містять ланолін - вовняний віск, продукт змішання жиру і поту тварини - густа в'язка маса жовто-бурого кольору і своєрідного запаху.  Ланолін - природний антисептик.</a:t>
            </a:r>
          </a:p>
          <a:p>
            <a:pPr marL="0" indent="457200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Вовняні волокна мають помітні властивості звалюватися.</a:t>
            </a:r>
          </a:p>
          <a:p>
            <a:pPr marL="0" indent="457200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Вони еластичні, гігроскопічні. здатні увібрати до третини вологи щодо своєї власної ваги, залишаючись при цьому сухими на дотик, а також поглинають вологу з повітря.</a:t>
            </a:r>
          </a:p>
          <a:p>
            <a:pPr marL="0" indent="0" eaLnBrk="1" hangingPunct="1">
              <a:spcBef>
                <a:spcPts val="0"/>
              </a:spcBef>
            </a:pPr>
            <a:endParaRPr lang="uk-UA" sz="18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</a:pPr>
            <a:endParaRPr lang="uk-UA" sz="18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130051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986027"/>
            <a:ext cx="3208338" cy="2262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0052" name="Прямоугольник 4"/>
          <p:cNvSpPr>
            <a:spLocks noChangeArrowheads="1"/>
          </p:cNvSpPr>
          <p:nvPr/>
        </p:nvSpPr>
        <p:spPr bwMode="auto">
          <a:xfrm>
            <a:off x="496913" y="836712"/>
            <a:ext cx="5246687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45000"/>
            </a:pPr>
            <a:r>
              <a:rPr lang="uk-UA" b="1" dirty="0">
                <a:latin typeface="Century" pitchFamily="18" charset="0"/>
                <a:ea typeface="Mangal" pitchFamily="2"/>
                <a:cs typeface="Mangal" pitchFamily="2"/>
              </a:rPr>
              <a:t>Вони безпосередньо залежать </a:t>
            </a:r>
            <a:r>
              <a:rPr lang="uk-UA" b="1" dirty="0" smtClean="0">
                <a:latin typeface="Century" pitchFamily="18" charset="0"/>
                <a:ea typeface="Mangal" pitchFamily="2"/>
                <a:cs typeface="Mangal" pitchFamily="2"/>
              </a:rPr>
              <a:t>від:</a:t>
            </a:r>
          </a:p>
          <a:p>
            <a:pPr indent="-285750">
              <a:buSzPct val="45000"/>
              <a:buFont typeface="Wingdings" pitchFamily="2" charset="2"/>
              <a:buChar char="ü"/>
            </a:pPr>
            <a:r>
              <a:rPr lang="uk-UA" b="1" dirty="0" smtClean="0">
                <a:latin typeface="Century" pitchFamily="18" charset="0"/>
                <a:ea typeface="Mangal" pitchFamily="2"/>
                <a:cs typeface="Mangal" pitchFamily="2"/>
              </a:rPr>
              <a:t> тварини,</a:t>
            </a:r>
            <a:r>
              <a:rPr lang="ru-RU" b="1" dirty="0">
                <a:latin typeface="Century" pitchFamily="18" charset="0"/>
                <a:ea typeface="Mangal" pitchFamily="2"/>
                <a:cs typeface="Mangal" pitchFamily="2"/>
              </a:rPr>
              <a:t> </a:t>
            </a:r>
            <a:endParaRPr lang="ru-RU" b="1" dirty="0" smtClean="0">
              <a:latin typeface="Century" pitchFamily="18" charset="0"/>
              <a:ea typeface="Mangal" pitchFamily="2"/>
              <a:cs typeface="Mangal" pitchFamily="2"/>
            </a:endParaRPr>
          </a:p>
          <a:p>
            <a:pPr indent="-285750">
              <a:buSzPct val="45000"/>
              <a:buFont typeface="Wingdings" pitchFamily="2" charset="2"/>
              <a:buChar char="ü"/>
            </a:pPr>
            <a:r>
              <a:rPr lang="ru-RU" b="1" dirty="0" smtClean="0">
                <a:latin typeface="Century" pitchFamily="18" charset="0"/>
                <a:ea typeface="Mangal" pitchFamily="2"/>
                <a:cs typeface="Mangal" pitchFamily="2"/>
              </a:rPr>
              <a:t> умов</a:t>
            </a:r>
            <a:r>
              <a:rPr lang="ru-RU" b="1" dirty="0">
                <a:latin typeface="Century" pitchFamily="18" charset="0"/>
                <a:ea typeface="Mangal" pitchFamily="2"/>
                <a:cs typeface="Mangal" pitchFamily="2"/>
              </a:rPr>
              <a:t>, в яких віна проживає, </a:t>
            </a:r>
            <a:endParaRPr lang="uk-UA" b="1" dirty="0">
              <a:latin typeface="Century" pitchFamily="18" charset="0"/>
              <a:ea typeface="Mangal" pitchFamily="2"/>
              <a:cs typeface="Mangal" pitchFamily="2"/>
            </a:endParaRPr>
          </a:p>
          <a:p>
            <a:pPr indent="-285750">
              <a:buSzPct val="45000"/>
              <a:buFont typeface="Wingdings" pitchFamily="2" charset="2"/>
              <a:buChar char="ü"/>
            </a:pPr>
            <a:r>
              <a:rPr lang="uk-UA" b="1" dirty="0" smtClean="0">
                <a:latin typeface="Century" pitchFamily="18" charset="0"/>
                <a:ea typeface="Mangal" pitchFamily="2"/>
                <a:cs typeface="Mangal" pitchFamily="2"/>
              </a:rPr>
              <a:t> її </a:t>
            </a:r>
            <a:r>
              <a:rPr lang="uk-UA" b="1" dirty="0">
                <a:latin typeface="Century" pitchFamily="18" charset="0"/>
                <a:ea typeface="Mangal" pitchFamily="2"/>
                <a:cs typeface="Mangal" pitchFamily="2"/>
              </a:rPr>
              <a:t>віку,</a:t>
            </a:r>
          </a:p>
          <a:p>
            <a:pPr indent="-285750">
              <a:buSzPct val="45000"/>
              <a:buFont typeface="Wingdings" pitchFamily="2" charset="2"/>
              <a:buChar char="ü"/>
            </a:pPr>
            <a:r>
              <a:rPr lang="uk-UA" b="1" dirty="0">
                <a:latin typeface="Century" pitchFamily="18" charset="0"/>
                <a:ea typeface="Mangal" pitchFamily="2"/>
                <a:cs typeface="Mangal" pitchFamily="2"/>
              </a:rPr>
              <a:t> </a:t>
            </a:r>
            <a:r>
              <a:rPr lang="uk-UA" b="1" dirty="0" smtClean="0">
                <a:latin typeface="Century" pitchFamily="18" charset="0"/>
                <a:ea typeface="Mangal" pitchFamily="2"/>
                <a:cs typeface="Mangal" pitchFamily="2"/>
              </a:rPr>
              <a:t>того</a:t>
            </a:r>
            <a:r>
              <a:rPr lang="uk-UA" b="1" dirty="0">
                <a:latin typeface="Century" pitchFamily="18" charset="0"/>
                <a:ea typeface="Mangal" pitchFamily="2"/>
                <a:cs typeface="Mangal" pitchFamily="2"/>
              </a:rPr>
              <a:t>, чи була вовна зістрижена з </a:t>
            </a:r>
            <a:r>
              <a:rPr lang="uk-UA" b="1" dirty="0" smtClean="0">
                <a:latin typeface="Century" pitchFamily="18" charset="0"/>
                <a:ea typeface="Mangal" pitchFamily="2"/>
                <a:cs typeface="Mangal" pitchFamily="2"/>
              </a:rPr>
              <a:t>живої  тварини </a:t>
            </a:r>
            <a:r>
              <a:rPr lang="uk-UA" b="1" dirty="0">
                <a:latin typeface="Century" pitchFamily="18" charset="0"/>
                <a:ea typeface="Mangal" pitchFamily="2"/>
                <a:cs typeface="Mangal" pitchFamily="2"/>
              </a:rPr>
              <a:t>(взагалі кажучи, лише така вовна може називатися натуральною), з неживої</a:t>
            </a:r>
          </a:p>
          <a:p>
            <a:pPr>
              <a:buSzPct val="45000"/>
            </a:pPr>
            <a:r>
              <a:rPr lang="uk-UA" b="1" dirty="0" smtClean="0">
                <a:latin typeface="Century" pitchFamily="18" charset="0"/>
                <a:ea typeface="Mangal" pitchFamily="2"/>
                <a:cs typeface="Mangal" pitchFamily="2"/>
              </a:rPr>
              <a:t>тварини </a:t>
            </a:r>
            <a:r>
              <a:rPr lang="uk-UA" b="1" dirty="0">
                <a:latin typeface="Century" pitchFamily="18" charset="0"/>
                <a:ea typeface="Mangal" pitchFamily="2"/>
                <a:cs typeface="Mangal" pitchFamily="2"/>
              </a:rPr>
              <a:t>або зовсім продукт переробки</a:t>
            </a:r>
          </a:p>
          <a:p>
            <a:pPr>
              <a:buSzPct val="45000"/>
            </a:pPr>
            <a:r>
              <a:rPr lang="uk-UA" b="1" dirty="0" smtClean="0">
                <a:latin typeface="Century" pitchFamily="18" charset="0"/>
                <a:ea typeface="Mangal" pitchFamily="2"/>
                <a:cs typeface="Mangal" pitchFamily="2"/>
              </a:rPr>
              <a:t>натуральної </a:t>
            </a:r>
            <a:r>
              <a:rPr lang="uk-UA" b="1" dirty="0">
                <a:latin typeface="Century" pitchFamily="18" charset="0"/>
                <a:ea typeface="Mangal" pitchFamily="2"/>
                <a:cs typeface="Mangal" pitchFamily="2"/>
              </a:rPr>
              <a:t>вовни</a:t>
            </a:r>
            <a:r>
              <a:rPr lang="uk-UA" b="1" dirty="0">
                <a:solidFill>
                  <a:srgbClr val="49345F"/>
                </a:solidFill>
                <a:latin typeface="Century" pitchFamily="18" charset="0"/>
                <a:ea typeface="Mangal" pitchFamily="2"/>
                <a:cs typeface="Mangal" pitchFamily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58627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273203" y="796553"/>
            <a:ext cx="5472608" cy="5224735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Вовна має низьку теплопровідність, володіє чудовими теплоізоляційними властивостями.</a:t>
            </a:r>
          </a:p>
          <a:p>
            <a:pPr marL="0" indent="0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Вона важко займається. </a:t>
            </a:r>
          </a:p>
          <a:p>
            <a:pPr marL="0" indent="0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Вовняна пряжа та нитки горять (лише в полум’ї, поза полум’ям горіння припиняється) повільно і спучуються, після їх згоряння.</a:t>
            </a:r>
          </a:p>
          <a:p>
            <a:pPr marL="0" indent="0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Згорання супроводжується запахом подібного до запаху паленого рогу, залишається при цьому чорна вуглеводна зола. Пари, що виділяються при цьому виявляють лужну реакцію.</a:t>
            </a:r>
          </a:p>
          <a:p>
            <a:pPr marL="0" indent="0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Вовняні волокна можуть неодноразово згинатися, не ламаючись, і пружинисто повертатися до свого первісного стану, тому вовняні тканини та трикотажні  вироби майже не мнуться.</a:t>
            </a: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ru-RU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Пряжа </a:t>
            </a:r>
            <a:r>
              <a:rPr lang="ru-RU" sz="1800" b="1" dirty="0">
                <a:latin typeface="Century" pitchFamily="18" charset="0"/>
                <a:ea typeface="Lucida Sans Unicode" pitchFamily="34" charset="0"/>
                <a:cs typeface="Mangal" pitchFamily="2"/>
              </a:rPr>
              <a:t>з вовни овець тепла, еластична, міцна і дуже добре фарбується</a:t>
            </a:r>
            <a:r>
              <a:rPr lang="ru-RU" sz="1800" dirty="0">
                <a:latin typeface="Century" pitchFamily="18" charset="0"/>
                <a:ea typeface="Lucida Sans Unicode" pitchFamily="34" charset="0"/>
                <a:cs typeface="Mangal" pitchFamily="2"/>
              </a:rPr>
              <a:t>.</a:t>
            </a:r>
          </a:p>
          <a:p>
            <a:pPr marL="0" indent="0" eaLnBrk="1" hangingPunct="1">
              <a:spcBef>
                <a:spcPts val="0"/>
              </a:spcBef>
              <a:buFont typeface="StarSymbol"/>
              <a:buNone/>
            </a:pPr>
            <a:endParaRPr lang="uk-UA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132098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9450" y="500063"/>
            <a:ext cx="2881313" cy="3819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2099" name="Picture 2"/>
          <p:cNvPicPr>
            <a:picLocks noChangeAspect="1"/>
          </p:cNvPicPr>
          <p:nvPr/>
        </p:nvPicPr>
        <p:blipFill rotWithShape="1">
          <a:blip r:embed="rId4" cstate="print"/>
          <a:srcRect r="9127"/>
          <a:stretch/>
        </p:blipFill>
        <p:spPr bwMode="auto">
          <a:xfrm>
            <a:off x="5720940" y="4478826"/>
            <a:ext cx="2919823" cy="2138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38832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71500" y="0"/>
            <a:ext cx="8153400" cy="1000125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Мериносова вовна</a:t>
            </a:r>
          </a:p>
        </p:txBody>
      </p:sp>
      <p:sp>
        <p:nvSpPr>
          <p:cNvPr id="144386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214313" y="928688"/>
            <a:ext cx="4501703" cy="3930650"/>
          </a:xfrm>
        </p:spPr>
        <p:txBody>
          <a:bodyPr/>
          <a:lstStyle/>
          <a:p>
            <a:pPr marL="0" lvl="0" indent="0" algn="just" eaLnBrk="1" hangingPunct="1">
              <a:spcBef>
                <a:spcPts val="0"/>
              </a:spcBef>
              <a:buNone/>
            </a:pPr>
            <a:r>
              <a:rPr lang="uk-UA" sz="17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    </a:t>
            </a:r>
            <a:r>
              <a:rPr lang="uk-UA" sz="16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Мериноси </a:t>
            </a: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– порода тонкорунних овець, батьківщиною яких вважають  Передню Азію. Пізніше вона поширилася в країни Західної Європи, Північної Америки і Австралію.</a:t>
            </a:r>
          </a:p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Це - вовна тонкоруної вівці породи мерінос, безперечно, найвідомішою, але не єдиною.</a:t>
            </a:r>
          </a:p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Мериносове волокно пух тоніною 12-25 мкм. Одна вівця в середньому дає до 15 кг вовни щорічно, в той час як інші породи – 6-7 кг. Вихід чистої вовни – 35-45%.</a:t>
            </a:r>
          </a:p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Вовна від цих овець довга, блискуча, м'яка, тепла, має високу повітропроникність, при мінімальній вазі вона прекрасно зберігає тепло.</a:t>
            </a:r>
            <a:endParaRPr lang="uk-UA" sz="16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sp>
        <p:nvSpPr>
          <p:cNvPr id="144387" name="Содержимое 3"/>
          <p:cNvSpPr txBox="1">
            <a:spLocks noGrp="1"/>
          </p:cNvSpPr>
          <p:nvPr>
            <p:ph type="body" idx="4294967295"/>
          </p:nvPr>
        </p:nvSpPr>
        <p:spPr>
          <a:xfrm>
            <a:off x="4716016" y="928688"/>
            <a:ext cx="4032448" cy="3689350"/>
          </a:xfrm>
        </p:spPr>
        <p:txBody>
          <a:bodyPr/>
          <a:lstStyle/>
          <a:p>
            <a:pPr marL="0" lvl="0" indent="457200" algn="just" eaLnBrk="1" hangingPunct="1">
              <a:spcBef>
                <a:spcPts val="0"/>
              </a:spcBef>
              <a:buNone/>
            </a:pPr>
            <a:r>
              <a:rPr lang="uk-UA" sz="16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За </a:t>
            </a: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рахунок природніх завитків вона відрізняється пружністю.</a:t>
            </a:r>
          </a:p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Вона славиться своїм білосніжним кольором, який легко фарбується. Волокна сильні, еластичні, добре тримають фарбу, за м»якістю цей вид вовни нагадує кашемір.</a:t>
            </a:r>
          </a:p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До неї рідко додають інші види волокон, і якщо додають, то тільки для того, щоб зробити вовну дешевше, а не поліпшити її якість.</a:t>
            </a:r>
          </a:p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</a:t>
            </a:r>
            <a:r>
              <a:rPr lang="uk-UA" sz="1600" b="1" dirty="0">
                <a:latin typeface="Century" pitchFamily="18" charset="0"/>
                <a:ea typeface="Lucida Sans Unicode" pitchFamily="34" charset="0"/>
                <a:cs typeface="Mangal" pitchFamily="2"/>
              </a:rPr>
              <a:t>К</a:t>
            </a: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оштує вона дорожче, ніж вовна звичайної вівці.</a:t>
            </a:r>
          </a:p>
          <a:p>
            <a:pPr marL="0" indent="0" eaLnBrk="1" hangingPunct="1">
              <a:spcBef>
                <a:spcPts val="1500"/>
              </a:spcBef>
              <a:buFont typeface="StarSymbol"/>
              <a:buNone/>
            </a:pPr>
            <a:endParaRPr lang="uk-UA" sz="17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0" eaLnBrk="1" hangingPunct="1">
              <a:spcBef>
                <a:spcPts val="1500"/>
              </a:spcBef>
            </a:pPr>
            <a:endParaRPr lang="uk-UA" sz="16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0" eaLnBrk="1" hangingPunct="1">
              <a:spcBef>
                <a:spcPts val="1500"/>
              </a:spcBef>
            </a:pPr>
            <a:endParaRPr lang="uk-UA" sz="16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144388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233" y="5027940"/>
            <a:ext cx="2427567" cy="1618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4389" name="Picture 2"/>
          <p:cNvPicPr>
            <a:picLocks noChangeAspect="1"/>
          </p:cNvPicPr>
          <p:nvPr/>
        </p:nvPicPr>
        <p:blipFill rotWithShape="1">
          <a:blip r:embed="rId4" cstate="print"/>
          <a:srcRect t="5910"/>
          <a:stretch/>
        </p:blipFill>
        <p:spPr bwMode="auto">
          <a:xfrm>
            <a:off x="6084168" y="4293096"/>
            <a:ext cx="2600721" cy="1751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4390" name="Shape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4834619"/>
            <a:ext cx="1905000" cy="1562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4391" name="TextBox 7"/>
          <p:cNvSpPr txBox="1">
            <a:spLocks noChangeArrowheads="1"/>
          </p:cNvSpPr>
          <p:nvPr/>
        </p:nvSpPr>
        <p:spPr bwMode="auto">
          <a:xfrm>
            <a:off x="3740112" y="6470899"/>
            <a:ext cx="1879774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spcBef>
                <a:spcPts val="1500"/>
              </a:spcBef>
              <a:buSzPct val="45000"/>
              <a:buFont typeface="StarSymbol"/>
              <a:buNone/>
            </a:pPr>
            <a:r>
              <a:rPr lang="uk-UA" sz="1600" b="1" dirty="0" smtClean="0">
                <a:solidFill>
                  <a:srgbClr val="49345F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хлоп" я </a:t>
            </a:r>
            <a:r>
              <a:rPr lang="uk-UA" sz="1600" b="1" dirty="0">
                <a:solidFill>
                  <a:srgbClr val="49345F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мериноса     </a:t>
            </a:r>
          </a:p>
        </p:txBody>
      </p:sp>
    </p:spTree>
    <p:extLst>
      <p:ext uri="{BB962C8B-B14F-4D97-AF65-F5344CB8AC3E}">
        <p14:creationId xmlns:p14="http://schemas.microsoft.com/office/powerpoint/2010/main" val="4081635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666750" y="117475"/>
            <a:ext cx="8153400" cy="114300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Коррідель (corriedale)</a:t>
            </a:r>
          </a:p>
        </p:txBody>
      </p:sp>
      <p:sp>
        <p:nvSpPr>
          <p:cNvPr id="148482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539552" y="1428750"/>
            <a:ext cx="4071937" cy="3080370"/>
          </a:xfrm>
        </p:spPr>
        <p:txBody>
          <a:bodyPr/>
          <a:lstStyle/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  <a:r>
              <a:rPr lang="uk-UA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Коррідель</a:t>
            </a:r>
            <a:r>
              <a:rPr lang="uk-UA" sz="1800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800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є другою найбільш значимою породою овець в світі після Мериносів.</a:t>
            </a:r>
          </a:p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Волокна вовни </a:t>
            </a:r>
            <a:r>
              <a:rPr lang="uk-UA" sz="1800" b="1" dirty="0" err="1">
                <a:latin typeface="Century" pitchFamily="18" charset="0"/>
                <a:ea typeface="Lucida Sans Unicode" pitchFamily="34" charset="0"/>
                <a:cs typeface="Mangal" pitchFamily="2"/>
              </a:rPr>
              <a:t>К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оррідела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відрізняються особливо яскравим блиском.</a:t>
            </a:r>
          </a:p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Вовна овець цієї породи обов»язково повинна мати білий колір, вовна іншого кольору свідчить про проблеми в породі.</a:t>
            </a:r>
          </a:p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</a:p>
          <a:p>
            <a:pPr marL="0" indent="0" algn="just" eaLnBrk="1" hangingPunct="1">
              <a:spcBef>
                <a:spcPts val="0"/>
              </a:spcBef>
              <a:buFont typeface="StarSymbol"/>
              <a:buNone/>
            </a:pPr>
            <a:endParaRPr lang="uk-UA" b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14848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2" y="1500188"/>
            <a:ext cx="372110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96677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395536" y="116632"/>
            <a:ext cx="8229600" cy="108012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Лейсестер (Leicester) </a:t>
            </a:r>
            <a:b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</a:br>
            <a:endParaRPr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Lucida Sans Unicode" pitchFamily="34" charset="0"/>
            </a:endParaRPr>
          </a:p>
        </p:txBody>
      </p:sp>
      <p:sp>
        <p:nvSpPr>
          <p:cNvPr id="150530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179512" y="764704"/>
            <a:ext cx="8784380" cy="6021288"/>
          </a:xfrm>
        </p:spPr>
        <p:txBody>
          <a:bodyPr/>
          <a:lstStyle/>
          <a:p>
            <a:pPr marL="0" indent="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Старинна англійська грубововняна довгововняна </a:t>
            </a:r>
          </a:p>
          <a:p>
            <a:pPr marL="0" indent="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порода родом з Лейсестерширу - символ </a:t>
            </a:r>
          </a:p>
          <a:p>
            <a:pPr marL="0" indent="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англійського вівчарства протягом багатьох сторіч. </a:t>
            </a:r>
            <a:endParaRPr lang="uk-UA" sz="18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</a:t>
            </a:r>
            <a:r>
              <a:rPr lang="uk-UA" sz="1800" b="1" dirty="0">
                <a:latin typeface="Century" pitchFamily="18" charset="0"/>
                <a:ea typeface="Lucida Sans Unicode" pitchFamily="34" charset="0"/>
                <a:cs typeface="Mangal" pitchFamily="2"/>
              </a:rPr>
              <a:t>П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орода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Лейсестер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нині існує в трьох </a:t>
            </a:r>
          </a:p>
          <a:p>
            <a:pPr marL="0" indent="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різновидах: </a:t>
            </a:r>
          </a:p>
          <a:p>
            <a:pPr algn="just" eaLnBrk="1" hangingPunct="1"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Border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Leicester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відрізняється доволі високим </a:t>
            </a:r>
          </a:p>
          <a:p>
            <a:pPr marL="0" indent="0" algn="just" eaLnBrk="1" hangingPunct="1">
              <a:spcBef>
                <a:spcPts val="0"/>
              </a:spcBef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обсягом отримуваної вовни - 4-6,5 кг з виходом </a:t>
            </a:r>
          </a:p>
          <a:p>
            <a:pPr marL="0" indent="0" algn="just" eaLnBrk="1" hangingPunct="1">
              <a:spcBef>
                <a:spcPts val="0"/>
              </a:spcBef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чистої вовни до 80%. Вовні властива гарна звивистість і блиск.</a:t>
            </a:r>
          </a:p>
          <a:p>
            <a:pPr marL="0" indent="0" algn="just" eaLnBrk="1" hangingPunct="1">
              <a:spcBef>
                <a:spcPts val="0"/>
              </a:spcBef>
              <a:buNone/>
            </a:pPr>
            <a:endParaRPr lang="uk-UA" sz="1800" b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-285750" algn="just" eaLnBrk="1" hangingPunct="1">
              <a:spcBef>
                <a:spcPts val="0"/>
              </a:spcBef>
              <a:buFont typeface="Wingdings" pitchFamily="2" charset="2"/>
              <a:buChar char="Ø"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Blueface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Leicester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дає порівняно невелику кількість вовни ( всього  2</a:t>
            </a:r>
          </a:p>
          <a:p>
            <a:pPr marL="0" indent="0" algn="just" eaLnBrk="1" hangingPunct="1">
              <a:spcBef>
                <a:spcPts val="0"/>
              </a:spcBef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кг), яка коротша ніж  у породи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Border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Leicester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і менше блистить. Але є тоншою і значно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м”якшою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на дотик.</a:t>
            </a:r>
          </a:p>
          <a:p>
            <a:pPr marL="0" indent="0" algn="just" eaLnBrk="1" hangingPunct="1">
              <a:spcBef>
                <a:spcPts val="0"/>
              </a:spcBef>
              <a:buNone/>
            </a:pPr>
            <a:endParaRPr lang="uk-UA" sz="1800" b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-285750" algn="just" eaLnBrk="1" hangingPunct="1">
              <a:spcBef>
                <a:spcPts val="0"/>
              </a:spcBef>
              <a:buFont typeface="Wingdings" pitchFamily="2" charset="2"/>
              <a:buChar char="Ø"/>
            </a:pP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Довгововняний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Лейсестер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ззовні дуже схожий на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Уенслідейл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, тільки </a:t>
            </a:r>
          </a:p>
          <a:p>
            <a:pPr marL="0" indent="0" algn="just" eaLnBrk="1" hangingPunct="1">
              <a:spcBef>
                <a:spcPts val="0"/>
              </a:spcBef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з більш короткою вовною. Обсяг отримуваної вовни в середньому складає 5-7 кг, але може досягати і 10 кг.  </a:t>
            </a:r>
            <a:endParaRPr lang="uk-UA" sz="1600" b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150531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620688"/>
            <a:ext cx="2712471" cy="2373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793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552" y="188640"/>
            <a:ext cx="8153400" cy="126876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Уенслідейл (Wensleydale</a:t>
            </a:r>
            <a:r>
              <a:rPr b="1" dirty="0" smtClean="0">
                <a:solidFill>
                  <a:srgbClr val="FF0000"/>
                </a:solidFill>
                <a:latin typeface="Century" pitchFamily="18" charset="0"/>
                <a:ea typeface="Lucida Sans Unicode" pitchFamily="34" charset="0"/>
              </a:rPr>
              <a:t>) </a:t>
            </a:r>
            <a:r>
              <a:rPr dirty="0" smtClean="0">
                <a:latin typeface="Century" pitchFamily="18" charset="0"/>
                <a:ea typeface="Lucida Sans Unicode" pitchFamily="34" charset="0"/>
              </a:rPr>
              <a:t/>
            </a:r>
            <a:br>
              <a:rPr dirty="0" smtClean="0">
                <a:latin typeface="Century" pitchFamily="18" charset="0"/>
                <a:ea typeface="Lucida Sans Unicode" pitchFamily="34" charset="0"/>
              </a:rPr>
            </a:br>
            <a:endParaRPr dirty="0" smtClean="0">
              <a:latin typeface="Century" pitchFamily="18" charset="0"/>
              <a:ea typeface="Lucida Sans Unicode" pitchFamily="34" charset="0"/>
            </a:endParaRPr>
          </a:p>
        </p:txBody>
      </p:sp>
      <p:sp>
        <p:nvSpPr>
          <p:cNvPr id="152578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539552" y="1581725"/>
            <a:ext cx="4968553" cy="3359443"/>
          </a:xfrm>
        </p:spPr>
        <p:txBody>
          <a:bodyPr/>
          <a:lstStyle/>
          <a:p>
            <a:pPr marL="0" indent="0" algn="just" eaLnBrk="1" hangingPunct="1">
              <a:spcBef>
                <a:spcPts val="0"/>
              </a:spcBef>
              <a:buFont typeface="StarSymbol"/>
              <a:buNone/>
            </a:pPr>
            <a:r>
              <a:rPr lang="uk-UA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Ще одна довгововняна порода, яка в обмеженій кількості поширена в північно-західних районах Англії і Шотландії. Вовняне волокно дуже хвилясте, рівно завите на кінцях.</a:t>
            </a:r>
          </a:p>
          <a:p>
            <a:pPr marL="0" indent="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Средній обсяг отримуваної вовни  - 5-7 кг, максимальний може досягати 11 кг.</a:t>
            </a:r>
          </a:p>
        </p:txBody>
      </p:sp>
      <p:pic>
        <p:nvPicPr>
          <p:cNvPr id="152579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4853" y="1052736"/>
            <a:ext cx="320762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539552" y="3645024"/>
            <a:ext cx="799288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/>
              <a:t> </a:t>
            </a:r>
            <a:r>
              <a:rPr lang="uk-UA" sz="2000" dirty="0" smtClean="0"/>
              <a:t>   </a:t>
            </a:r>
            <a:r>
              <a:rPr lang="uk-UA" b="1" dirty="0" smtClean="0">
                <a:latin typeface="+mn-lt"/>
              </a:rPr>
              <a:t>Вовна </a:t>
            </a:r>
            <a:r>
              <a:rPr lang="uk-UA" b="1" dirty="0">
                <a:latin typeface="+mn-lt"/>
              </a:rPr>
              <a:t>схожа на </a:t>
            </a:r>
            <a:r>
              <a:rPr lang="uk-UA" b="1" dirty="0" smtClean="0">
                <a:latin typeface="+mn-lt"/>
              </a:rPr>
              <a:t>скупчення </a:t>
            </a:r>
            <a:r>
              <a:rPr lang="uk-UA" b="1" dirty="0">
                <a:latin typeface="+mn-lt"/>
              </a:rPr>
              <a:t>товстих зкручених </a:t>
            </a:r>
            <a:r>
              <a:rPr lang="uk-UA" b="1" dirty="0" smtClean="0">
                <a:latin typeface="+mn-lt"/>
              </a:rPr>
              <a:t>вірьовочок, </a:t>
            </a:r>
            <a:r>
              <a:rPr lang="uk-UA" b="1" dirty="0">
                <a:latin typeface="+mn-lt"/>
              </a:rPr>
              <a:t>які рівними довгими прядками (30-36 см) спадають від середини спини у всі боки, майже торкаючись землі.</a:t>
            </a:r>
          </a:p>
          <a:p>
            <a:r>
              <a:rPr lang="uk-UA" b="1" dirty="0">
                <a:latin typeface="+mn-lt"/>
              </a:rPr>
              <a:t>   </a:t>
            </a:r>
            <a:r>
              <a:rPr lang="uk-UA" b="1" dirty="0" smtClean="0">
                <a:latin typeface="+mn-lt"/>
              </a:rPr>
              <a:t>  </a:t>
            </a:r>
            <a:endParaRPr lang="uk-UA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2716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0136" y="6093296"/>
            <a:ext cx="1784350" cy="63817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>
                <a:latin typeface="Century" pitchFamily="18"/>
              </a:defRPr>
            </a:pP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Ангорская коза</a:t>
            </a:r>
          </a:p>
        </p:txBody>
      </p:sp>
      <p:pic>
        <p:nvPicPr>
          <p:cNvPr id="156675" name="Shap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756695"/>
            <a:ext cx="2671441" cy="1736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79512" y="2551737"/>
            <a:ext cx="2176462" cy="376238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 sz="1800">
                <a:latin typeface="Century" pitchFamily="18"/>
              </a:defRPr>
            </a:pP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Кашмірські кози</a:t>
            </a:r>
          </a:p>
        </p:txBody>
      </p:sp>
      <p:pic>
        <p:nvPicPr>
          <p:cNvPr id="156677" name="Shape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0953" y="764704"/>
            <a:ext cx="3068389" cy="1753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132757" y="2564904"/>
            <a:ext cx="2519363" cy="37465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>
                <a:latin typeface="Century" pitchFamily="18"/>
              </a:defRPr>
            </a:pP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Ангорський кролик</a:t>
            </a:r>
          </a:p>
        </p:txBody>
      </p:sp>
      <p:pic>
        <p:nvPicPr>
          <p:cNvPr id="156679" name="Shape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2143" y="3471096"/>
            <a:ext cx="2737369" cy="2494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6680" name="Shape"/>
          <p:cNvPicPr>
            <a:picLocks noChangeAspect="1"/>
          </p:cNvPicPr>
          <p:nvPr/>
        </p:nvPicPr>
        <p:blipFill rotWithShape="1">
          <a:blip r:embed="rId6" cstate="print"/>
          <a:srcRect r="10185"/>
          <a:stretch/>
        </p:blipFill>
        <p:spPr bwMode="auto">
          <a:xfrm>
            <a:off x="6068318" y="813354"/>
            <a:ext cx="3040186" cy="1735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192143" y="2636912"/>
            <a:ext cx="2700337" cy="3651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>
                <a:latin typeface="Century" pitchFamily="18"/>
              </a:defRPr>
            </a:pP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Тибетські гірські кози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-24596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  <a:cs typeface="+mj-cs"/>
              </a:rPr>
              <a:t>Вовна інших тварин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06937" y="3045303"/>
            <a:ext cx="321240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uk-UA" sz="2000" b="1" dirty="0">
                <a:solidFill>
                  <a:prstClr val="black"/>
                </a:solidFill>
                <a:latin typeface="Century" pitchFamily="18"/>
                <a:ea typeface="Lucida Sans Unicode" pitchFamily="2"/>
                <a:cs typeface="Mangal" pitchFamily="2"/>
              </a:rPr>
              <a:t> </a:t>
            </a:r>
            <a:r>
              <a:rPr lang="uk-UA" sz="2000" b="1" dirty="0" smtClean="0">
                <a:solidFill>
                  <a:prstClr val="black"/>
                </a:solidFill>
                <a:latin typeface="Century" pitchFamily="18"/>
                <a:ea typeface="Lucida Sans Unicode" pitchFamily="2"/>
                <a:cs typeface="Mangal" pitchFamily="2"/>
              </a:rPr>
              <a:t>  </a:t>
            </a:r>
            <a:r>
              <a:rPr lang="uk-UA" b="1" dirty="0" smtClean="0">
                <a:solidFill>
                  <a:prstClr val="black"/>
                </a:solidFill>
                <a:latin typeface="Century" pitchFamily="18"/>
                <a:ea typeface="Lucida Sans Unicode" pitchFamily="2"/>
                <a:cs typeface="Mangal" pitchFamily="2"/>
              </a:rPr>
              <a:t>Тонкий </a:t>
            </a:r>
            <a:r>
              <a:rPr lang="uk-UA" b="1" dirty="0">
                <a:solidFill>
                  <a:prstClr val="black"/>
                </a:solidFill>
                <a:latin typeface="Century" pitchFamily="18"/>
                <a:ea typeface="Lucida Sans Unicode" pitchFamily="2"/>
                <a:cs typeface="Mangal" pitchFamily="2"/>
              </a:rPr>
              <a:t>волос інших тварин, окрім овець, часом не вважають вовною у вузькому значенні цього слова, з іншого боку саме словосполучення "овеча вовна" вказує, що слово "вовна" має ширше значення.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6227717"/>
            <a:ext cx="912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Ківіют</a:t>
            </a:r>
            <a:endParaRPr lang="uk-UA" dirty="0"/>
          </a:p>
        </p:txBody>
      </p:sp>
      <p:pic>
        <p:nvPicPr>
          <p:cNvPr id="16386" name="Picture 2" descr="Related ima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38273"/>
            <a:ext cx="2316481" cy="2316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0777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1" name="Shape"/>
          <p:cNvPicPr>
            <a:picLocks noChangeAspect="1"/>
          </p:cNvPicPr>
          <p:nvPr/>
        </p:nvPicPr>
        <p:blipFill rotWithShape="1">
          <a:blip r:embed="rId3" cstate="print"/>
          <a:srcRect l="4272" r="15085"/>
          <a:stretch/>
        </p:blipFill>
        <p:spPr bwMode="auto">
          <a:xfrm>
            <a:off x="2267744" y="184150"/>
            <a:ext cx="1788458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644527" y="2343804"/>
            <a:ext cx="1495425" cy="55562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>
                <a:latin typeface="Century" pitchFamily="18"/>
              </a:defRPr>
            </a:pP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Альпака</a:t>
            </a:r>
          </a:p>
        </p:txBody>
      </p:sp>
      <p:pic>
        <p:nvPicPr>
          <p:cNvPr id="158723" name="Shape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20127"/>
            <a:ext cx="1857479" cy="2522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39552" y="2780928"/>
            <a:ext cx="857250" cy="376237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>
                <a:latin typeface="Century" pitchFamily="18"/>
              </a:defRPr>
            </a:pP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Лама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05700" y="2324100"/>
            <a:ext cx="1135063" cy="376238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>
                <a:latin typeface="Century" pitchFamily="18"/>
              </a:defRPr>
            </a:pP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Вікуньї</a:t>
            </a:r>
          </a:p>
        </p:txBody>
      </p:sp>
      <p:pic>
        <p:nvPicPr>
          <p:cNvPr id="158726" name="Shape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543" y="166972"/>
            <a:ext cx="2521995" cy="1893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129308" y="5877272"/>
            <a:ext cx="534987" cy="37465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>
                <a:latin typeface="Century" pitchFamily="18"/>
              </a:defRPr>
            </a:pP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Як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19925" y="5743575"/>
            <a:ext cx="1439863" cy="376238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  <a:defRPr sz="1800">
                <a:latin typeface="Century" pitchFamily="18"/>
              </a:defRPr>
            </a:pP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Верблюд</a:t>
            </a:r>
          </a:p>
        </p:txBody>
      </p:sp>
      <p:pic>
        <p:nvPicPr>
          <p:cNvPr id="158729" name="Shape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39033" y="3639312"/>
            <a:ext cx="2520328" cy="2125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8730" name="Shape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3745930"/>
            <a:ext cx="2859782" cy="2018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80188"/>
            <a:ext cx="2479203" cy="2701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43376" y="2331006"/>
            <a:ext cx="872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 hangingPunct="0">
              <a:spcBef>
                <a:spcPts val="0"/>
              </a:spcBef>
              <a:spcAft>
                <a:spcPts val="0"/>
              </a:spcAft>
              <a:defRPr>
                <a:latin typeface="Century" pitchFamily="18"/>
              </a:defRPr>
            </a:pPr>
            <a:r>
              <a:rPr lang="ru-RU" b="1" dirty="0">
                <a:solidFill>
                  <a:prstClr val="black"/>
                </a:solidFill>
                <a:latin typeface="Century" pitchFamily="18"/>
                <a:ea typeface="Lucida Sans Unicode" pitchFamily="2"/>
                <a:cs typeface="Mangal" pitchFamily="2"/>
              </a:rPr>
              <a:t>Кроль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6084004"/>
            <a:ext cx="788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latin typeface="Century"/>
              </a:rPr>
              <a:t>Бізон</a:t>
            </a:r>
            <a:endParaRPr lang="uk-UA" dirty="0"/>
          </a:p>
        </p:txBody>
      </p:sp>
      <p:pic>
        <p:nvPicPr>
          <p:cNvPr id="15368" name="Picture 8" descr="Image result for ÐÑÐ·Ð¾Ð½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019" y="3354987"/>
            <a:ext cx="1864927" cy="2716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6013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0064" y="0"/>
            <a:ext cx="5591174" cy="114300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Кашемір</a:t>
            </a:r>
          </a:p>
        </p:txBody>
      </p:sp>
      <p:sp>
        <p:nvSpPr>
          <p:cNvPr id="166914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358899" y="857250"/>
            <a:ext cx="6733381" cy="2139087"/>
          </a:xfrm>
        </p:spPr>
        <p:txBody>
          <a:bodyPr/>
          <a:lstStyle/>
          <a:p>
            <a:pPr marL="0" indent="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КАШЕМІР (</a:t>
            </a:r>
            <a:r>
              <a:rPr lang="en-US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CASHMERE) </a:t>
            </a:r>
            <a:r>
              <a:rPr lang="en-US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-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це найтонший пух (підшерсті) високогірній кози кашеміровий породи, вищипаний уручну навесні після холодів (під час линьки), коли пух козі начеб як і ні до чого.</a:t>
            </a:r>
          </a:p>
          <a:p>
            <a:pPr marL="0" indent="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 Мешкає вона в районі Тибету і в провінції Кашмір між Індією і Пакистаном. Розводять кашемірових кіз також в Австралії, Новій Зеландії і Шотландії.</a:t>
            </a:r>
          </a:p>
          <a:p>
            <a:pPr marL="0" indent="0" algn="just" eaLnBrk="1" hangingPunct="1">
              <a:spcBef>
                <a:spcPts val="600"/>
              </a:spcBef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</a:p>
          <a:p>
            <a:pPr marL="0" indent="0" eaLnBrk="1" hangingPunct="1">
              <a:spcBef>
                <a:spcPts val="1500"/>
              </a:spcBef>
            </a:pPr>
            <a:endParaRPr lang="uk-UA" sz="1600" b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166915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50711"/>
            <a:ext cx="1789387" cy="270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699792" y="2996337"/>
            <a:ext cx="6192687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 </a:t>
            </a:r>
            <a:r>
              <a:rPr lang="uk-UA" b="1" dirty="0" err="1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Тоніна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волокна кашеміру складає всього 13-19 мкм. Одна тварина дає від 100 до 200 г пуху в рік, що означає, що для виготовлення середнього  светра буде потрібно участь 4-6 тварин. Це пояснюється дуже високою ціною на вироби.</a:t>
            </a:r>
          </a:p>
          <a:p>
            <a:pPr algn="just">
              <a:spcBef>
                <a:spcPts val="600"/>
              </a:spcBef>
            </a:pP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 Природні кольори кашеміру - сірий, коричневий, чорний і білий. Білий цінується дорожче, оскільки може бути забарвлений в будь-який колір.</a:t>
            </a:r>
          </a:p>
          <a:p>
            <a:pPr lvl="0" algn="just">
              <a:spcBef>
                <a:spcPts val="600"/>
              </a:spcBef>
            </a:pPr>
            <a:endParaRPr lang="uk-UA" b="1" dirty="0">
              <a:solidFill>
                <a:prstClr val="black"/>
              </a:solidFill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852936"/>
            <a:ext cx="2880320" cy="273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3791" y="5517232"/>
            <a:ext cx="7717197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 Кашемір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- це вишуканий, шикарний, ультрамодний, витончений і справедливо найдорожчий матеріал. Не випадково його називають «королівська пряжа», «вовняний діамант» або «дорогоцінна нитка».</a:t>
            </a:r>
          </a:p>
          <a:p>
            <a:pPr lvl="0" algn="just">
              <a:spcBef>
                <a:spcPts val="600"/>
              </a:spcBef>
            </a:pP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684796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3" name="Shap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4507"/>
            <a:ext cx="1821511" cy="2016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7154" name="Заголовок 2"/>
          <p:cNvSpPr txBox="1">
            <a:spLocks noGrp="1"/>
          </p:cNvSpPr>
          <p:nvPr>
            <p:ph type="title" idx="4294967295"/>
          </p:nvPr>
        </p:nvSpPr>
        <p:spPr>
          <a:xfrm>
            <a:off x="274922" y="-16076"/>
            <a:ext cx="6281390" cy="1052512"/>
          </a:xfrm>
        </p:spPr>
        <p:txBody>
          <a:bodyPr lIns="0" tIns="0" rIns="0" bIns="0" anchor="ctr"/>
          <a:lstStyle/>
          <a:p>
            <a:pPr algn="ctr" eaLnBrk="1">
              <a:buSzPct val="45000"/>
              <a:buFont typeface="StarSymbol"/>
              <a:buNone/>
            </a:pPr>
            <a:r>
              <a:rPr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Волокно кашеміру</a:t>
            </a:r>
          </a:p>
        </p:txBody>
      </p:sp>
      <p:sp>
        <p:nvSpPr>
          <p:cNvPr id="177155" name="TextBox 3"/>
          <p:cNvSpPr txBox="1">
            <a:spLocks noChangeArrowheads="1"/>
          </p:cNvSpPr>
          <p:nvPr/>
        </p:nvSpPr>
        <p:spPr bwMode="auto">
          <a:xfrm>
            <a:off x="251520" y="980728"/>
            <a:ext cx="662156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just" hangingPunct="0">
              <a:spcBef>
                <a:spcPts val="600"/>
              </a:spcBef>
              <a:buSzPct val="45000"/>
              <a:buFont typeface="StarSymbol"/>
              <a:buNone/>
            </a:pPr>
            <a:r>
              <a:rPr lang="ru-RU" b="1" dirty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ru-RU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  <a:r>
              <a:rPr lang="uk-UA" b="1" dirty="0" smtClean="0">
                <a:latin typeface="+mn-lt"/>
                <a:ea typeface="Lucida Sans Unicode" pitchFamily="34" charset="0"/>
                <a:cs typeface="Mangal" pitchFamily="2"/>
              </a:rPr>
              <a:t>Самі тонкі й довгі волокна кашеміру називаються «пашміна»  (від перс «підшерсток кашмірської кози». </a:t>
            </a:r>
          </a:p>
          <a:p>
            <a:pPr algn="just" hangingPunct="0">
              <a:spcBef>
                <a:spcPts val="600"/>
              </a:spcBef>
              <a:buSzPct val="45000"/>
              <a:buFont typeface="StarSymbol"/>
              <a:buNone/>
            </a:pPr>
            <a:r>
              <a:rPr lang="uk-UA" b="1" dirty="0" smtClean="0">
                <a:latin typeface="+mn-lt"/>
                <a:ea typeface="Lucida Sans Unicode" pitchFamily="34" charset="0"/>
                <a:cs typeface="Mangal" pitchFamily="2"/>
              </a:rPr>
              <a:t>   Пух, підшерсток.</a:t>
            </a:r>
          </a:p>
          <a:p>
            <a:pPr algn="just" hangingPunct="0">
              <a:spcBef>
                <a:spcPts val="600"/>
              </a:spcBef>
              <a:buSzPct val="45000"/>
              <a:buFont typeface="StarSymbol"/>
              <a:buNone/>
            </a:pPr>
            <a:r>
              <a:rPr lang="uk-UA" b="1" dirty="0" smtClean="0">
                <a:latin typeface="+mn-lt"/>
                <a:ea typeface="Lucida Sans Unicode" pitchFamily="34" charset="0"/>
                <a:cs typeface="Mangal" pitchFamily="2"/>
              </a:rPr>
              <a:t>   Ці дивовижні за своєю ніжністю і теплом волокна дали назву знаменитим шалям, якими з давніх пір славиться Кашмір.</a:t>
            </a:r>
            <a:endParaRPr lang="uk-UA" b="1" dirty="0">
              <a:latin typeface="+mn-lt"/>
              <a:ea typeface="Lucida Sans Unicode" pitchFamily="34" charset="0"/>
              <a:cs typeface="Mangal" pitchFamily="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56992"/>
            <a:ext cx="3973597" cy="3340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082" y="2358660"/>
            <a:ext cx="2547937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01587" y="6021288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200" b="1" dirty="0">
                <a:latin typeface="+mn-lt"/>
              </a:rPr>
              <a:t>ВОЛОКНО  КАШЕМІРУ  ПІД МІКРОСКОПОМ</a:t>
            </a:r>
          </a:p>
        </p:txBody>
      </p:sp>
    </p:spTree>
    <p:extLst>
      <p:ext uri="{BB962C8B-B14F-4D97-AF65-F5344CB8AC3E}">
        <p14:creationId xmlns:p14="http://schemas.microsoft.com/office/powerpoint/2010/main" val="27054960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3400" y="319088"/>
            <a:ext cx="8153400" cy="1052512"/>
          </a:xfrm>
        </p:spPr>
        <p:txBody>
          <a:bodyPr lIns="0" tIns="0" rIns="0" bIns="0" anchor="ctr"/>
          <a:lstStyle/>
          <a:p>
            <a:pPr algn="ctr" eaLnBrk="1">
              <a:buSzPct val="45000"/>
              <a:buFont typeface="StarSymbol"/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Волокно</a:t>
            </a:r>
          </a:p>
        </p:txBody>
      </p:sp>
      <p:sp>
        <p:nvSpPr>
          <p:cNvPr id="80899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571472" y="1428736"/>
            <a:ext cx="7747793" cy="943514"/>
          </a:xfrm>
        </p:spPr>
        <p:txBody>
          <a:bodyPr lIns="0" tIns="0" rIns="0" bIns="0"/>
          <a:lstStyle/>
          <a:p>
            <a:pPr indent="457200" algn="just" eaLnBrk="1">
              <a:spcBef>
                <a:spcPct val="0"/>
              </a:spcBef>
              <a:spcAft>
                <a:spcPts val="0"/>
              </a:spcAft>
              <a:buNone/>
            </a:pPr>
            <a:r>
              <a:rPr lang="uk-UA" sz="22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Волокно </a:t>
            </a: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- тонка не прядена нитка рослинного, мінерального або штучного походження.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2357430"/>
            <a:ext cx="20842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  <a:cs typeface="Mangal" pitchFamily="2"/>
              </a:rPr>
              <a:t>Волокна 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5072074"/>
            <a:ext cx="15744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натуральні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5072074"/>
            <a:ext cx="11224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хімічні 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3000364" y="3571876"/>
            <a:ext cx="731520" cy="1216152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black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5143504" y="3571876"/>
            <a:ext cx="731520" cy="1216152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357562"/>
            <a:ext cx="1813573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3429000"/>
            <a:ext cx="2000264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81712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750" y="26988"/>
            <a:ext cx="8153400" cy="1052512"/>
          </a:xfrm>
        </p:spPr>
        <p:txBody>
          <a:bodyPr lIns="0" tIns="0" rIns="0" bIns="0" anchor="ctr"/>
          <a:lstStyle/>
          <a:p>
            <a:pPr algn="ctr" eaLnBrk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Пух оренбурзької кози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0363" y="1079500"/>
            <a:ext cx="8459787" cy="191745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algn="just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ru-RU" dirty="0">
                <a:latin typeface="Century" pitchFamily="18"/>
                <a:ea typeface="Lucida Sans Unicode" pitchFamily="2"/>
                <a:cs typeface="Mangal" pitchFamily="2"/>
              </a:rPr>
              <a:t> </a:t>
            </a:r>
            <a:r>
              <a:rPr lang="ru-RU" dirty="0" smtClean="0">
                <a:latin typeface="Century" pitchFamily="18"/>
                <a:ea typeface="Lucida Sans Unicode" pitchFamily="2"/>
                <a:cs typeface="Mangal" pitchFamily="2"/>
              </a:rPr>
              <a:t>  </a:t>
            </a:r>
            <a:r>
              <a:rPr lang="ru-RU" b="1" dirty="0" smtClean="0">
                <a:latin typeface="Century" pitchFamily="18"/>
                <a:ea typeface="Lucida Sans Unicode" pitchFamily="2"/>
                <a:cs typeface="Mangal" pitchFamily="2"/>
              </a:rPr>
              <a:t>Ці </a:t>
            </a: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кози, нащадки кашмірських кіз, мешкають тільки в Росії між Астраханню і </a:t>
            </a:r>
            <a:r>
              <a:rPr lang="ru-RU" b="1" dirty="0" smtClean="0">
                <a:latin typeface="Century" pitchFamily="18"/>
                <a:ea typeface="Lucida Sans Unicode" pitchFamily="2"/>
                <a:cs typeface="Mangal" pitchFamily="2"/>
              </a:rPr>
              <a:t>Оренбургом. Для </a:t>
            </a: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дозрівання пуху потрібні особливі кліматичні умови, такі, як в оренбурзьких степах.</a:t>
            </a:r>
          </a:p>
          <a:p>
            <a:pPr algn="just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Century" pitchFamily="18"/>
                <a:ea typeface="Lucida Sans Unicode" pitchFamily="2"/>
                <a:cs typeface="Mangal" pitchFamily="2"/>
              </a:rPr>
              <a:t>   Чешуть </a:t>
            </a: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кіз двічі - у лютому та березні. Пух чески найцінніший.</a:t>
            </a:r>
          </a:p>
          <a:p>
            <a:pPr algn="just" fontAlgn="auto" hangingPunct="0">
              <a:spcBef>
                <a:spcPts val="600"/>
              </a:spcBef>
              <a:spcAft>
                <a:spcPts val="0"/>
              </a:spcAft>
              <a:defRPr/>
            </a:pP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Пух оренбурзької кози еластичний, легкий, ніжний, пухнастий, у нього низька теплопровідність.</a:t>
            </a:r>
          </a:p>
          <a:p>
            <a:pPr algn="just" fontAlgn="auto" hangingPunct="0">
              <a:spcBef>
                <a:spcPts val="1200"/>
              </a:spcBef>
              <a:spcAft>
                <a:spcPts val="0"/>
              </a:spcAft>
              <a:defRPr/>
            </a:pPr>
            <a:endParaRPr lang="ru-RU" dirty="0">
              <a:latin typeface="Arial" pitchFamily="18"/>
              <a:ea typeface="Lucida Sans Unicode" pitchFamily="2"/>
              <a:cs typeface="Mangal" pitchFamily="2"/>
            </a:endParaRPr>
          </a:p>
        </p:txBody>
      </p:sp>
      <p:pic>
        <p:nvPicPr>
          <p:cNvPr id="173059" name="Shap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054" y="2752429"/>
            <a:ext cx="3588418" cy="2346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60363" y="2924944"/>
            <a:ext cx="4679950" cy="357301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algn="just" fontAlgn="auto" hangingPunct="0">
              <a:spcBef>
                <a:spcPts val="600"/>
              </a:spcBef>
              <a:spcAft>
                <a:spcPts val="0"/>
              </a:spcAft>
              <a:defRPr>
                <a:latin typeface="Century" pitchFamily="18"/>
              </a:defRPr>
            </a:pPr>
            <a:r>
              <a:rPr lang="ru-RU" dirty="0" smtClean="0">
                <a:latin typeface="Century" pitchFamily="18"/>
                <a:ea typeface="Lucida Sans Unicode" pitchFamily="2"/>
                <a:cs typeface="Mangal" pitchFamily="2"/>
              </a:rPr>
              <a:t>   </a:t>
            </a:r>
            <a:r>
              <a:rPr lang="ru-RU" b="1" dirty="0" smtClean="0">
                <a:latin typeface="Century" pitchFamily="18"/>
                <a:ea typeface="Lucida Sans Unicode" pitchFamily="2"/>
                <a:cs typeface="Mangal" pitchFamily="2"/>
              </a:rPr>
              <a:t>За </a:t>
            </a: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тоніною і шовковистістю він не поступається пуху ангорських, а по міцності і розтяжності перевершує знамениту мериносову вовну.</a:t>
            </a:r>
          </a:p>
          <a:p>
            <a:pPr algn="just" fontAlgn="auto" hangingPunct="0">
              <a:spcBef>
                <a:spcPts val="600"/>
              </a:spcBef>
              <a:spcAft>
                <a:spcPts val="0"/>
              </a:spcAft>
              <a:defRPr>
                <a:latin typeface="Century" pitchFamily="18"/>
              </a:defRPr>
            </a:pPr>
            <a:r>
              <a:rPr lang="ru-RU" b="1" dirty="0" smtClean="0">
                <a:latin typeface="Century" pitchFamily="18"/>
                <a:ea typeface="Lucida Sans Unicode" pitchFamily="2"/>
                <a:cs typeface="Mangal" pitchFamily="2"/>
              </a:rPr>
              <a:t>   Для </a:t>
            </a: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отримання пряжі пух кілька разів вручну прочісують, прядуть, а потім з'єднують з тонкою шовковою ниткою, </a:t>
            </a:r>
            <a:r>
              <a:rPr lang="ru-RU" b="1" dirty="0" smtClean="0">
                <a:latin typeface="Century" pitchFamily="18"/>
                <a:ea typeface="Lucida Sans Unicode" pitchFamily="2"/>
                <a:cs typeface="Mangal" pitchFamily="2"/>
              </a:rPr>
              <a:t>одночасно </a:t>
            </a: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скручуючи для міцності.</a:t>
            </a:r>
          </a:p>
          <a:p>
            <a:pPr algn="just" fontAlgn="auto" hangingPunct="0">
              <a:spcBef>
                <a:spcPts val="600"/>
              </a:spcBef>
              <a:spcAft>
                <a:spcPts val="0"/>
              </a:spcAft>
              <a:defRPr>
                <a:latin typeface="Century" pitchFamily="18"/>
              </a:defRPr>
            </a:pPr>
            <a:r>
              <a:rPr lang="ru-RU" b="1" dirty="0" smtClean="0">
                <a:latin typeface="Century" pitchFamily="18"/>
                <a:ea typeface="Lucida Sans Unicode" pitchFamily="2"/>
                <a:cs typeface="Mangal" pitchFamily="2"/>
              </a:rPr>
              <a:t>   З </a:t>
            </a:r>
            <a:r>
              <a:rPr lang="ru-RU" b="1" dirty="0">
                <a:latin typeface="Century" pitchFamily="18"/>
                <a:ea typeface="Lucida Sans Unicode" pitchFamily="2"/>
                <a:cs typeface="Mangal" pitchFamily="2"/>
              </a:rPr>
              <a:t>цієї пряжі в'яжуть знамениті оренбурзькі хустки і «павутини».</a:t>
            </a:r>
          </a:p>
        </p:txBody>
      </p:sp>
    </p:spTree>
    <p:extLst>
      <p:ext uri="{BB962C8B-B14F-4D97-AF65-F5344CB8AC3E}">
        <p14:creationId xmlns:p14="http://schemas.microsoft.com/office/powerpoint/2010/main" val="2175523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79512" y="116632"/>
            <a:ext cx="6696744" cy="1143000"/>
          </a:xfrm>
        </p:spPr>
        <p:txBody>
          <a:bodyPr/>
          <a:lstStyle/>
          <a:p>
            <a:pPr algn="ctr" eaLnBrk="1">
              <a:spcBef>
                <a:spcPts val="1500"/>
              </a:spcBef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Пашміна “ Pashmina ”</a:t>
            </a:r>
          </a:p>
        </p:txBody>
      </p:sp>
      <p:sp>
        <p:nvSpPr>
          <p:cNvPr id="179202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320793" y="1126201"/>
            <a:ext cx="7841304" cy="5976664"/>
          </a:xfrm>
        </p:spPr>
        <p:txBody>
          <a:bodyPr/>
          <a:lstStyle/>
          <a:p>
            <a:pPr marL="0" indent="0" algn="just" eaLnBrk="1" hangingPunct="1">
              <a:spcBef>
                <a:spcPts val="0"/>
              </a:spcBef>
              <a:buFont typeface="StarSymbol"/>
              <a:buNone/>
            </a:pPr>
            <a:r>
              <a:rPr lang="uk-UA" b="1" dirty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</a:t>
            </a:r>
            <a:r>
              <a:rPr lang="uk-UA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Пашміна “ </a:t>
            </a:r>
            <a:r>
              <a:rPr lang="en-US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Pashmina </a:t>
            </a:r>
            <a:r>
              <a:rPr lang="en-US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”</a:t>
            </a:r>
            <a:r>
              <a:rPr lang="en-US" sz="1800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–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це різновид кашеміру.</a:t>
            </a:r>
          </a:p>
          <a:p>
            <a:pPr marL="0" indent="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Пашміна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- це пух гімалайських гірських козлів. Хутро саме цих тварин цінне тим, що через суворий клімат козли мають верхню грубу довгу шість і дуже ніжний короткий підшерсток. Саме цей підшерсток і стає основою для створення пашміни.</a:t>
            </a:r>
          </a:p>
          <a:p>
            <a:pPr marL="0" indent="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Цей вид пуху вищипують з грудей і живота козла і </a:t>
            </a:r>
          </a:p>
          <a:p>
            <a:pPr marL="0" indent="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його об'ємне перевищує 50 г з однієї тварини. Її </a:t>
            </a:r>
          </a:p>
          <a:p>
            <a:pPr marL="0" indent="0" algn="just" eaLnBrk="1" hangingPunct="1">
              <a:spcBef>
                <a:spcPts val="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волокна довші, а тоніна не перевищує 13-15 мкм.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Пашміна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тепліше звичайної шерсті в кілька разів.</a:t>
            </a:r>
          </a:p>
        </p:txBody>
      </p:sp>
      <p:pic>
        <p:nvPicPr>
          <p:cNvPr id="179204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993" y="4293096"/>
            <a:ext cx="3098911" cy="2066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5" t="6845" r="9980" b="12644"/>
          <a:stretch/>
        </p:blipFill>
        <p:spPr bwMode="auto">
          <a:xfrm>
            <a:off x="4716016" y="4161173"/>
            <a:ext cx="3446081" cy="23641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7" t="7611" r="13702" b="8907"/>
          <a:stretch/>
        </p:blipFill>
        <p:spPr bwMode="auto">
          <a:xfrm>
            <a:off x="6837189" y="-27384"/>
            <a:ext cx="2415331" cy="3311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707740"/>
            <a:ext cx="82834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>
                <a:latin typeface="+mn-lt"/>
              </a:rPr>
              <a:t>Пашміна</a:t>
            </a:r>
            <a:r>
              <a:rPr lang="uk-UA" b="1" dirty="0" smtClean="0">
                <a:latin typeface="+mn-lt"/>
              </a:rPr>
              <a:t> – це  самий високоякісний  кашемір  у світі</a:t>
            </a:r>
            <a:endParaRPr lang="uk-UA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24110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750" y="232946"/>
            <a:ext cx="6192490" cy="677108"/>
          </a:xfrm>
        </p:spPr>
        <p:txBody>
          <a:bodyPr wrap="square" lIns="0" tIns="0" rIns="0" bIns="0" anchor="ctr">
            <a:spAutoFit/>
          </a:bodyPr>
          <a:lstStyle/>
          <a:p>
            <a:pPr algn="ctr" eaLnBrk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Ангорська коза</a:t>
            </a:r>
          </a:p>
        </p:txBody>
      </p:sp>
      <p:pic>
        <p:nvPicPr>
          <p:cNvPr id="184323" name="Shap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332656"/>
            <a:ext cx="2112354" cy="1822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95536" y="1124744"/>
            <a:ext cx="655272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b="1" dirty="0">
                <a:latin typeface="+mn-lt"/>
              </a:rPr>
              <a:t> </a:t>
            </a:r>
            <a:r>
              <a:rPr lang="uk-UA" sz="2000" b="1" i="1" dirty="0">
                <a:solidFill>
                  <a:srgbClr val="7030A0"/>
                </a:solidFill>
                <a:latin typeface="+mn-lt"/>
              </a:rPr>
              <a:t>Ангорська коза </a:t>
            </a:r>
            <a:r>
              <a:rPr lang="uk-UA" b="1" dirty="0">
                <a:latin typeface="+mn-lt"/>
              </a:rPr>
              <a:t>— найкраща вовнова порода </a:t>
            </a:r>
            <a:endParaRPr lang="uk-UA" b="1" dirty="0" smtClean="0">
              <a:latin typeface="+mn-lt"/>
            </a:endParaRPr>
          </a:p>
          <a:p>
            <a:pPr indent="457200" algn="just"/>
            <a:r>
              <a:rPr lang="uk-UA" b="1" dirty="0" smtClean="0">
                <a:latin typeface="+mn-lt"/>
              </a:rPr>
              <a:t>кіз</a:t>
            </a:r>
            <a:r>
              <a:rPr lang="uk-UA" b="1" dirty="0">
                <a:latin typeface="+mn-lt"/>
              </a:rPr>
              <a:t>.</a:t>
            </a:r>
          </a:p>
          <a:p>
            <a:pPr indent="457200" algn="just"/>
            <a:r>
              <a:rPr lang="uk-UA" b="1" dirty="0">
                <a:latin typeface="+mn-lt"/>
              </a:rPr>
              <a:t>   Назву дістала від турецької провінції Ангора </a:t>
            </a:r>
            <a:endParaRPr lang="uk-UA" b="1" dirty="0" smtClean="0">
              <a:latin typeface="+mn-lt"/>
            </a:endParaRPr>
          </a:p>
          <a:p>
            <a:pPr algn="just"/>
            <a:r>
              <a:rPr lang="uk-UA" b="1" dirty="0" smtClean="0">
                <a:latin typeface="+mn-lt"/>
              </a:rPr>
              <a:t>(</a:t>
            </a:r>
            <a:r>
              <a:rPr lang="uk-UA" b="1" dirty="0">
                <a:latin typeface="+mn-lt"/>
              </a:rPr>
              <a:t>Анкара),  хоча  батьківщиною ангорських кіз </a:t>
            </a:r>
          </a:p>
          <a:p>
            <a:pPr algn="just"/>
            <a:r>
              <a:rPr lang="uk-UA" b="1" dirty="0" smtClean="0">
                <a:latin typeface="+mn-lt"/>
              </a:rPr>
              <a:t>вважаються </a:t>
            </a:r>
            <a:r>
              <a:rPr lang="uk-UA" b="1" dirty="0">
                <a:latin typeface="+mn-lt"/>
              </a:rPr>
              <a:t>західні  райони Туркменії</a:t>
            </a:r>
            <a:r>
              <a:rPr lang="uk-UA" dirty="0">
                <a:latin typeface="+mn-lt"/>
              </a:rPr>
              <a:t>.</a:t>
            </a:r>
          </a:p>
          <a:p>
            <a:pPr indent="457200" algn="just"/>
            <a:r>
              <a:rPr lang="uk-UA" b="1" dirty="0" smtClean="0">
                <a:latin typeface="+mn-lt"/>
              </a:rPr>
              <a:t>Вовна </a:t>
            </a:r>
            <a:r>
              <a:rPr lang="uk-UA" b="1" dirty="0">
                <a:latin typeface="+mn-lt"/>
              </a:rPr>
              <a:t>ангорських кіз однорідна, біла, </a:t>
            </a:r>
            <a:endParaRPr lang="uk-UA" b="1" dirty="0" smtClean="0">
              <a:latin typeface="+mn-lt"/>
            </a:endParaRPr>
          </a:p>
          <a:p>
            <a:pPr lvl="0" algn="just"/>
            <a:r>
              <a:rPr lang="uk-UA" b="1" dirty="0" smtClean="0">
                <a:latin typeface="+mn-lt"/>
              </a:rPr>
              <a:t>відзначається </a:t>
            </a:r>
            <a:r>
              <a:rPr lang="uk-UA" b="1" dirty="0">
                <a:latin typeface="+mn-lt"/>
              </a:rPr>
              <a:t>сильним блиском, міцністю і </a:t>
            </a:r>
            <a:r>
              <a:rPr lang="uk-UA" b="1" dirty="0" smtClean="0">
                <a:solidFill>
                  <a:prstClr val="black"/>
                </a:solidFill>
                <a:latin typeface="Century"/>
              </a:rPr>
              <a:t>пружністю</a:t>
            </a:r>
            <a:r>
              <a:rPr lang="uk-UA" b="1" dirty="0">
                <a:solidFill>
                  <a:prstClr val="black"/>
                </a:solidFill>
                <a:latin typeface="Century"/>
              </a:rPr>
              <a:t>.</a:t>
            </a:r>
          </a:p>
          <a:p>
            <a:pPr algn="just"/>
            <a:endParaRPr lang="uk-UA" b="1" dirty="0" smtClean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3356992"/>
            <a:ext cx="51845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0"/>
              </a:spcBef>
            </a:pPr>
            <a:r>
              <a:rPr lang="uk-UA" b="1" dirty="0" smtClean="0">
                <a:solidFill>
                  <a:prstClr val="black"/>
                </a:solidFill>
                <a:latin typeface="Century"/>
              </a:rPr>
              <a:t>Настриг </a:t>
            </a:r>
            <a:r>
              <a:rPr lang="uk-UA" b="1" dirty="0">
                <a:solidFill>
                  <a:prstClr val="black"/>
                </a:solidFill>
                <a:latin typeface="Century"/>
              </a:rPr>
              <a:t>вовни від дорослих кіз 3–5 кг, від козлів 4—6 кг. Вихід чистого волокна 75–80</a:t>
            </a:r>
            <a:r>
              <a:rPr lang="uk-UA" b="1" dirty="0" smtClean="0">
                <a:solidFill>
                  <a:prstClr val="black"/>
                </a:solidFill>
                <a:latin typeface="Century"/>
              </a:rPr>
              <a:t>%.. </a:t>
            </a:r>
            <a:r>
              <a:rPr lang="uk-UA" b="1" dirty="0">
                <a:solidFill>
                  <a:prstClr val="black"/>
                </a:solidFill>
                <a:latin typeface="Century"/>
              </a:rPr>
              <a:t>Довжина вовни від 18–25 до 35 см</a:t>
            </a:r>
            <a:r>
              <a:rPr lang="uk-UA" b="1" dirty="0" smtClean="0">
                <a:solidFill>
                  <a:prstClr val="black"/>
                </a:solidFill>
                <a:latin typeface="Century"/>
              </a:rPr>
              <a:t>.</a:t>
            </a:r>
            <a:r>
              <a:rPr lang="uk-UA" b="1" dirty="0">
                <a:solidFill>
                  <a:prstClr val="black"/>
                </a:solidFill>
                <a:latin typeface="Century"/>
                <a:ea typeface="Lucida Sans Unicode" pitchFamily="34" charset="0"/>
                <a:cs typeface="Mangal" pitchFamily="2"/>
              </a:rPr>
              <a:t> При хорошому догляді </a:t>
            </a:r>
            <a:r>
              <a:rPr lang="uk-UA" b="1" dirty="0" smtClean="0">
                <a:solidFill>
                  <a:prstClr val="black"/>
                </a:solidFill>
                <a:latin typeface="Century"/>
                <a:ea typeface="Lucida Sans Unicode" pitchFamily="34" charset="0"/>
                <a:cs typeface="Mangal" pitchFamily="2"/>
              </a:rPr>
              <a:t>вовна </a:t>
            </a:r>
            <a:r>
              <a:rPr lang="uk-UA" b="1" dirty="0">
                <a:solidFill>
                  <a:prstClr val="black"/>
                </a:solidFill>
                <a:latin typeface="Century"/>
                <a:ea typeface="Lucida Sans Unicode" pitchFamily="34" charset="0"/>
                <a:cs typeface="Mangal" pitchFamily="2"/>
              </a:rPr>
              <a:t>зростає із швидкістю 2,5 см  в місяць</a:t>
            </a:r>
            <a:r>
              <a:rPr lang="uk-UA" b="1" dirty="0" smtClean="0">
                <a:solidFill>
                  <a:prstClr val="black"/>
                </a:solidFill>
                <a:latin typeface="Century"/>
                <a:ea typeface="Lucida Sans Unicode" pitchFamily="34" charset="0"/>
                <a:cs typeface="Mangal" pitchFamily="2"/>
              </a:rPr>
              <a:t>.</a:t>
            </a:r>
            <a:endParaRPr lang="uk-UA" b="1" dirty="0">
              <a:solidFill>
                <a:prstClr val="black"/>
              </a:solidFill>
              <a:latin typeface="Century"/>
            </a:endParaRPr>
          </a:p>
          <a:p>
            <a:pPr lvl="0" indent="457200" algn="just"/>
            <a:r>
              <a:rPr lang="uk-UA" b="1" dirty="0">
                <a:solidFill>
                  <a:prstClr val="black"/>
                </a:solidFill>
                <a:latin typeface="Century"/>
              </a:rPr>
              <a:t>   У вовні ангорської кози є невелика кількість короткої ості, що трохи знижує її якість.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85" y="3356992"/>
            <a:ext cx="347421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428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0" y="117475"/>
            <a:ext cx="7020272" cy="114300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ВЕРБЛЮЖА ВОВНА (CAMEL)</a:t>
            </a:r>
          </a:p>
        </p:txBody>
      </p:sp>
      <p:sp>
        <p:nvSpPr>
          <p:cNvPr id="192514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323529" y="1124744"/>
            <a:ext cx="4392488" cy="5429250"/>
          </a:xfrm>
        </p:spPr>
        <p:txBody>
          <a:bodyPr/>
          <a:lstStyle/>
          <a:p>
            <a:pPr marL="0" indent="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22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</a:t>
            </a:r>
            <a:r>
              <a:rPr lang="uk-UA" sz="16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Верблюжа вовна (</a:t>
            </a:r>
            <a:r>
              <a:rPr lang="en-US" sz="16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CAMEL</a:t>
            </a:r>
            <a:r>
              <a:rPr lang="en-US" sz="1600" b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) </a:t>
            </a:r>
            <a:r>
              <a:rPr lang="en-US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- </a:t>
            </a: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це пухове підшерстя неробочого двогорбого верблюда (бактріан), що живе в Центральній і Східній Азії. Вона </a:t>
            </a:r>
            <a:r>
              <a:rPr lang="ru-RU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- королева </a:t>
            </a:r>
            <a:r>
              <a:rPr lang="ru-RU" sz="1600" b="1" dirty="0">
                <a:latin typeface="Century" pitchFamily="18" charset="0"/>
                <a:ea typeface="Lucida Sans Unicode" pitchFamily="34" charset="0"/>
                <a:cs typeface="Mangal" pitchFamily="2"/>
              </a:rPr>
              <a:t>серед вовни.</a:t>
            </a:r>
          </a:p>
          <a:p>
            <a:pPr marL="0" lvl="0" indent="0" eaLnBrk="1" hangingPunct="1">
              <a:spcBef>
                <a:spcPts val="600"/>
              </a:spcBef>
              <a:buNone/>
            </a:pPr>
            <a:r>
              <a:rPr lang="uk-UA" sz="16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Вовняний </a:t>
            </a: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покрив верблюда складається із зовнішнього грубого волоса (25-100мкм) і внутрішнього ніжного пуху (17-21мкм), що становить 80-85% об'єму. Саме його називають «верблюжа вовна».</a:t>
            </a:r>
          </a:p>
          <a:p>
            <a:pPr marL="0" lvl="0" indent="0" eaLnBrk="1" hangingPunct="1">
              <a:spcBef>
                <a:spcPts val="600"/>
              </a:spcBef>
              <a:buNone/>
            </a:pP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Один раз в рік його збирають (або вичісують) у кількості 4-9 кг з одного верблюда, сортують за кольором та складом,.</a:t>
            </a:r>
          </a:p>
          <a:p>
            <a:pPr marL="0" lvl="0" indent="0" eaLnBrk="1" hangingPunct="1">
              <a:spcBef>
                <a:spcPts val="600"/>
              </a:spcBef>
              <a:buNone/>
            </a:pP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Вовна </a:t>
            </a:r>
            <a:r>
              <a:rPr lang="uk-UA" sz="1600" b="1" dirty="0" err="1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верблюжат</a:t>
            </a: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складає 17-18 мкм</a:t>
            </a:r>
            <a:r>
              <a:rPr lang="uk-UA" sz="16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.</a:t>
            </a:r>
            <a:r>
              <a:rPr lang="uk-UA" sz="1600" b="1" dirty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та:</a:t>
            </a:r>
            <a:endParaRPr lang="uk-UA" sz="1600" b="1" dirty="0">
              <a:solidFill>
                <a:prstClr val="black"/>
              </a:solidFill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sp>
        <p:nvSpPr>
          <p:cNvPr id="192515" name="Содержимое 3"/>
          <p:cNvSpPr txBox="1">
            <a:spLocks noGrp="1"/>
          </p:cNvSpPr>
          <p:nvPr>
            <p:ph type="body" idx="4294967295"/>
          </p:nvPr>
        </p:nvSpPr>
        <p:spPr>
          <a:xfrm>
            <a:off x="5000625" y="1143000"/>
            <a:ext cx="3891855" cy="372616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Bef>
                <a:spcPts val="1200"/>
              </a:spcBef>
              <a:buFont typeface="StarSymbol"/>
              <a:buNone/>
            </a:pPr>
            <a:r>
              <a:rPr lang="uk-UA" sz="2000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</a:p>
        </p:txBody>
      </p:sp>
      <p:pic>
        <p:nvPicPr>
          <p:cNvPr id="192516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229200"/>
            <a:ext cx="2591769" cy="1604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788024" y="1196752"/>
            <a:ext cx="4176464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4572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м'яка і шовковиста;</a:t>
            </a:r>
          </a:p>
          <a:p>
            <a:pPr lvl="0" indent="-4572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сама міцна й еластична. порожниста,</a:t>
            </a:r>
          </a:p>
          <a:p>
            <a:pPr lvl="0" indent="-4572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сама тепла і відмінний </a:t>
            </a:r>
            <a:r>
              <a:rPr lang="uk-UA" sz="1600" b="1" dirty="0" err="1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теплоізолятор</a:t>
            </a: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, що підтримує постійну температуру тіла в різних  умовах,</a:t>
            </a:r>
          </a:p>
          <a:p>
            <a:pPr lvl="0" indent="-4572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легша за інші види вовни (наприклад, вона в 2 рази легше овечої).</a:t>
            </a:r>
          </a:p>
          <a:p>
            <a:pPr lvl="0" indent="-4572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добре захищає від вологи,</a:t>
            </a:r>
          </a:p>
          <a:p>
            <a:pPr lvl="0" indent="-4572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не викликає алергії і здатна знімати                статичну напругу,</a:t>
            </a:r>
          </a:p>
          <a:p>
            <a:pPr lvl="0" indent="-457200" algn="just"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здатна поглинати і швидко випаровувати її, залишаючи тіло сухим. </a:t>
            </a:r>
          </a:p>
          <a:p>
            <a:pPr lvl="0" algn="just">
              <a:spcBef>
                <a:spcPts val="600"/>
              </a:spcBef>
            </a:pPr>
            <a:r>
              <a:rPr lang="uk-UA" sz="16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Верблюжий </a:t>
            </a: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пух практично не піддається обробці хімічними речовинами, фарбуванню і вибілюванню, проте палітра природних кольорів радує своєю різноманітністю.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840" y="-99392"/>
            <a:ext cx="2470696" cy="163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95172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750" y="350422"/>
            <a:ext cx="8153400" cy="677108"/>
          </a:xfrm>
        </p:spPr>
        <p:txBody>
          <a:bodyPr lIns="0" tIns="0" rIns="0" bIns="0" anchor="ctr">
            <a:spAutoFit/>
          </a:bodyPr>
          <a:lstStyle/>
          <a:p>
            <a:pPr algn="ctr" eaLnBrk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Вовна  верблюда</a:t>
            </a:r>
          </a:p>
        </p:txBody>
      </p:sp>
      <p:pic>
        <p:nvPicPr>
          <p:cNvPr id="196610" name="Shap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725" y="3959225"/>
            <a:ext cx="7559675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260475" y="1196753"/>
            <a:ext cx="6838950" cy="277358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>
                <a:latin typeface="Century" pitchFamily="18"/>
              </a:defRPr>
            </a:pPr>
            <a:r>
              <a:rPr lang="ru-RU" sz="2000" b="1" i="1" dirty="0">
                <a:solidFill>
                  <a:srgbClr val="7030A0"/>
                </a:solidFill>
                <a:latin typeface="Century" pitchFamily="18"/>
                <a:ea typeface="Lucida Sans Unicode" pitchFamily="2"/>
                <a:cs typeface="Mangal" pitchFamily="2"/>
              </a:rPr>
              <a:t>Розрізняють три кольори верблюжої </a:t>
            </a:r>
            <a:r>
              <a:rPr lang="ru-RU" sz="2000" b="1" i="1" dirty="0" smtClean="0">
                <a:solidFill>
                  <a:srgbClr val="7030A0"/>
                </a:solidFill>
                <a:latin typeface="Century" pitchFamily="18"/>
                <a:ea typeface="Lucida Sans Unicode" pitchFamily="2"/>
                <a:cs typeface="Mangal" pitchFamily="2"/>
              </a:rPr>
              <a:t>вовни</a:t>
            </a:r>
            <a:r>
              <a:rPr lang="ru-RU" sz="2000" b="1" i="1" dirty="0" smtClean="0">
                <a:latin typeface="Century" pitchFamily="18"/>
                <a:ea typeface="Lucida Sans Unicode" pitchFamily="2"/>
                <a:cs typeface="Mangal" pitchFamily="2"/>
              </a:rPr>
              <a:t>:</a:t>
            </a:r>
            <a:endParaRPr lang="ru-RU" sz="2000" b="1" i="1" dirty="0">
              <a:latin typeface="Century" pitchFamily="18"/>
              <a:ea typeface="Lucida Sans Unicode" pitchFamily="2"/>
              <a:cs typeface="Mangal" pitchFamily="2"/>
            </a:endParaRPr>
          </a:p>
          <a:p>
            <a:pPr fontAlgn="auto" hangingPunct="0">
              <a:spcBef>
                <a:spcPts val="0"/>
              </a:spcBef>
              <a:spcAft>
                <a:spcPts val="0"/>
              </a:spcAft>
              <a:defRPr>
                <a:latin typeface="Century" pitchFamily="18"/>
              </a:defRPr>
            </a:pPr>
            <a:endParaRPr lang="ru-RU" i="1" dirty="0">
              <a:latin typeface="Century" pitchFamily="18"/>
              <a:ea typeface="Lucida Sans Unicode" pitchFamily="2"/>
              <a:cs typeface="Mangal" pitchFamily="2"/>
            </a:endParaRPr>
          </a:p>
          <a:p>
            <a:pPr marL="342900" indent="-34290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>
                <a:latin typeface="Century" pitchFamily="18"/>
              </a:defRPr>
            </a:pPr>
            <a:r>
              <a:rPr lang="uk-UA" b="1" dirty="0" smtClean="0">
                <a:latin typeface="Century" pitchFamily="18"/>
                <a:ea typeface="Lucida Sans Unicode" pitchFamily="2"/>
                <a:cs typeface="Mangal" pitchFamily="2"/>
              </a:rPr>
              <a:t>білий (колір топленого молока – вовна цього        кольору дорожче вовни інших кольорів ),</a:t>
            </a:r>
          </a:p>
          <a:p>
            <a:pPr marL="342900" indent="-34290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>
                <a:latin typeface="Century" pitchFamily="18"/>
              </a:defRPr>
            </a:pPr>
            <a:endParaRPr lang="uk-UA" b="1" dirty="0" smtClean="0">
              <a:latin typeface="Century" pitchFamily="18"/>
              <a:ea typeface="Lucida Sans Unicode" pitchFamily="2"/>
              <a:cs typeface="Mangal" pitchFamily="2"/>
            </a:endParaRPr>
          </a:p>
          <a:p>
            <a:pPr marL="342900" indent="-34290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>
                <a:latin typeface="Century" pitchFamily="18"/>
              </a:defRPr>
            </a:pPr>
            <a:r>
              <a:rPr lang="uk-UA" b="1" dirty="0" smtClean="0">
                <a:latin typeface="Century" pitchFamily="18"/>
                <a:ea typeface="Lucida Sans Unicode" pitchFamily="2"/>
                <a:cs typeface="Mangal" pitchFamily="2"/>
              </a:rPr>
              <a:t>бежево-бурий,</a:t>
            </a:r>
          </a:p>
          <a:p>
            <a:pPr marL="342900" indent="-34290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>
                <a:latin typeface="Century" pitchFamily="18"/>
              </a:defRPr>
            </a:pPr>
            <a:endParaRPr lang="uk-UA" b="1" dirty="0" smtClean="0">
              <a:latin typeface="Century" pitchFamily="18"/>
              <a:ea typeface="Lucida Sans Unicode" pitchFamily="2"/>
              <a:cs typeface="Mangal" pitchFamily="2"/>
            </a:endParaRPr>
          </a:p>
          <a:p>
            <a:pPr marL="342900" indent="-342900" fontAlgn="auto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>
                <a:latin typeface="Century" pitchFamily="18"/>
              </a:defRPr>
            </a:pPr>
            <a:r>
              <a:rPr lang="uk-UA" b="1" dirty="0" smtClean="0">
                <a:latin typeface="Century" pitchFamily="18"/>
                <a:ea typeface="Lucida Sans Unicode" pitchFamily="2"/>
                <a:cs typeface="Mangal" pitchFamily="2"/>
              </a:rPr>
              <a:t>коричневий.</a:t>
            </a:r>
            <a:endParaRPr lang="uk-UA" b="1" dirty="0">
              <a:latin typeface="Century" pitchFamily="18"/>
              <a:ea typeface="Lucida Sans Unicode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268986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2"/>
          <p:cNvSpPr txBox="1">
            <a:spLocks noGrp="1"/>
          </p:cNvSpPr>
          <p:nvPr>
            <p:ph type="title" idx="4294967295"/>
          </p:nvPr>
        </p:nvSpPr>
        <p:spPr>
          <a:xfrm>
            <a:off x="468313" y="0"/>
            <a:ext cx="8153400" cy="114300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ЛАМА</a:t>
            </a:r>
          </a:p>
        </p:txBody>
      </p:sp>
      <p:sp>
        <p:nvSpPr>
          <p:cNvPr id="200706" name="Rectangle 3"/>
          <p:cNvSpPr txBox="1">
            <a:spLocks noGrp="1"/>
          </p:cNvSpPr>
          <p:nvPr>
            <p:ph type="body" idx="4294967295"/>
          </p:nvPr>
        </p:nvSpPr>
        <p:spPr>
          <a:xfrm>
            <a:off x="395536" y="1052513"/>
            <a:ext cx="5760789" cy="345660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Bef>
                <a:spcPts val="12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  <a:r>
              <a:rPr lang="uk-UA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ЛАМА (</a:t>
            </a:r>
            <a:r>
              <a:rPr lang="en-US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LAMA)</a:t>
            </a:r>
            <a:r>
              <a:rPr lang="en-US" sz="1800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800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en-US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-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родом з Перу.</a:t>
            </a:r>
          </a:p>
          <a:p>
            <a:pPr marL="0" indent="0" algn="just" eaLnBrk="1" hangingPunct="1">
              <a:spcBef>
                <a:spcPts val="12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Зустрічається виключно в Південній Америці. </a:t>
            </a:r>
            <a:endParaRPr lang="uk-UA" sz="18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200707" name="Picture 4"/>
          <p:cNvPicPr>
            <a:picLocks noChangeAspect="1"/>
          </p:cNvPicPr>
          <p:nvPr/>
        </p:nvPicPr>
        <p:blipFill rotWithShape="1">
          <a:blip r:embed="rId3" cstate="print"/>
          <a:srcRect r="9190"/>
          <a:stretch/>
        </p:blipFill>
        <p:spPr bwMode="auto">
          <a:xfrm>
            <a:off x="6462961" y="19456"/>
            <a:ext cx="2648223" cy="2916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95536" y="1772816"/>
            <a:ext cx="577939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uk-UA" b="1" dirty="0" smtClean="0">
                <a:latin typeface="+mn-lt"/>
              </a:rPr>
              <a:t>   Вовна </a:t>
            </a:r>
            <a:r>
              <a:rPr lang="uk-UA" b="1" dirty="0">
                <a:latin typeface="+mn-lt"/>
              </a:rPr>
              <a:t>лами є білковим волокном, що не містить натуральних олій і ланоліну. Вона має повну структуру основи і складається з двох шарів: верхнього захисного волосся і підшерстя (пуху). Верхнє волосся товсте і не скручується. Його частка становить до 20%. Підшерстя м'яке і розкішне товщиною 20-40мкм.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3754194"/>
            <a:ext cx="604867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1200"/>
              </a:spcBef>
            </a:pP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Вовна лами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легка і 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м'яка,чудово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зберігає 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тепло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і забезпечує комфорт у широкому діапазоні 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температур, </a:t>
            </a:r>
            <a:r>
              <a:rPr lang="uk-UA" b="1" dirty="0" err="1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гіпоалергенна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, оскільки не містить ланоліну.</a:t>
            </a:r>
          </a:p>
          <a:p>
            <a:pPr lvl="0" algn="just">
              <a:spcBef>
                <a:spcPts val="1200"/>
              </a:spcBef>
            </a:pP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Вона володіє винятковою різноманітністю природних відтінків: від білого, попелясто-рожевого, світло-коричневого, сірого і сріблястого до темно-коричневого і чорного. Біла вовна добре фарбується.</a:t>
            </a:r>
          </a:p>
          <a:p>
            <a:pPr lvl="0" algn="just">
              <a:spcBef>
                <a:spcPts val="1200"/>
              </a:spcBef>
            </a:pPr>
            <a:endParaRPr lang="uk-UA" dirty="0">
              <a:solidFill>
                <a:prstClr val="black"/>
              </a:solidFill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73918"/>
            <a:ext cx="2901948" cy="282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4338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1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3400" y="274638"/>
            <a:ext cx="8153400" cy="1182806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РОЗРІЗНЯЮТЬ</a:t>
            </a: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 </a:t>
            </a: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 ТАКІ ПІДВИДИ</a:t>
            </a:r>
          </a:p>
        </p:txBody>
      </p:sp>
      <p:sp>
        <p:nvSpPr>
          <p:cNvPr id="204802" name="Содержимое 3"/>
          <p:cNvSpPr txBox="1">
            <a:spLocks noGrp="1"/>
          </p:cNvSpPr>
          <p:nvPr>
            <p:ph type="body" idx="4294967295"/>
          </p:nvPr>
        </p:nvSpPr>
        <p:spPr>
          <a:xfrm>
            <a:off x="3635375" y="1336857"/>
            <a:ext cx="2088753" cy="2452183"/>
          </a:xfrm>
        </p:spPr>
        <p:txBody>
          <a:bodyPr/>
          <a:lstStyle/>
          <a:p>
            <a:pPr marL="0" indent="0" algn="ctr" eaLnBrk="1" hangingPunct="1">
              <a:spcBef>
                <a:spcPts val="1500"/>
              </a:spcBef>
            </a:pPr>
            <a:endParaRPr lang="uk-UA" sz="24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0" eaLnBrk="1" hangingPunct="1">
              <a:spcBef>
                <a:spcPts val="2400"/>
              </a:spcBef>
            </a:pPr>
            <a:r>
              <a:rPr lang="uk-UA" sz="2400" b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Альпака</a:t>
            </a:r>
          </a:p>
          <a:p>
            <a:pPr marL="0" indent="0" eaLnBrk="1" hangingPunct="1">
              <a:spcBef>
                <a:spcPts val="2400"/>
              </a:spcBef>
            </a:pPr>
            <a:r>
              <a:rPr lang="uk-UA" sz="2400" b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2400" b="1" dirty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</a:t>
            </a:r>
            <a:r>
              <a:rPr lang="uk-UA" sz="2400" b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ікунія</a:t>
            </a:r>
          </a:p>
          <a:p>
            <a:pPr marL="0" indent="0" eaLnBrk="1" hangingPunct="1">
              <a:spcBef>
                <a:spcPts val="2400"/>
              </a:spcBef>
            </a:pPr>
            <a:r>
              <a:rPr lang="uk-UA" sz="2400" b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Гуанако</a:t>
            </a:r>
          </a:p>
          <a:p>
            <a:pPr marL="0" indent="0" eaLnBrk="1" hangingPunct="1">
              <a:spcBef>
                <a:spcPts val="1500"/>
              </a:spcBef>
            </a:pPr>
            <a:endParaRPr lang="uk-UA" sz="20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204803" name="Picture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3777" y="4221088"/>
            <a:ext cx="2991578" cy="2241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04" name="Picture 1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457444"/>
            <a:ext cx="2907191" cy="2380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05" name="Picture 12"/>
          <p:cNvPicPr>
            <a:picLocks noChangeAspect="1"/>
          </p:cNvPicPr>
          <p:nvPr/>
        </p:nvPicPr>
        <p:blipFill rotWithShape="1">
          <a:blip r:embed="rId5" cstate="print"/>
          <a:srcRect l="2591" t="2081" r="1888" b="7112"/>
          <a:stretch/>
        </p:blipFill>
        <p:spPr bwMode="auto">
          <a:xfrm>
            <a:off x="5813133" y="2250201"/>
            <a:ext cx="2999791" cy="197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92376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310976" y="404664"/>
            <a:ext cx="6589365" cy="5328592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spcBef>
                <a:spcPts val="1200"/>
              </a:spcBef>
              <a:buFont typeface="StarSymbol"/>
              <a:buNone/>
            </a:pPr>
            <a:endParaRPr lang="uk-UA" sz="1600" b="1" dirty="0" smtClean="0">
              <a:solidFill>
                <a:srgbClr val="7030A0"/>
              </a:solidFill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0" algn="ctr" eaLnBrk="1" hangingPunct="1">
              <a:spcBef>
                <a:spcPts val="600"/>
              </a:spcBef>
              <a:spcAft>
                <a:spcPts val="0"/>
              </a:spcAft>
              <a:buFont typeface="StarSymbol"/>
              <a:buNone/>
            </a:pPr>
            <a:r>
              <a:rPr lang="uk-UA" sz="1600" b="1" i="1" dirty="0" smtClean="0">
                <a:solidFill>
                  <a:srgbClr val="7030A0"/>
                </a:solidFill>
              </a:rPr>
              <a:t>Альпака</a:t>
            </a:r>
            <a:r>
              <a:rPr lang="uk-UA" sz="1600" i="1" dirty="0" smtClean="0">
                <a:solidFill>
                  <a:srgbClr val="7030A0"/>
                </a:solidFill>
              </a:rPr>
              <a:t>  </a:t>
            </a:r>
            <a:r>
              <a:rPr lang="uk-UA" sz="1600" b="1" dirty="0" smtClean="0">
                <a:solidFill>
                  <a:prstClr val="black"/>
                </a:solidFill>
              </a:rPr>
              <a:t>(лат. </a:t>
            </a:r>
            <a:r>
              <a:rPr lang="uk-UA" sz="1600" b="1" dirty="0" err="1" smtClean="0">
                <a:solidFill>
                  <a:prstClr val="black"/>
                </a:solidFill>
              </a:rPr>
              <a:t>Vicugna</a:t>
            </a:r>
            <a:r>
              <a:rPr lang="uk-UA" sz="1600" b="1" dirty="0" smtClean="0">
                <a:solidFill>
                  <a:prstClr val="black"/>
                </a:solidFill>
              </a:rPr>
              <a:t> </a:t>
            </a:r>
            <a:r>
              <a:rPr lang="uk-UA" sz="1600" b="1" dirty="0" err="1" smtClean="0">
                <a:solidFill>
                  <a:prstClr val="black"/>
                </a:solidFill>
              </a:rPr>
              <a:t>pacos</a:t>
            </a:r>
            <a:r>
              <a:rPr lang="uk-UA" sz="1600" b="1" dirty="0" smtClean="0">
                <a:solidFill>
                  <a:prstClr val="black"/>
                </a:solidFill>
              </a:rPr>
              <a:t>) - домашній парнокопитний </a:t>
            </a:r>
          </a:p>
          <a:p>
            <a:pPr marL="0" lvl="0" indent="0" eaLnBrk="1" hangingPunct="1">
              <a:spcBef>
                <a:spcPts val="600"/>
              </a:spcBef>
              <a:spcAft>
                <a:spcPts val="0"/>
              </a:spcAft>
              <a:buNone/>
            </a:pPr>
            <a:r>
              <a:rPr lang="uk-UA" sz="1600" b="1" dirty="0" err="1" smtClean="0">
                <a:solidFill>
                  <a:prstClr val="black"/>
                </a:solidFill>
              </a:rPr>
              <a:t>савець</a:t>
            </a:r>
            <a:r>
              <a:rPr lang="uk-UA" sz="1600" b="1" dirty="0" smtClean="0">
                <a:solidFill>
                  <a:prstClr val="black"/>
                </a:solidFill>
              </a:rPr>
              <a:t> (родини верблюжих). Мешкає в Перуанських Андах на висоті 4000-5000 м. </a:t>
            </a:r>
          </a:p>
          <a:p>
            <a:pPr marL="0" indent="0" algn="just" eaLnBrk="1" hangingPunct="1">
              <a:spcBef>
                <a:spcPts val="600"/>
              </a:spcBef>
              <a:spcAft>
                <a:spcPts val="0"/>
              </a:spcAft>
              <a:buNone/>
            </a:pPr>
            <a:r>
              <a:rPr lang="uk-UA" sz="1600" b="1" dirty="0" smtClean="0">
                <a:solidFill>
                  <a:prstClr val="black"/>
                </a:solidFill>
              </a:rPr>
              <a:t>   Тіло альпака вкрито м'якою довгою (до 38 см) вовною, подібною до вовни мериносів. Вона дорога. Стрижуть альпака на відміну від овець, один раз на рік і отримують з однієї тварини всього 3-5 кг вовни. Волокно </a:t>
            </a:r>
            <a:r>
              <a:rPr lang="uk-UA" sz="1600" b="1" dirty="0" err="1" smtClean="0">
                <a:solidFill>
                  <a:prstClr val="black"/>
                </a:solidFill>
              </a:rPr>
              <a:t>тоніною</a:t>
            </a:r>
            <a:r>
              <a:rPr lang="uk-UA" sz="1600" b="1" dirty="0" smtClean="0">
                <a:solidFill>
                  <a:prstClr val="black"/>
                </a:solidFill>
              </a:rPr>
              <a:t> 18-34 мкм.. </a:t>
            </a:r>
          </a:p>
          <a:p>
            <a:pPr marL="0" lvl="0" indent="0" algn="ctr" eaLnBrk="1" hangingPunct="1">
              <a:spcBef>
                <a:spcPts val="600"/>
              </a:spcBef>
              <a:spcAft>
                <a:spcPts val="0"/>
              </a:spcAft>
              <a:buNone/>
            </a:pPr>
            <a:r>
              <a:rPr lang="uk-UA" sz="1600" b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Вовна альпака володіє винятковими властивостями</a:t>
            </a: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: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вона легка, м'яка, довга, однорідна і шовковиста, зберігає унікальний шовковистий блиск весь термін служби виробу;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дуже тепла (в 7 разів тепліше овечої), з високими терморегулюючими властивостями (у ній тепло на холоді і не жарко в теплі);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міцна (в 3 рази міцніше овечої), не схильна до скочування, звалювання і зминання, не містить ланоліну;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стійка до забруднення і не викликає алергічних реакцій;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волокна альпака гладкі і комфортні на дотик;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вона має найбільший діапазон природних кольорів (22 відтінки: від чорного, сірого, бордового, коричневого, кремового до білого).</a:t>
            </a:r>
          </a:p>
          <a:p>
            <a:pPr marL="0" indent="0" eaLnBrk="1" hangingPunct="1">
              <a:lnSpc>
                <a:spcPct val="80000"/>
              </a:lnSpc>
              <a:spcBef>
                <a:spcPts val="600"/>
              </a:spcBef>
              <a:buFont typeface="StarSymbol"/>
              <a:buNone/>
            </a:pPr>
            <a:endParaRPr lang="uk-UA" sz="1600" b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218116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1994024"/>
            <a:ext cx="2160240" cy="151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8117" name="Shape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44624"/>
            <a:ext cx="2160240" cy="1540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323528" y="5733256"/>
            <a:ext cx="7200800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600" b="1" dirty="0" smtClean="0">
                <a:latin typeface="+mn-lt"/>
              </a:rPr>
              <a:t>   </a:t>
            </a:r>
            <a:r>
              <a:rPr lang="uk-UA" sz="1600" b="1" dirty="0" smtClean="0">
                <a:latin typeface="+mn-lt"/>
              </a:rPr>
              <a:t>Подібних якостей немає в жодного іншого виду вовни. Всі перераховані властивості створюють у власників виробів з вовни альпака відчуття унікального естетичного та фізичного комфорту.</a:t>
            </a:r>
          </a:p>
          <a:p>
            <a:pPr>
              <a:spcBef>
                <a:spcPts val="600"/>
              </a:spcBef>
            </a:pP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38655" y="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1272"/>
            <a:ext cx="6552728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ts val="1200"/>
              </a:spcBef>
            </a:pPr>
            <a:r>
              <a:rPr lang="uk-UA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Альпака  (</a:t>
            </a:r>
            <a:r>
              <a:rPr lang="fr-FR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ALPACA)</a:t>
            </a:r>
            <a:endParaRPr lang="uk-UA" sz="1600" b="1" dirty="0">
              <a:solidFill>
                <a:srgbClr val="7030A0"/>
              </a:solidFill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516183"/>
            <a:ext cx="1719263" cy="340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2140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0063" y="142875"/>
            <a:ext cx="8153400" cy="114300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природне  забарвлення Вовни  Альпака, </a:t>
            </a:r>
          </a:p>
        </p:txBody>
      </p:sp>
      <p:pic>
        <p:nvPicPr>
          <p:cNvPr id="222210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729590"/>
            <a:ext cx="2808312" cy="2240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2211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361264"/>
            <a:ext cx="2940753" cy="2205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2212" name="Picture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361264"/>
            <a:ext cx="2886596" cy="2282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2213" name="Picture 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1729590"/>
            <a:ext cx="2660725" cy="2331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8595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3238" y="17786"/>
            <a:ext cx="8153400" cy="1071513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/>
            </a:r>
            <a:b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</a:b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Вікунія</a:t>
            </a:r>
            <a:b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</a:br>
            <a:endParaRPr lang="uk-UA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Lucida Sans Unicode" pitchFamily="34" charset="0"/>
            </a:endParaRPr>
          </a:p>
        </p:txBody>
      </p:sp>
      <p:sp>
        <p:nvSpPr>
          <p:cNvPr id="224258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179511" y="908721"/>
            <a:ext cx="8677296" cy="1440160"/>
          </a:xfrm>
        </p:spPr>
        <p:txBody>
          <a:bodyPr/>
          <a:lstStyle/>
          <a:p>
            <a:pPr marL="0" indent="457200" algn="just" eaLnBrk="1" hangingPunct="1">
              <a:spcBef>
                <a:spcPts val="600"/>
              </a:spcBef>
              <a:buNone/>
            </a:pPr>
            <a:r>
              <a:rPr lang="uk-UA" sz="1600" b="1" i="1" dirty="0" err="1" smtClean="0">
                <a:solidFill>
                  <a:srgbClr val="0070C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Вікунія</a:t>
            </a:r>
            <a:r>
              <a:rPr lang="uk-UA" sz="1600" b="1" i="1" dirty="0" smtClean="0">
                <a:solidFill>
                  <a:srgbClr val="0070C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- </a:t>
            </a: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тварина високогір'я, де температура часто сягає нуля градусів за </a:t>
            </a:r>
            <a:r>
              <a:rPr lang="uk-UA" sz="16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цельсієм</a:t>
            </a:r>
            <a:r>
              <a:rPr lang="uk-UA" sz="1600" b="1" dirty="0">
                <a:latin typeface="Century" pitchFamily="18" charset="0"/>
                <a:ea typeface="Lucida Sans Unicode" pitchFamily="34" charset="0"/>
                <a:cs typeface="Mangal" pitchFamily="2"/>
              </a:rPr>
              <a:t>. Тварина родини </a:t>
            </a:r>
            <a:r>
              <a:rPr lang="uk-UA" sz="1600" b="1" dirty="0" err="1">
                <a:latin typeface="Century" pitchFamily="18" charset="0"/>
                <a:ea typeface="Lucida Sans Unicode" pitchFamily="34" charset="0"/>
                <a:cs typeface="Mangal" pitchFamily="2"/>
              </a:rPr>
              <a:t>верблюдових</a:t>
            </a:r>
            <a:r>
              <a:rPr lang="uk-UA" sz="1600" b="1" dirty="0">
                <a:latin typeface="Century" pitchFamily="18" charset="0"/>
                <a:ea typeface="Lucida Sans Unicode" pitchFamily="34" charset="0"/>
                <a:cs typeface="Mangal" pitchFamily="2"/>
              </a:rPr>
              <a:t>. мешкає в основному в Перу</a:t>
            </a: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.</a:t>
            </a:r>
          </a:p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Саме вона дає найтоншу в світі вовну. Травин стрижуть лише раз на рік. Оскільки вікунії не приручаються, то стрижуть впольованих чи зловлених тварин. Тому цей вид вовни вельми рідкісний.</a:t>
            </a:r>
          </a:p>
          <a:p>
            <a:pPr marL="0" indent="0" eaLnBrk="1" hangingPunct="1">
              <a:spcBef>
                <a:spcPts val="1500"/>
              </a:spcBef>
            </a:pPr>
            <a:endParaRPr lang="uk-UA" sz="1600" b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0" eaLnBrk="1" hangingPunct="1">
              <a:spcBef>
                <a:spcPts val="1500"/>
              </a:spcBef>
            </a:pPr>
            <a:endParaRPr lang="uk-UA" sz="14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sp>
        <p:nvSpPr>
          <p:cNvPr id="224259" name="Содержимое 3"/>
          <p:cNvSpPr txBox="1">
            <a:spLocks noGrp="1"/>
          </p:cNvSpPr>
          <p:nvPr>
            <p:ph type="body" idx="4294967295"/>
          </p:nvPr>
        </p:nvSpPr>
        <p:spPr>
          <a:xfrm>
            <a:off x="179512" y="2348880"/>
            <a:ext cx="8784976" cy="2996952"/>
          </a:xfrm>
        </p:spPr>
        <p:txBody>
          <a:bodyPr/>
          <a:lstStyle/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600" b="1" dirty="0">
                <a:latin typeface="Century" pitchFamily="18" charset="0"/>
                <a:ea typeface="Lucida Sans Unicode" pitchFamily="34" charset="0"/>
                <a:cs typeface="Mangal" pitchFamily="2"/>
              </a:rPr>
              <a:t>В</a:t>
            </a:r>
            <a:r>
              <a:rPr sz="16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овна</a:t>
            </a:r>
            <a:r>
              <a:rPr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у </a:t>
            </a:r>
            <a:r>
              <a:rPr sz="16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вікун</a:t>
            </a: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і</a:t>
            </a:r>
            <a:r>
              <a:rPr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ї </a:t>
            </a:r>
            <a:r>
              <a:rPr sz="16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коротка</a:t>
            </a:r>
            <a:r>
              <a:rPr lang="uk-UA"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,</a:t>
            </a:r>
            <a:r>
              <a:rPr lang="uk-UA" sz="16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6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м'яка сортується вручну</a:t>
            </a:r>
            <a:r>
              <a:rPr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. Вона помітно витонченіша, ніж у споріднених видів, і достатньо густа, щоб служити ізолюючим шаром проти холоду.</a:t>
            </a:r>
          </a:p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Але на грудях росте розкішна ділянка вовни високої якості - своєрідне жабо́. Саме це жабо і стигуть раз на два роки ( зазвичай отримують близько 600-900 грамів ). Тому ця вовна високо поціновується і дорого коштує.</a:t>
            </a:r>
          </a:p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sz="16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Довжина вовни дорослої тварини може досягати 4,8 см, але, як правило, її середня довжина - близько 3,28 см, при цьому довжина вовни на грудях - від 18 до 20 см. Тонина (тонкість) вовни коливається від 10 до 15 мкм. Звичайна тонина становить 12,52 мкм.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53136"/>
            <a:ext cx="8870950" cy="248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8286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 lIns="0" tIns="0" rIns="0" bIns="0" anchor="ctr"/>
          <a:lstStyle/>
          <a:p>
            <a:pPr algn="ctr" eaLnBrk="1">
              <a:buSzPct val="45000"/>
              <a:buFont typeface="StarSymbol"/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Натуральні волокна</a:t>
            </a:r>
          </a:p>
        </p:txBody>
      </p:sp>
      <p:sp>
        <p:nvSpPr>
          <p:cNvPr id="82946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857224" y="1357298"/>
            <a:ext cx="3450729" cy="595304"/>
          </a:xfrm>
        </p:spPr>
        <p:txBody>
          <a:bodyPr lIns="0" tIns="0" rIns="0" bIns="0"/>
          <a:lstStyle/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b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Волокна тваринного походження</a:t>
            </a:r>
          </a:p>
        </p:txBody>
      </p:sp>
      <p:sp>
        <p:nvSpPr>
          <p:cNvPr id="82947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5072066" y="1428736"/>
            <a:ext cx="3197225" cy="685792"/>
          </a:xfrm>
        </p:spPr>
        <p:txBody>
          <a:bodyPr lIns="0" tIns="0" rIns="0" bIns="0"/>
          <a:lstStyle/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b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Волокна рослинного походження</a:t>
            </a:r>
          </a:p>
        </p:txBody>
      </p:sp>
      <p:sp>
        <p:nvSpPr>
          <p:cNvPr id="82948" name="Текст 4"/>
          <p:cNvSpPr txBox="1">
            <a:spLocks noGrp="1"/>
          </p:cNvSpPr>
          <p:nvPr>
            <p:ph type="body" idx="4294967295"/>
          </p:nvPr>
        </p:nvSpPr>
        <p:spPr>
          <a:xfrm>
            <a:off x="5214942" y="3357562"/>
            <a:ext cx="3131765" cy="2159000"/>
          </a:xfrm>
        </p:spPr>
        <p:txBody>
          <a:bodyPr lIns="0" tIns="0" rIns="0" bIns="0"/>
          <a:lstStyle/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на основі целюлози</a:t>
            </a:r>
          </a:p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</a:p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endParaRPr lang="uk-UA" b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endParaRPr lang="uk-UA" b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107950" indent="0" algn="just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бавовна, льон, рамі,             сизаль, пенька </a:t>
            </a:r>
            <a:r>
              <a:rPr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і </a:t>
            </a: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джут</a:t>
            </a:r>
            <a:endParaRPr lang="uk-UA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sp>
        <p:nvSpPr>
          <p:cNvPr id="82949" name="Текст 5"/>
          <p:cNvSpPr txBox="1">
            <a:spLocks noGrp="1"/>
          </p:cNvSpPr>
          <p:nvPr>
            <p:ph type="body" idx="4294967295"/>
          </p:nvPr>
        </p:nvSpPr>
        <p:spPr>
          <a:xfrm>
            <a:off x="1142976" y="3357562"/>
            <a:ext cx="3645048" cy="3239790"/>
          </a:xfrm>
        </p:spPr>
        <p:txBody>
          <a:bodyPr lIns="0" tIns="0" rIns="0" bIns="0"/>
          <a:lstStyle/>
          <a:p>
            <a:pPr marL="107950" indent="0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на основі протеїнів </a:t>
            </a:r>
          </a:p>
          <a:p>
            <a:pPr marL="107950" indent="0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</a:p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endParaRPr lang="uk-UA" b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endParaRPr lang="uk-UA" b="1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107950" indent="0" algn="just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b="1" dirty="0" smtClean="0">
                <a:solidFill>
                  <a:srgbClr val="FF000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вовна, верблюжа вовна, альпака, кашемір, </a:t>
            </a:r>
            <a:r>
              <a:rPr lang="uk-UA" b="1" dirty="0" err="1" smtClean="0">
                <a:solidFill>
                  <a:srgbClr val="FF000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вікунья</a:t>
            </a:r>
            <a:r>
              <a:rPr lang="uk-UA" b="1" dirty="0" smtClean="0">
                <a:solidFill>
                  <a:srgbClr val="FF000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, мохер, ангора і шовк</a:t>
            </a:r>
          </a:p>
        </p:txBody>
      </p:sp>
      <p:sp>
        <p:nvSpPr>
          <p:cNvPr id="15" name="Выгнутая влево стрелка 14"/>
          <p:cNvSpPr/>
          <p:nvPr/>
        </p:nvSpPr>
        <p:spPr>
          <a:xfrm>
            <a:off x="2071670" y="2000240"/>
            <a:ext cx="731520" cy="1216152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6" name="Выгнутая влево стрелка 15"/>
          <p:cNvSpPr/>
          <p:nvPr/>
        </p:nvSpPr>
        <p:spPr>
          <a:xfrm>
            <a:off x="2071670" y="3857628"/>
            <a:ext cx="642942" cy="1214446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7" name="Выгнутая вправо стрелка 16"/>
          <p:cNvSpPr/>
          <p:nvPr/>
        </p:nvSpPr>
        <p:spPr>
          <a:xfrm>
            <a:off x="6429388" y="2071678"/>
            <a:ext cx="731520" cy="1216152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8" name="Выгнутая вправо стрелка 17"/>
          <p:cNvSpPr/>
          <p:nvPr/>
        </p:nvSpPr>
        <p:spPr>
          <a:xfrm>
            <a:off x="6572264" y="3857628"/>
            <a:ext cx="731520" cy="1216152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2411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71500" y="0"/>
            <a:ext cx="8153400" cy="114300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Гуанако</a:t>
            </a:r>
          </a:p>
        </p:txBody>
      </p:sp>
      <p:sp>
        <p:nvSpPr>
          <p:cNvPr id="230402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571500" y="1285875"/>
            <a:ext cx="4071938" cy="5072063"/>
          </a:xfrm>
        </p:spPr>
        <p:txBody>
          <a:bodyPr/>
          <a:lstStyle/>
          <a:p>
            <a:pPr marL="0" indent="457200" algn="just" eaLnBrk="1" hangingPunct="1">
              <a:spcBef>
                <a:spcPts val="600"/>
              </a:spcBef>
              <a:buNone/>
            </a:pPr>
            <a:r>
              <a:rPr lang="uk-UA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Гуанако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(</a:t>
            </a:r>
            <a:r>
              <a:rPr lang="en-US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Lama guanicoe,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від кеч. </a:t>
            </a:r>
            <a:r>
              <a:rPr lang="en-US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wanaku) —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ссавець роду лам родини верблюдових.       Вважається предком одомашенних лами і альпаки.</a:t>
            </a:r>
          </a:p>
          <a:p>
            <a:pPr marL="0" indent="457200" algn="just" eaLnBrk="1" hangingPunct="1">
              <a:spcBef>
                <a:spcPts val="600"/>
              </a:spcBef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Волокно хутра гуанако дуже цінується за м'якість, поступається лише хутру вікуній.</a:t>
            </a:r>
          </a:p>
          <a:p>
            <a:pPr marL="0" indent="457200" algn="just" eaLnBrk="1" hangingPunct="1">
              <a:spcBef>
                <a:spcPts val="600"/>
              </a:spcBef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Як і його одомашнений родич, лама, гуанако має два шари волосся, грубий зовнішній та м'якіший внутрішній, приблизно 16-18 мкм, тонше навіть за кашмірську вовну.</a:t>
            </a:r>
          </a:p>
        </p:txBody>
      </p:sp>
      <p:pic>
        <p:nvPicPr>
          <p:cNvPr id="230403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4000500" cy="4167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64136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0063" y="0"/>
            <a:ext cx="8153400" cy="114300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Лама - гуанако</a:t>
            </a:r>
          </a:p>
        </p:txBody>
      </p:sp>
      <p:sp>
        <p:nvSpPr>
          <p:cNvPr id="232450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358775" y="857250"/>
            <a:ext cx="5581377" cy="6000750"/>
          </a:xfrm>
        </p:spPr>
        <p:txBody>
          <a:bodyPr/>
          <a:lstStyle/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lang="ru-RU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  <a:r>
              <a:rPr lang="uk-UA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Лама-гуанако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- ссавець роду лам сімейства верблюжих. Є предком одомашненої лами.</a:t>
            </a:r>
          </a:p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Мешкає в Південних Андах на висоті більше 4000м над рівнем моря. Це рідкісний вид тварин, вирощуваних у важкодоступних умовах.</a:t>
            </a:r>
          </a:p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Стрижка тварин проводиться ручним способом, тому що в більшості районів електрика недоступно.</a:t>
            </a:r>
          </a:p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Середня маса одного руна становить 3,5 кг, з яких при відборі і сортуванні залишається лише кілька грамів. Вовна лами підрозділяють на 22 колірних відтінків. Починаючи від чистого білого, бежевого, срібного, коричневого і чорного. Вовну цих тварин фарбують рідко так як у них багата природна колірна гама.</a:t>
            </a:r>
          </a:p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  </a:t>
            </a:r>
          </a:p>
        </p:txBody>
      </p:sp>
      <p:pic>
        <p:nvPicPr>
          <p:cNvPr id="232451" name="Picture 2"/>
          <p:cNvPicPr>
            <a:picLocks noChangeAspect="1"/>
          </p:cNvPicPr>
          <p:nvPr/>
        </p:nvPicPr>
        <p:blipFill rotWithShape="1">
          <a:blip r:embed="rId3" cstate="print"/>
          <a:srcRect r="5310"/>
          <a:stretch/>
        </p:blipFill>
        <p:spPr bwMode="auto">
          <a:xfrm>
            <a:off x="6360774" y="1196752"/>
            <a:ext cx="2319444" cy="2147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2452" name="Picture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47164" y="3501008"/>
            <a:ext cx="2333054" cy="2333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39109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3" name="Rectangle 2"/>
          <p:cNvSpPr txBox="1">
            <a:spLocks noGrp="1"/>
          </p:cNvSpPr>
          <p:nvPr>
            <p:ph type="title" idx="4294967295"/>
          </p:nvPr>
        </p:nvSpPr>
        <p:spPr>
          <a:xfrm>
            <a:off x="539750" y="43979"/>
            <a:ext cx="6227986" cy="720725"/>
          </a:xfrm>
        </p:spPr>
        <p:txBody>
          <a:bodyPr/>
          <a:lstStyle/>
          <a:p>
            <a:pPr algn="ctr" eaLnBrk="1">
              <a:lnSpc>
                <a:spcPct val="90000"/>
              </a:lnSpc>
              <a:spcBef>
                <a:spcPts val="1500"/>
              </a:spcBef>
              <a:buSzPct val="45000"/>
              <a:buFont typeface="StarSymbol"/>
              <a:buNone/>
            </a:pPr>
            <a:r>
              <a:rPr lang="uk-UA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Ангорський  кролик</a:t>
            </a:r>
            <a:endParaRPr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Lucida Sans Unicode" pitchFamily="34" charset="0"/>
            </a:endParaRPr>
          </a:p>
        </p:txBody>
      </p:sp>
      <p:sp>
        <p:nvSpPr>
          <p:cNvPr id="248834" name="Rectangle 3"/>
          <p:cNvSpPr txBox="1">
            <a:spLocks noGrp="1"/>
          </p:cNvSpPr>
          <p:nvPr>
            <p:ph type="body" idx="4294967295"/>
          </p:nvPr>
        </p:nvSpPr>
        <p:spPr>
          <a:xfrm>
            <a:off x="356110" y="2492896"/>
            <a:ext cx="8680386" cy="1770410"/>
          </a:xfrm>
        </p:spPr>
        <p:txBody>
          <a:bodyPr/>
          <a:lstStyle/>
          <a:p>
            <a:pPr marL="0" indent="457200" algn="just" eaLnBrk="1">
              <a:spcBef>
                <a:spcPts val="0"/>
              </a:spcBef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Вовна ангорського кролика </a:t>
            </a:r>
            <a:r>
              <a:rPr lang="ru-RU" sz="1800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густа</a:t>
            </a:r>
            <a:r>
              <a:rPr lang="ru-RU" sz="18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, </a:t>
            </a:r>
            <a:r>
              <a:rPr lang="ru-RU" sz="1800" b="1" dirty="0" err="1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довга</a:t>
            </a:r>
            <a:r>
              <a:rPr lang="ru-RU" sz="18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, </a:t>
            </a:r>
            <a:r>
              <a:rPr lang="ru-RU" sz="1800" b="1" dirty="0" err="1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важка</a:t>
            </a:r>
            <a:r>
              <a:rPr lang="ru-RU" sz="1800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,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виключно дуже м'яка,  тепла і пухнаста, з характерним ніжним ворсом і зовсім </a:t>
            </a:r>
            <a:r>
              <a:rPr lang="uk-UA" sz="1800" b="1" dirty="0">
                <a:latin typeface="Century" pitchFamily="18" charset="0"/>
                <a:ea typeface="Lucida Sans Unicode" pitchFamily="34" charset="0"/>
                <a:cs typeface="Mangal" pitchFamily="2"/>
              </a:rPr>
              <a:t>не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еластична.</a:t>
            </a:r>
            <a:r>
              <a:rPr lang="ru-RU" sz="1800" b="1" dirty="0"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Невелика кількість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остєвого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волосся, зате є густий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підшерсток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. </a:t>
            </a:r>
          </a:p>
          <a:p>
            <a:pPr marL="0" indent="457200" algn="just" eaLnBrk="1">
              <a:spcBef>
                <a:spcPts val="0"/>
              </a:spcBef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Вона відносно недовговічна: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тоніна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11-13 мкм і середня довжина волокна 36 мм не сприяє міцному зміцненню волокна в пряжі. </a:t>
            </a:r>
          </a:p>
          <a:p>
            <a:pPr marL="0" indent="0" algn="just" eaLnBrk="1">
              <a:lnSpc>
                <a:spcPct val="90000"/>
              </a:lnSpc>
              <a:spcBef>
                <a:spcPts val="1500"/>
              </a:spcBef>
            </a:pPr>
            <a:endParaRPr lang="uk-UA" sz="18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marL="0" indent="0" algn="just" eaLnBrk="1">
              <a:lnSpc>
                <a:spcPct val="90000"/>
              </a:lnSpc>
              <a:spcBef>
                <a:spcPts val="1500"/>
              </a:spcBef>
            </a:pPr>
            <a:endParaRPr lang="uk-UA" sz="1800" dirty="0" smtClean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248835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4732" y="84162"/>
            <a:ext cx="2161763" cy="1472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8837" name="Shape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4462" y="4307184"/>
            <a:ext cx="2317697" cy="16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490" y="3960300"/>
            <a:ext cx="1956510" cy="1844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69467" y="5840116"/>
            <a:ext cx="26670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400" b="1" dirty="0" smtClean="0">
                <a:latin typeface="Century" pitchFamily="18"/>
                <a:ea typeface="Lucida Sans Unicode" pitchFamily="2"/>
                <a:cs typeface="Mangal" pitchFamily="2"/>
              </a:rPr>
              <a:t>Шерстинки ангорського кролика–самі білі волокна вовни в природі, які тільки можна зустріти.</a:t>
            </a:r>
            <a:endParaRPr lang="uk-UA" sz="1400" b="1" dirty="0">
              <a:latin typeface="Century" pitchFamily="18"/>
              <a:ea typeface="Lucida Sans Unicode" pitchFamily="2"/>
              <a:cs typeface="Mangal" pitchFamily="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910461"/>
            <a:ext cx="6174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 hangingPunct="0">
              <a:spcBef>
                <a:spcPts val="0"/>
              </a:spcBef>
            </a:pPr>
            <a:r>
              <a:rPr lang="uk-UA" b="1" i="1" dirty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Ангорський кролик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(</a:t>
            </a:r>
            <a:r>
              <a:rPr lang="en-US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Angora rabbit) - 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вважається турецькою породою (яка виведена сотні років назад).</a:t>
            </a:r>
            <a:r>
              <a:rPr lang="ru-RU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569566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 hangingPunct="0">
              <a:spcBef>
                <a:spcPts val="0"/>
              </a:spcBef>
            </a:pP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Ангора (ANGORA) - це пух ангорських кроликів. З одного </a:t>
            </a:r>
            <a:r>
              <a:rPr lang="uk-UA" b="1" dirty="0" err="1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ушастого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отримують близько 300 г </a:t>
            </a:r>
            <a:r>
              <a:rPr lang="uk-UA" b="1" dirty="0" err="1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пуха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. Високоякісну вовну ангорського кролика не зістригають, а зчісують з тварини, щоб не втратити жодної шерстинки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6071"/>
            <a:ext cx="2971725" cy="2126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1066" y="6147892"/>
            <a:ext cx="25907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err="1">
                <a:latin typeface="Century" pitchFamily="18"/>
                <a:ea typeface="Lucida Sans Unicode" pitchFamily="2"/>
                <a:cs typeface="Mangal" pitchFamily="2"/>
              </a:rPr>
              <a:t>Дитинча</a:t>
            </a:r>
            <a:r>
              <a:rPr lang="ru-RU" sz="1400" b="1" dirty="0">
                <a:latin typeface="Century" pitchFamily="18"/>
                <a:ea typeface="Lucida Sans Unicode" pitchFamily="2"/>
                <a:cs typeface="Mangal" pitchFamily="2"/>
              </a:rPr>
              <a:t> </a:t>
            </a:r>
            <a:r>
              <a:rPr lang="ru-RU" sz="1400" b="1" dirty="0" err="1">
                <a:latin typeface="Century" pitchFamily="18"/>
                <a:ea typeface="Lucida Sans Unicode" pitchFamily="2"/>
                <a:cs typeface="Mangal" pitchFamily="2"/>
              </a:rPr>
              <a:t>ангорського</a:t>
            </a:r>
            <a:r>
              <a:rPr lang="ru-RU" sz="1400" b="1" dirty="0">
                <a:latin typeface="Century" pitchFamily="18"/>
                <a:ea typeface="Lucida Sans Unicode" pitchFamily="2"/>
                <a:cs typeface="Mangal" pitchFamily="2"/>
              </a:rPr>
              <a:t> кроля</a:t>
            </a:r>
          </a:p>
        </p:txBody>
      </p:sp>
    </p:spTree>
    <p:extLst>
      <p:ext uri="{BB962C8B-B14F-4D97-AF65-F5344CB8AC3E}">
        <p14:creationId xmlns:p14="http://schemas.microsoft.com/office/powerpoint/2010/main" val="23785495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87363" y="0"/>
            <a:ext cx="6806890" cy="114300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/>
            </a:r>
            <a:b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</a:b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Ківіют</a:t>
            </a:r>
            <a:b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</a:br>
            <a:endParaRPr lang="uk-UA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Lucida Sans Unicode" pitchFamily="34" charset="0"/>
            </a:endParaRPr>
          </a:p>
        </p:txBody>
      </p:sp>
      <p:sp>
        <p:nvSpPr>
          <p:cNvPr id="234498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360363" y="1050925"/>
            <a:ext cx="6803925" cy="5429250"/>
          </a:xfrm>
        </p:spPr>
        <p:txBody>
          <a:bodyPr/>
          <a:lstStyle/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Останній представник так званої мамонтової фауни, що зберігся до теперішнього часу.</a:t>
            </a:r>
          </a:p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i="1" dirty="0" err="1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Ківіют-</a:t>
            </a:r>
            <a:r>
              <a:rPr lang="uk-UA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це слово </a:t>
            </a:r>
            <a:r>
              <a:rPr lang="uk-UA" sz="1800" b="1" dirty="0" err="1" smtClean="0">
                <a:latin typeface="Century" pitchFamily="18" charset="0"/>
                <a:ea typeface="Lucida Sans Unicode" pitchFamily="34" charset="0"/>
                <a:cs typeface="Mangal" pitchFamily="2"/>
              </a:rPr>
              <a:t>здебільшо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 вживається для позначення вовни вівцебика.</a:t>
            </a:r>
          </a:p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Вівцебик має дворівневий хутряний покрив; слово  «ківіют»  відноситься саме до м'якого підшерстя під шаром довшої зовнішньої вовни. Він скидає цей шар кожної весни.</a:t>
            </a:r>
          </a:p>
          <a:p>
            <a:pPr marL="0" indent="457200" algn="just" eaLnBrk="1" hangingPunct="1">
              <a:spcBef>
                <a:spcPts val="600"/>
              </a:spcBef>
              <a:buFont typeface="StarSymbol"/>
              <a:buNone/>
            </a:pP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Під час щорічного линяння ківіют вибирають з хутра вівцебиків або збирають його з предметів, об які терлися тварини; на відміну від овець, вівцебиків не стрижуть</a:t>
            </a:r>
          </a:p>
        </p:txBody>
      </p:sp>
      <p:pic>
        <p:nvPicPr>
          <p:cNvPr id="234499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4624"/>
            <a:ext cx="1849747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4500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2492896"/>
            <a:ext cx="1905000" cy="2028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555776" y="4509120"/>
            <a:ext cx="6408712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spcBef>
                <a:spcPts val="600"/>
              </a:spcBef>
            </a:pPr>
            <a:r>
              <a:rPr lang="uk-UA" b="1" dirty="0" err="1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Ківіют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цінується у якості прядивного волокна, тому що він, на відміну від овечої вовни, не збігається у воді за жодної температури. (Водночас це означає, що він непридатний для валяння.)</a:t>
            </a:r>
          </a:p>
          <a:p>
            <a:pPr lvl="0" indent="457200" algn="just">
              <a:spcBef>
                <a:spcPts val="600"/>
              </a:spcBef>
            </a:pP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Це один із </a:t>
            </a:r>
            <a:r>
              <a:rPr lang="uk-UA" b="1" dirty="0" err="1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найм'якших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видів вовни. </a:t>
            </a:r>
            <a:r>
              <a:rPr lang="uk-UA" b="1" dirty="0" err="1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Ківіют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дуже 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коштовний.</a:t>
            </a:r>
            <a:endParaRPr lang="uk-UA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521721"/>
            <a:ext cx="2664296" cy="210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79705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3" name="Rectangle 2"/>
          <p:cNvSpPr txBox="1">
            <a:spLocks noGrp="1"/>
          </p:cNvSpPr>
          <p:nvPr>
            <p:ph type="title" idx="4294967295"/>
          </p:nvPr>
        </p:nvSpPr>
        <p:spPr>
          <a:xfrm>
            <a:off x="533400" y="188640"/>
            <a:ext cx="5902724" cy="625475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ЯК</a:t>
            </a:r>
          </a:p>
        </p:txBody>
      </p:sp>
      <p:sp>
        <p:nvSpPr>
          <p:cNvPr id="238594" name="Rectangle 3"/>
          <p:cNvSpPr txBox="1">
            <a:spLocks noGrp="1"/>
          </p:cNvSpPr>
          <p:nvPr>
            <p:ph type="body" idx="4294967295"/>
          </p:nvPr>
        </p:nvSpPr>
        <p:spPr>
          <a:xfrm>
            <a:off x="683568" y="980728"/>
            <a:ext cx="5752556" cy="648072"/>
          </a:xfrm>
        </p:spPr>
        <p:txBody>
          <a:bodyPr/>
          <a:lstStyle/>
          <a:p>
            <a:pPr marL="0" indent="457200" algn="just" eaLnBrk="1" hangingPunct="1">
              <a:spcBef>
                <a:spcPts val="1200"/>
              </a:spcBef>
              <a:buFont typeface="StarSymbol"/>
              <a:buNone/>
            </a:pPr>
            <a:r>
              <a:rPr lang="uk-UA" sz="18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Дикі  Якї </a:t>
            </a:r>
            <a:r>
              <a:rPr lang="uk-UA" sz="18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- жителі Тибету.  Досить великі тварини, що досягають в холці двох метрів.</a:t>
            </a:r>
          </a:p>
        </p:txBody>
      </p:sp>
      <p:pic>
        <p:nvPicPr>
          <p:cNvPr id="238595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2822" y="44624"/>
            <a:ext cx="2383674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683568" y="2420888"/>
            <a:ext cx="655272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spcBef>
                <a:spcPts val="0"/>
              </a:spcBef>
            </a:pPr>
            <a:r>
              <a:rPr lang="uk-UA" b="1" dirty="0" smtClean="0">
                <a:latin typeface="+mn-lt"/>
              </a:rPr>
              <a:t>Щоб захиститися від різких сніжних зим з надзвичайно низькими температурами,  Які мають довгу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й товсту </a:t>
            </a:r>
            <a:r>
              <a:rPr lang="uk-UA" b="1" dirty="0">
                <a:latin typeface="+mn-lt"/>
              </a:rPr>
              <a:t>кошлату 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вовну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, так і короткі і м'які волокна.</a:t>
            </a:r>
          </a:p>
          <a:p>
            <a:pPr lvl="0" indent="457200" algn="just">
              <a:spcBef>
                <a:spcPts val="0"/>
              </a:spcBef>
            </a:pP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Нижній м'який підшерсті вичісується селянами вручну, а потім надходить на місцеві фабрики для подальшої обробки.</a:t>
            </a:r>
          </a:p>
          <a:p>
            <a:pPr lvl="0" indent="457200" algn="just"/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Середня товщина 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волокон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пуху Яка 20,0-24,0 мкм, середня довжина 34,5-35,5 мм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.</a:t>
            </a:r>
            <a:r>
              <a:rPr lang="uk-UA" b="1" dirty="0">
                <a:solidFill>
                  <a:prstClr val="black"/>
                </a:solidFill>
                <a:latin typeface="Century"/>
              </a:rPr>
              <a:t> </a:t>
            </a:r>
            <a:endParaRPr lang="uk-UA" b="1" dirty="0">
              <a:solidFill>
                <a:prstClr val="black"/>
              </a:solidFill>
              <a:latin typeface="Century" pitchFamily="18" charset="0"/>
              <a:ea typeface="Lucida Sans Unicode" pitchFamily="34" charset="0"/>
              <a:cs typeface="Mangal" pitchFamily="2"/>
            </a:endParaRPr>
          </a:p>
          <a:p>
            <a:pPr indent="457200" algn="just">
              <a:spcBef>
                <a:spcPts val="1200"/>
              </a:spcBef>
            </a:pPr>
            <a:endParaRPr lang="uk-UA" b="1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4725144"/>
            <a:ext cx="5688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/>
            <a:r>
              <a:rPr lang="uk-UA" b="1" dirty="0">
                <a:solidFill>
                  <a:prstClr val="black"/>
                </a:solidFill>
                <a:latin typeface="Century"/>
              </a:rPr>
              <a:t>Вовна Яків </a:t>
            </a:r>
            <a:r>
              <a:rPr lang="uk-UA" b="1" dirty="0" smtClean="0">
                <a:solidFill>
                  <a:prstClr val="black"/>
                </a:solidFill>
                <a:latin typeface="Century"/>
              </a:rPr>
              <a:t>дорога. Буває </a:t>
            </a:r>
            <a:r>
              <a:rPr lang="uk-UA" b="1" dirty="0">
                <a:solidFill>
                  <a:prstClr val="black"/>
                </a:solidFill>
                <a:latin typeface="Century"/>
              </a:rPr>
              <a:t>декількох кольорів - сірого, темно-сірого і коричневого.</a:t>
            </a:r>
          </a:p>
          <a:p>
            <a:pPr lvl="0" indent="457200" algn="just"/>
            <a:r>
              <a:rPr lang="uk-UA" b="1" dirty="0">
                <a:solidFill>
                  <a:prstClr val="black"/>
                </a:solidFill>
                <a:latin typeface="Century"/>
              </a:rPr>
              <a:t>Вовна легка, м'яка, дуже тонка, але при цьому дуже міцна, тому вироби з неї зігріють Вас в будь-які морози і подарують  приємне тепло та прослужить довго.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535900"/>
            <a:ext cx="2880320" cy="2593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536" y="1988180"/>
            <a:ext cx="2232908" cy="2232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7496" y="1702549"/>
            <a:ext cx="7958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spcBef>
                <a:spcPts val="1200"/>
              </a:spcBef>
            </a:pPr>
            <a:r>
              <a:rPr lang="uk-UA" b="1" i="1" dirty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Одомашнений Як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походить від тибетського дикого  Яка, який живе у високогірних областях Монголії.</a:t>
            </a:r>
          </a:p>
        </p:txBody>
      </p:sp>
    </p:spTree>
    <p:extLst>
      <p:ext uri="{BB962C8B-B14F-4D97-AF65-F5344CB8AC3E}">
        <p14:creationId xmlns:p14="http://schemas.microsoft.com/office/powerpoint/2010/main" val="25139933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064896" cy="1143000"/>
          </a:xfrm>
        </p:spPr>
        <p:txBody>
          <a:bodyPr/>
          <a:lstStyle/>
          <a:p>
            <a:pPr algn="ctr"/>
            <a:r>
              <a:rPr lang="uk-UA" sz="4400" b="1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Бізон</a:t>
            </a:r>
            <a:endParaRPr lang="uk-U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7632848" cy="4525963"/>
          </a:xfrm>
        </p:spPr>
        <p:txBody>
          <a:bodyPr/>
          <a:lstStyle/>
          <a:p>
            <a:pPr marL="0" indent="457200" algn="just">
              <a:spcBef>
                <a:spcPts val="600"/>
              </a:spcBef>
              <a:buNone/>
            </a:pPr>
            <a:r>
              <a:rPr lang="uk-UA" sz="1800" b="1" i="1" dirty="0">
                <a:solidFill>
                  <a:srgbClr val="7030A0"/>
                </a:solidFill>
              </a:rPr>
              <a:t>Бізон</a:t>
            </a:r>
            <a:r>
              <a:rPr lang="uk-UA" sz="1800" b="1" dirty="0"/>
              <a:t> - могутній мешканець північноамериканського континенту. Дорослі особини можуть досягати 3-х метрів в довжину і 2-х метрів у висоту масою до півтора тонн. </a:t>
            </a:r>
            <a:r>
              <a:rPr lang="uk-UA" sz="1800" b="1" dirty="0" smtClean="0"/>
              <a:t>Вовну добувають </a:t>
            </a:r>
            <a:r>
              <a:rPr lang="uk-UA" sz="1800" b="1" dirty="0"/>
              <a:t>з густого підшерстя цього велетня. </a:t>
            </a:r>
            <a:endParaRPr lang="uk-UA" sz="1800" b="1" dirty="0" smtClean="0"/>
          </a:p>
          <a:p>
            <a:pPr marL="0" indent="457200" algn="just">
              <a:spcBef>
                <a:spcPts val="600"/>
              </a:spcBef>
              <a:buNone/>
            </a:pPr>
            <a:r>
              <a:rPr lang="uk-UA" sz="1800" b="1" dirty="0" smtClean="0"/>
              <a:t>На виробах </a:t>
            </a:r>
            <a:r>
              <a:rPr lang="uk-UA" sz="1800" b="1" dirty="0"/>
              <a:t>абсолютно не утворюються </a:t>
            </a:r>
            <a:r>
              <a:rPr lang="uk-UA" sz="1800" b="1" dirty="0" err="1" smtClean="0"/>
              <a:t>катишки</a:t>
            </a:r>
            <a:r>
              <a:rPr lang="uk-UA" sz="1800" b="1" dirty="0" smtClean="0"/>
              <a:t>, </a:t>
            </a:r>
            <a:r>
              <a:rPr lang="uk-UA" sz="1800" b="1" dirty="0"/>
              <a:t>їх можна сміливо прати в пральній машині. До речі після </a:t>
            </a:r>
            <a:r>
              <a:rPr lang="uk-UA" sz="1800" b="1" dirty="0" smtClean="0"/>
              <a:t>інтенсивного прання вироби </a:t>
            </a:r>
            <a:r>
              <a:rPr lang="uk-UA" sz="1800" b="1" dirty="0"/>
              <a:t>стають м'якше і </a:t>
            </a:r>
            <a:r>
              <a:rPr lang="uk-UA" sz="1800" b="1" dirty="0" smtClean="0"/>
              <a:t>пухнастіше.</a:t>
            </a:r>
            <a:endParaRPr lang="uk-UA" sz="1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23"/>
          <a:stretch/>
        </p:blipFill>
        <p:spPr bwMode="auto">
          <a:xfrm>
            <a:off x="2339752" y="3645024"/>
            <a:ext cx="4197244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746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2483768" y="-27384"/>
            <a:ext cx="6408712" cy="1143000"/>
          </a:xfrm>
        </p:spPr>
        <p:txBody>
          <a:bodyPr/>
          <a:lstStyle/>
          <a:p>
            <a:pPr algn="ctr" eaLnBrk="1" hangingPunct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Собача вовна</a:t>
            </a:r>
          </a:p>
        </p:txBody>
      </p:sp>
      <p:sp>
        <p:nvSpPr>
          <p:cNvPr id="254978" name="Содержимое 3"/>
          <p:cNvSpPr txBox="1">
            <a:spLocks noGrp="1"/>
          </p:cNvSpPr>
          <p:nvPr>
            <p:ph type="body" idx="4294967295"/>
          </p:nvPr>
        </p:nvSpPr>
        <p:spPr>
          <a:xfrm>
            <a:off x="2483768" y="1062823"/>
            <a:ext cx="6372770" cy="782002"/>
          </a:xfrm>
        </p:spPr>
        <p:txBody>
          <a:bodyPr/>
          <a:lstStyle/>
          <a:p>
            <a:pPr marL="0" indent="457200" algn="just" eaLnBrk="1" hangingPunct="1">
              <a:spcBef>
                <a:spcPts val="0"/>
              </a:spcBef>
              <a:buNone/>
            </a:pPr>
            <a:r>
              <a:rPr lang="uk-UA" sz="1800" b="1" dirty="0" smtClean="0">
                <a:ea typeface="Lucida Sans Unicode" pitchFamily="34" charset="0"/>
                <a:cs typeface="Mangal" pitchFamily="2"/>
              </a:rPr>
              <a:t>Ця вовна не має промислового вживання через різноманітність порід і неоднорідності собачої вовни.   </a:t>
            </a:r>
          </a:p>
          <a:p>
            <a:pPr marL="0" indent="457200" algn="just" eaLnBrk="1" hangingPunct="1">
              <a:spcBef>
                <a:spcPts val="0"/>
              </a:spcBef>
              <a:buNone/>
            </a:pPr>
            <a:r>
              <a:rPr lang="uk-UA" sz="1800" b="1" dirty="0" smtClean="0">
                <a:solidFill>
                  <a:prstClr val="black"/>
                </a:solidFill>
                <a:ea typeface="Lucida Sans Unicode" pitchFamily="34" charset="0"/>
                <a:cs typeface="Mangal" pitchFamily="2"/>
              </a:rPr>
              <a:t>Особливо </a:t>
            </a:r>
            <a:r>
              <a:rPr lang="uk-UA" sz="1800" b="1" dirty="0">
                <a:solidFill>
                  <a:prstClr val="black"/>
                </a:solidFill>
                <a:ea typeface="Lucida Sans Unicode" pitchFamily="34" charset="0"/>
                <a:cs typeface="Mangal" pitchFamily="2"/>
              </a:rPr>
              <a:t>захоплені в'язальниці самі займаються </a:t>
            </a:r>
            <a:endParaRPr lang="uk-UA" sz="1800" b="1" dirty="0" smtClean="0">
              <a:ea typeface="Lucida Sans Unicode" pitchFamily="34" charset="0"/>
              <a:cs typeface="Mangal" pitchFamily="2"/>
            </a:endParaRPr>
          </a:p>
          <a:p>
            <a:pPr marL="0" indent="457200" algn="just" eaLnBrk="1" hangingPunct="1">
              <a:spcBef>
                <a:spcPts val="0"/>
              </a:spcBef>
              <a:buNone/>
            </a:pPr>
            <a:r>
              <a:rPr lang="uk-UA" sz="1800" b="1" dirty="0">
                <a:ea typeface="Lucida Sans Unicode" pitchFamily="34" charset="0"/>
                <a:cs typeface="Mangal" pitchFamily="2"/>
              </a:rPr>
              <a:t> </a:t>
            </a:r>
            <a:endParaRPr sz="1800" b="1" dirty="0" smtClean="0">
              <a:ea typeface="Lucida Sans Unicode" pitchFamily="34" charset="0"/>
              <a:cs typeface="Mangal" pitchFamily="2"/>
            </a:endParaRPr>
          </a:p>
        </p:txBody>
      </p:sp>
      <p:pic>
        <p:nvPicPr>
          <p:cNvPr id="254979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82920"/>
            <a:ext cx="2248898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520" y="1973739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0"/>
              </a:spcBef>
            </a:pPr>
            <a:r>
              <a:rPr lang="uk-UA" b="1" dirty="0" smtClean="0">
                <a:solidFill>
                  <a:prstClr val="black"/>
                </a:solidFill>
                <a:latin typeface="Century"/>
                <a:ea typeface="Lucida Sans Unicode" pitchFamily="34" charset="0"/>
                <a:cs typeface="Mangal" pitchFamily="2"/>
              </a:rPr>
              <a:t>прядінням </a:t>
            </a:r>
            <a:r>
              <a:rPr lang="uk-UA" b="1" dirty="0">
                <a:solidFill>
                  <a:prstClr val="black"/>
                </a:solidFill>
                <a:latin typeface="Century"/>
                <a:ea typeface="Lucida Sans Unicode" pitchFamily="34" charset="0"/>
                <a:cs typeface="Mangal" pitchFamily="2"/>
              </a:rPr>
              <a:t>собачої вовни. Для цього довгошерстих собак </a:t>
            </a:r>
            <a:r>
              <a:rPr lang="uk-UA" b="1" dirty="0" smtClean="0">
                <a:solidFill>
                  <a:prstClr val="black"/>
                </a:solidFill>
                <a:latin typeface="Century"/>
                <a:ea typeface="Lucida Sans Unicode" pitchFamily="34" charset="0"/>
                <a:cs typeface="Mangal" pitchFamily="2"/>
              </a:rPr>
              <a:t>вичісують. Якщо  </a:t>
            </a:r>
            <a:r>
              <a:rPr lang="uk-UA" b="1" dirty="0">
                <a:solidFill>
                  <a:prstClr val="black"/>
                </a:solidFill>
                <a:latin typeface="Century"/>
                <a:ea typeface="Lucida Sans Unicode" pitchFamily="34" charset="0"/>
                <a:cs typeface="Mangal" pitchFamily="2"/>
              </a:rPr>
              <a:t>вовна  стрижена, то це повинна бути м'яка  вовна, довжиною не менше 5-6 см.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180528" y="2780928"/>
            <a:ext cx="90730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algn="just" hangingPunct="0">
              <a:spcAft>
                <a:spcPts val="0"/>
              </a:spcAft>
            </a:pP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  Вовна  собак: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вона відмінно зберігає тепло, при цьому пропускаючи повітря всередину, сприяє кращому живленню тканин організму і значно зменшує час </a:t>
            </a: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одужання.</a:t>
            </a:r>
          </a:p>
          <a:p>
            <a:pPr marL="457200" lvl="0" algn="just" hangingPunct="0">
              <a:spcAft>
                <a:spcPts val="0"/>
              </a:spcAft>
            </a:pP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  Вона майже в два рази легше овечої вовни і в кілька разів міцніше.</a:t>
            </a:r>
          </a:p>
          <a:p>
            <a:pPr marL="457200" lvl="0" algn="just" hangingPunct="0">
              <a:spcAft>
                <a:spcPts val="0"/>
              </a:spcAft>
            </a:pPr>
            <a:r>
              <a:rPr lang="uk-UA" b="1" dirty="0" smtClean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  </a:t>
            </a: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Собача  вовна володіє яскраво вираженими протизапальними властивостями, містить речовини, які, проникаючи в організм, зменшують біль.  </a:t>
            </a:r>
          </a:p>
          <a:p>
            <a:pPr marL="457200" lvl="0" algn="just" hangingPunct="0">
              <a:spcAft>
                <a:spcPts val="0"/>
              </a:spcAft>
            </a:pPr>
            <a:r>
              <a:rPr lang="uk-UA" b="1" dirty="0">
                <a:solidFill>
                  <a:prstClr val="black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     Прядуть собачу   вовну  вручну, з'єднуючи її з тонкою синтетичною ниткою. Тоді вироби не  деформуються, добре тримати форму і не витягуються.</a:t>
            </a:r>
          </a:p>
        </p:txBody>
      </p:sp>
    </p:spTree>
    <p:extLst>
      <p:ext uri="{BB962C8B-B14F-4D97-AF65-F5344CB8AC3E}">
        <p14:creationId xmlns:p14="http://schemas.microsoft.com/office/powerpoint/2010/main" val="3902814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750" y="0"/>
            <a:ext cx="8153400" cy="1143000"/>
          </a:xfrm>
        </p:spPr>
        <p:txBody>
          <a:bodyPr lIns="0" tIns="0" rIns="0" bIns="0" anchor="ctr"/>
          <a:lstStyle/>
          <a:p>
            <a:pPr algn="ctr" eaLnBrk="1">
              <a:buSzPct val="45000"/>
              <a:buFont typeface="StarSymbol"/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Дефекти вовни</a:t>
            </a:r>
            <a:endParaRPr lang="uk-UA" sz="4400" dirty="0" smtClean="0">
              <a:latin typeface="Arial" charset="0"/>
              <a:ea typeface="Lucida Sans Unicode" pitchFamily="34" charset="0"/>
            </a:endParaRPr>
          </a:p>
        </p:txBody>
      </p:sp>
      <p:sp>
        <p:nvSpPr>
          <p:cNvPr id="164866" name="Shape"/>
          <p:cNvSpPr>
            <a:spLocks noChangeAspect="1"/>
          </p:cNvSpPr>
          <p:nvPr/>
        </p:nvSpPr>
        <p:spPr bwMode="auto">
          <a:xfrm>
            <a:off x="212725" y="1081088"/>
            <a:ext cx="8523288" cy="517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155298"/>
          <a:ext cx="8823770" cy="5559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59"/>
                <a:gridCol w="3485921"/>
                <a:gridCol w="3520990"/>
              </a:tblGrid>
              <a:tr h="1156087">
                <a:tc>
                  <a:txBody>
                    <a:bodyPr/>
                    <a:lstStyle/>
                    <a:p>
                      <a:r>
                        <a:rPr lang="uk-UA" sz="1600" b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Засмічена вовна </a:t>
                      </a:r>
                      <a:endParaRPr lang="uk-UA" sz="1600" b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Містить різні чіпкі рослинні домішки: головки лопуха, чортополоху, залишки стебел соломи, сіна тощо, які дуже важко відокремити</a:t>
                      </a:r>
                      <a:endParaRPr lang="uk-UA" sz="1600" b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uk-UA" sz="1600" b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Це дуже небажаний дефект, однак повністю очистити вовну від таких рослинних домішок неможливо.</a:t>
                      </a:r>
                      <a:endParaRPr lang="uk-UA" sz="1600" b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1140250">
                <a:tc>
                  <a:txBody>
                    <a:bodyPr/>
                    <a:lstStyle/>
                    <a:p>
                      <a:r>
                        <a:rPr lang="uk-UA" sz="1600" b="1" noProof="0" smtClean="0">
                          <a:solidFill>
                            <a:schemeClr val="tx1"/>
                          </a:solidFill>
                          <a:latin typeface="+mn-lt"/>
                        </a:rPr>
                        <a:t>Реп'яхова вовна </a:t>
                      </a:r>
                      <a:endParaRPr lang="uk-UA" sz="16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Засмічена чіпкими рослинними домішками: реп'ях-пилкою (кримський реп'ях), ковилою тощо. </a:t>
                      </a:r>
                      <a:endParaRPr lang="uk-UA" sz="1600" b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1156087">
                <a:tc>
                  <a:txBody>
                    <a:bodyPr/>
                    <a:lstStyle/>
                    <a:p>
                      <a:r>
                        <a:rPr lang="uk-UA" sz="1600" b="1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Переслідини</a:t>
                      </a:r>
                      <a:endParaRPr lang="uk-UA" sz="1600" b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noProof="0" smtClean="0">
                          <a:solidFill>
                            <a:schemeClr val="tx1"/>
                          </a:solidFill>
                          <a:latin typeface="+mn-lt"/>
                        </a:rPr>
                        <a:t>Різке місцеве потоншення вовняних волокон, яке виникає внаслідок поганого годування або захворювання овець.</a:t>
                      </a:r>
                      <a:endParaRPr lang="uk-UA" sz="16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Цей дефект значно знижує якість вовни: на місці переслідин вовняні волокна рвуться навіть при незначному зусиллі. Наявність у вовняних виробах переслідистих волокон зменшує термін їх служби.</a:t>
                      </a:r>
                      <a:endParaRPr lang="uk-UA" sz="1600" b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1156087">
                <a:tc>
                  <a:txBody>
                    <a:bodyPr/>
                    <a:lstStyle/>
                    <a:p>
                      <a:r>
                        <a:rPr lang="uk-UA" sz="1600" b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Мертвий волос </a:t>
                      </a:r>
                      <a:endParaRPr lang="uk-UA" sz="1600" b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noProof="0" smtClean="0">
                          <a:solidFill>
                            <a:schemeClr val="tx1"/>
                          </a:solidFill>
                          <a:latin typeface="+mn-lt"/>
                        </a:rPr>
                        <a:t>Волокно з дуже тонким корковим шаром і широкими каналами, грубе на дотик, ламке на згин, не має блиску, неміцне і не зафарбовується барвниками</a:t>
                      </a:r>
                      <a:endParaRPr lang="uk-UA" sz="1600" b="1" noProof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Наявність цього дефекту прискорює зношування тканин, погіршує їх естетичний вигляд.</a:t>
                      </a:r>
                      <a:endParaRPr lang="uk-UA" sz="1600" b="1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9803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7037" y="1079500"/>
            <a:ext cx="8249419" cy="393541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indent="45720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uk-UA" dirty="0" smtClean="0">
              <a:latin typeface="+mn-lt"/>
              <a:ea typeface="Lucida Sans Unicode" pitchFamily="2"/>
              <a:cs typeface="Mangal" pitchFamily="2"/>
            </a:endParaRPr>
          </a:p>
          <a:p>
            <a:pPr indent="45720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latin typeface="Century" pitchFamily="18" charset="0"/>
                <a:ea typeface="Lucida Sans Unicode" pitchFamily="2"/>
                <a:cs typeface="Mangal" pitchFamily="2"/>
              </a:rPr>
              <a:t>Овеча вовна є абсолютно безпечною для дотику і не вимагає спеціалізованого захисного одягу або обладнання, що робить її простою в використанні.</a:t>
            </a:r>
          </a:p>
          <a:p>
            <a:pPr indent="45720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latin typeface="Century" pitchFamily="18" charset="0"/>
                <a:ea typeface="Lucida Sans Unicode" pitchFamily="2"/>
                <a:cs typeface="Mangal" pitchFamily="2"/>
              </a:rPr>
              <a:t>Не викликає подразнення очей, шкіри або легких і вовняні волокна не представляють небезпеки для вашого здоров'я.</a:t>
            </a:r>
          </a:p>
          <a:p>
            <a:pPr indent="45720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latin typeface="Century" pitchFamily="18" charset="0"/>
                <a:ea typeface="Lucida Sans Unicode" pitchFamily="2"/>
                <a:cs typeface="Mangal" pitchFamily="2"/>
              </a:rPr>
              <a:t>Вовняні волокна є дихаючими, тобто вони можуть поглинати вологу і видаляти без зниження теплових характеристик на відміну від скловолокна продуктів.</a:t>
            </a:r>
          </a:p>
          <a:p>
            <a:pPr indent="45720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latin typeface="Century" pitchFamily="18" charset="0"/>
                <a:ea typeface="Lucida Sans Unicode" pitchFamily="2"/>
                <a:cs typeface="Mangal" pitchFamily="2"/>
              </a:rPr>
              <a:t>Вовна  не підтримує горіння у випадку пожежі.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804862"/>
          </a:xfrm>
        </p:spPr>
        <p:txBody>
          <a:bodyPr/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переваги  овечої  вовни </a:t>
            </a:r>
            <a:b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uk-UA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4143380"/>
            <a:ext cx="3384376" cy="2049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4214818"/>
            <a:ext cx="3283002" cy="2049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2791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Текст 1"/>
          <p:cNvSpPr txBox="1">
            <a:spLocks noGrp="1"/>
          </p:cNvSpPr>
          <p:nvPr>
            <p:ph type="body" idx="4294967295"/>
          </p:nvPr>
        </p:nvSpPr>
        <p:spPr>
          <a:xfrm>
            <a:off x="642910" y="1285860"/>
            <a:ext cx="5116540" cy="1102755"/>
          </a:xfrm>
        </p:spPr>
        <p:txBody>
          <a:bodyPr/>
          <a:lstStyle/>
          <a:p>
            <a:pPr marL="107950" indent="0" algn="just" eaLnBrk="1">
              <a:spcBef>
                <a:spcPts val="1200"/>
              </a:spcBef>
              <a:buSzPct val="45000"/>
              <a:buNone/>
            </a:pPr>
            <a:r>
              <a:rPr lang="ru-RU" dirty="0" smtClean="0">
                <a:latin typeface="Century" pitchFamily="18" charset="0"/>
                <a:cs typeface="Lucida Sans Unicode" pitchFamily="34" charset="0"/>
              </a:rPr>
              <a:t>        </a:t>
            </a:r>
            <a:r>
              <a:rPr lang="ru-RU" b="1" dirty="0" smtClean="0">
                <a:latin typeface="Century" pitchFamily="18" charset="0"/>
                <a:cs typeface="Lucida Sans Unicode" pitchFamily="34" charset="0"/>
              </a:rPr>
              <a:t>Термін  "вовна" означає ваовну овець або ягнят.</a:t>
            </a:r>
          </a:p>
        </p:txBody>
      </p:sp>
      <p:sp>
        <p:nvSpPr>
          <p:cNvPr id="87042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059113" y="4649788"/>
            <a:ext cx="5761037" cy="1260475"/>
          </a:xfrm>
        </p:spPr>
        <p:txBody>
          <a:bodyPr/>
          <a:lstStyle/>
          <a:p>
            <a:pPr marL="107950" indent="0" algn="just" eaLnBrk="1">
              <a:spcBef>
                <a:spcPts val="1200"/>
              </a:spcBef>
              <a:buSzPct val="45000"/>
              <a:buFont typeface="StarSymbol"/>
              <a:buNone/>
            </a:pPr>
            <a:r>
              <a:rPr lang="ru-RU" dirty="0" smtClean="0">
                <a:latin typeface="Century" pitchFamily="18" charset="0"/>
                <a:cs typeface="Lucida Sans Unicode" pitchFamily="34" charset="0"/>
              </a:rPr>
              <a:t>        </a:t>
            </a:r>
            <a:r>
              <a:rPr lang="ru-RU" b="1" dirty="0" smtClean="0">
                <a:latin typeface="Century" pitchFamily="18" charset="0"/>
                <a:cs typeface="Lucida Sans Unicode" pitchFamily="34" charset="0"/>
              </a:rPr>
              <a:t>Термін "грубий волос" означає волос тварин, не зазначених вище, за винятком волосу і щетини, які використовуються для виготовлення щіток  та кінського волосу.</a:t>
            </a:r>
          </a:p>
        </p:txBody>
      </p:sp>
      <p:sp>
        <p:nvSpPr>
          <p:cNvPr id="87043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900113" y="2519363"/>
            <a:ext cx="6840537" cy="1619250"/>
          </a:xfrm>
        </p:spPr>
        <p:txBody>
          <a:bodyPr/>
          <a:lstStyle/>
          <a:p>
            <a:pPr marL="107950" indent="0" algn="just" eaLnBrk="1">
              <a:spcBef>
                <a:spcPts val="1200"/>
              </a:spcBef>
              <a:buSzPct val="45000"/>
              <a:buFont typeface="StarSymbol"/>
              <a:buNone/>
            </a:pPr>
            <a:r>
              <a:rPr lang="uk-UA" dirty="0" smtClean="0">
                <a:latin typeface="Century" pitchFamily="18" charset="0"/>
                <a:cs typeface="Lucida Sans Unicode" pitchFamily="34" charset="0"/>
              </a:rPr>
              <a:t>        </a:t>
            </a:r>
            <a:r>
              <a:rPr lang="uk-UA" b="1" dirty="0" smtClean="0">
                <a:latin typeface="Century" pitchFamily="18" charset="0"/>
                <a:cs typeface="Lucida Sans Unicode" pitchFamily="34" charset="0"/>
              </a:rPr>
              <a:t>Термін "тонкий волос тварин" означає волос альпаки, лами, вікуньї, верблюда, яка, ангорських, тибетських, кашмірських або аналогічних кіз (за винятком звичайних кіз), кролика (включаючи ангорського), зайця, бобра, нутрії, ондатри.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750" y="360363"/>
            <a:ext cx="5219700" cy="900112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Century" pitchFamily="18"/>
                <a:ea typeface="Lucida Sans Unicode" pitchFamily="2"/>
                <a:cs typeface="Mangal" pitchFamily="2"/>
              </a:rPr>
              <a:t> 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2"/>
                <a:cs typeface="Mangal" pitchFamily="2"/>
              </a:rPr>
              <a:t>Терміни в УКТ ЗЕД</a:t>
            </a:r>
          </a:p>
        </p:txBody>
      </p:sp>
      <p:pic>
        <p:nvPicPr>
          <p:cNvPr id="87045" name="Shap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363" y="4365104"/>
            <a:ext cx="2519362" cy="1979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7046" name="Shape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7765" y="352425"/>
            <a:ext cx="2520950" cy="2166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18405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3400" y="188640"/>
            <a:ext cx="8153400" cy="677108"/>
          </a:xfrm>
        </p:spPr>
        <p:txBody>
          <a:bodyPr lIns="0" tIns="0" rIns="0" bIns="0" anchor="ctr">
            <a:spAutoFit/>
          </a:bodyPr>
          <a:lstStyle/>
          <a:p>
            <a:pPr algn="ctr" eaLnBrk="1">
              <a:buSzPct val="45000"/>
              <a:buFont typeface="StarSymbol"/>
              <a:buNone/>
            </a:pPr>
            <a:r>
              <a:rPr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Вівця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9950" y="1196752"/>
            <a:ext cx="4140200" cy="1919288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algn="just" fontAlgn="auto" hangingPunct="0">
              <a:spcBef>
                <a:spcPts val="0"/>
              </a:spcBef>
              <a:spcAft>
                <a:spcPts val="1200"/>
              </a:spcAft>
              <a:defRPr sz="2000"/>
            </a:pPr>
            <a:r>
              <a:rPr lang="ru-RU" sz="2000" b="1" dirty="0" smtClean="0">
                <a:solidFill>
                  <a:srgbClr val="7030A0"/>
                </a:solidFill>
                <a:latin typeface="Century" pitchFamily="18"/>
                <a:ea typeface="Lucida Sans Unicode" pitchFamily="2"/>
                <a:cs typeface="Mangal" pitchFamily="2"/>
              </a:rPr>
              <a:t>   Вівця </a:t>
            </a:r>
            <a:r>
              <a:rPr lang="ru-RU" sz="2000" b="1" dirty="0">
                <a:latin typeface="Century" pitchFamily="18"/>
                <a:ea typeface="Lucida Sans Unicode" pitchFamily="2"/>
                <a:cs typeface="Mangal" pitchFamily="2"/>
              </a:rPr>
              <a:t>- найдавніше домашня тварина.</a:t>
            </a:r>
          </a:p>
          <a:p>
            <a:pPr algn="just" fontAlgn="auto" hangingPunct="0">
              <a:spcBef>
                <a:spcPts val="0"/>
              </a:spcBef>
              <a:spcAft>
                <a:spcPts val="1200"/>
              </a:spcAft>
              <a:defRPr sz="2000"/>
            </a:pPr>
            <a:r>
              <a:rPr lang="uk-UA" sz="2000" b="1" dirty="0" smtClean="0">
                <a:latin typeface="Century" pitchFamily="18"/>
                <a:ea typeface="Lucida Sans Unicode" pitchFamily="2"/>
                <a:cs typeface="Mangal" pitchFamily="2"/>
              </a:rPr>
              <a:t>   Її вовна </a:t>
            </a:r>
            <a:r>
              <a:rPr lang="ru-RU" sz="2000" b="1" dirty="0" smtClean="0">
                <a:latin typeface="Century" pitchFamily="18"/>
                <a:ea typeface="Lucida Sans Unicode" pitchFamily="2"/>
                <a:cs typeface="Mangal" pitchFamily="2"/>
              </a:rPr>
              <a:t>кристаллизоваться </a:t>
            </a:r>
            <a:r>
              <a:rPr lang="ru-RU" sz="2000" b="1" dirty="0">
                <a:latin typeface="Century" pitchFamily="18"/>
                <a:ea typeface="Lucida Sans Unicode" pitchFamily="2"/>
                <a:cs typeface="Mangal" pitchFamily="2"/>
              </a:rPr>
              <a:t>для виготовлення одягу народами різних країн вже більше 10 000 років.</a:t>
            </a:r>
          </a:p>
        </p:txBody>
      </p:sp>
      <p:pic>
        <p:nvPicPr>
          <p:cNvPr id="84995" name="Shap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725" y="1300316"/>
            <a:ext cx="3598863" cy="481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4996" name="Shape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6813" y="3430588"/>
            <a:ext cx="2857500" cy="3371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10258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750" y="26988"/>
            <a:ext cx="5046663" cy="1052512"/>
          </a:xfrm>
        </p:spPr>
        <p:txBody>
          <a:bodyPr lIns="0" tIns="0" rIns="0" bIns="0" anchor="ctr"/>
          <a:lstStyle/>
          <a:p>
            <a:pPr algn="ctr" eaLnBrk="1">
              <a:buSzPct val="45000"/>
              <a:buFont typeface="StarSymbol"/>
              <a:buNone/>
            </a:pPr>
            <a:r>
              <a:rPr lang="uk-UA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34" charset="0"/>
              </a:rPr>
              <a:t>Вовна</a:t>
            </a:r>
          </a:p>
        </p:txBody>
      </p:sp>
      <p:sp>
        <p:nvSpPr>
          <p:cNvPr id="89090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779838" y="4300538"/>
            <a:ext cx="5219700" cy="1819275"/>
          </a:xfrm>
        </p:spPr>
        <p:txBody>
          <a:bodyPr lIns="0" tIns="0" rIns="0" bIns="0"/>
          <a:lstStyle/>
          <a:p>
            <a:pPr marL="0" indent="457200" algn="just" eaLnBrk="1">
              <a:spcBef>
                <a:spcPts val="1200"/>
              </a:spcBef>
              <a:spcAft>
                <a:spcPts val="0"/>
              </a:spcAft>
              <a:buFont typeface="StarSymbol"/>
              <a:buNone/>
            </a:pPr>
            <a:r>
              <a:rPr sz="2200" b="1" i="1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Вовна </a:t>
            </a:r>
            <a:r>
              <a:rPr sz="2000" dirty="0" smtClean="0">
                <a:solidFill>
                  <a:srgbClr val="7030A0"/>
                </a:solidFill>
                <a:latin typeface="Century" pitchFamily="18" charset="0"/>
                <a:ea typeface="Lucida Sans Unicode" pitchFamily="34" charset="0"/>
                <a:cs typeface="Mangal" pitchFamily="2"/>
              </a:rPr>
              <a:t>- </a:t>
            </a:r>
            <a:r>
              <a:rPr sz="2000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тонка довга шерсть тварин, що використовується в трикотажній та текстильній  промисловостях як сировина для виготовлення пряжі і вовняних тканин.</a:t>
            </a:r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1290638" y="2760663"/>
            <a:ext cx="6119812" cy="1095375"/>
          </a:xfrm>
        </p:spPr>
        <p:txBody>
          <a:bodyPr lIns="0" tIns="0" rIns="0" bIns="0"/>
          <a:lstStyle>
            <a:defPPr marL="432000" lvl="0" indent="-324000" algn="l" hangingPunct="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defPPr>
            <a:lvl1pPr marL="432000" lvl="0" indent="-324000" algn="l" hangingPunct="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1pPr>
            <a:lvl2pPr marL="864000" lvl="1" indent="-324000" algn="l" hangingPunct="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en-US" sz="16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2pPr>
            <a:lvl3pPr marL="1295999" lvl="2" indent="-288000" algn="l" hangingPunct="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en-US" sz="16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3pPr>
            <a:lvl4pPr marL="1728000" lvl="3" indent="-216000" algn="l" hangingPunct="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en-US" sz="16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4pPr>
            <a:lvl5pPr marL="2160000" lvl="4" indent="-216000" algn="l" hangingPunct="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5pPr>
            <a:lvl6pPr marL="2592000" lvl="5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6pPr>
            <a:lvl7pPr marL="3024000" lvl="6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7pPr>
            <a:lvl8pPr marL="3456000" lvl="7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8pPr>
            <a:lvl9pPr marL="3887999" lvl="8" indent="-216000" algn="l" hangingPunct="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en-US" sz="2000" b="0" i="0" u="none" strike="noStrike" kern="1200" spc="0">
                <a:ln>
                  <a:noFill/>
                </a:ln>
                <a:solidFill>
                  <a:srgbClr val="49345F"/>
                </a:solidFill>
                <a:latin typeface="Century"/>
                <a:ea typeface="Lucida Sans Unicode" pitchFamily="2"/>
                <a:cs typeface="Mangal" pitchFamily="2"/>
              </a:defRPr>
            </a:lvl9pPr>
          </a:lstStyle>
          <a:p>
            <a:pPr marL="0" indent="457200" algn="just" eaLnBrk="1" fontAlgn="auto">
              <a:spcBef>
                <a:spcPts val="1200"/>
              </a:spcBef>
              <a:spcAft>
                <a:spcPts val="0"/>
              </a:spcAft>
              <a:buFont typeface="StarSymbol"/>
              <a:buNone/>
              <a:defRPr/>
            </a:pPr>
            <a:r>
              <a:rPr lang="ru-RU" sz="2200" b="1" i="1" dirty="0">
                <a:solidFill>
                  <a:srgbClr val="7030A0"/>
                </a:solidFill>
                <a:latin typeface="Century" pitchFamily="18"/>
              </a:rPr>
              <a:t>Вовна </a:t>
            </a:r>
            <a:r>
              <a:rPr lang="ru-RU" sz="2200" b="1" i="1" dirty="0">
                <a:latin typeface="Century" pitchFamily="18"/>
              </a:rPr>
              <a:t>-</a:t>
            </a:r>
            <a:r>
              <a:rPr lang="ru-RU" sz="2200" i="1" dirty="0">
                <a:effectLst>
                  <a:outerShdw dist="17961" dir="2700000">
                    <a:scrgbClr r="0" g="0" b="0"/>
                  </a:outerShdw>
                </a:effectLst>
                <a:latin typeface="Century" pitchFamily="18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Century" pitchFamily="18"/>
              </a:rPr>
              <a:t>волосяний покрив тварин, що володяє влстивостями прядіння або звалювання.</a:t>
            </a:r>
          </a:p>
          <a:p>
            <a:pPr marL="0" indent="457200" algn="just" eaLnBrk="1" fontAlgn="auto">
              <a:defRPr/>
            </a:pPr>
            <a:endParaRPr lang="ru-RU" dirty="0">
              <a:solidFill>
                <a:schemeClr val="tx1"/>
              </a:solidFill>
              <a:latin typeface="Century" pitchFamily="18"/>
            </a:endParaRPr>
          </a:p>
        </p:txBody>
      </p:sp>
      <p:sp>
        <p:nvSpPr>
          <p:cNvPr id="89092" name="TextBox 4"/>
          <p:cNvSpPr txBox="1">
            <a:spLocks noChangeArrowheads="1"/>
          </p:cNvSpPr>
          <p:nvPr/>
        </p:nvSpPr>
        <p:spPr bwMode="auto">
          <a:xfrm>
            <a:off x="360363" y="1260475"/>
            <a:ext cx="5075733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indent="457200" algn="just" hangingPunct="0">
              <a:spcBef>
                <a:spcPts val="1200"/>
              </a:spcBef>
              <a:spcAft>
                <a:spcPts val="0"/>
              </a:spcAft>
              <a:buSzPct val="45000"/>
              <a:buFont typeface="StarSymbol"/>
              <a:buNone/>
            </a:pPr>
            <a:r>
              <a:rPr lang="uk-UA" sz="2000" b="1" i="1" dirty="0" smtClean="0">
                <a:solidFill>
                  <a:srgbClr val="7030A0"/>
                </a:solidFill>
                <a:latin typeface="Century" pitchFamily="18" charset="0"/>
              </a:rPr>
              <a:t>Вовна </a:t>
            </a:r>
            <a:r>
              <a:rPr lang="uk-UA" sz="2000" b="1" dirty="0" smtClean="0">
                <a:solidFill>
                  <a:srgbClr val="49345F"/>
                </a:solidFill>
                <a:latin typeface="Century" pitchFamily="18" charset="0"/>
              </a:rPr>
              <a:t>— </a:t>
            </a:r>
            <a:r>
              <a:rPr lang="uk-UA" sz="2000" b="1" dirty="0">
                <a:latin typeface="Century" pitchFamily="18" charset="0"/>
              </a:rPr>
              <a:t>це волосяний покрив, </a:t>
            </a:r>
            <a:r>
              <a:rPr lang="uk-UA" sz="2000" b="1" dirty="0" err="1" smtClean="0">
                <a:latin typeface="Century" pitchFamily="18" charset="0"/>
              </a:rPr>
              <a:t>зістрижений</a:t>
            </a:r>
            <a:r>
              <a:rPr lang="uk-UA" sz="2000" b="1" dirty="0" smtClean="0">
                <a:latin typeface="Century" pitchFamily="18" charset="0"/>
              </a:rPr>
              <a:t> </a:t>
            </a:r>
            <a:r>
              <a:rPr lang="uk-UA" sz="2000" b="1" dirty="0">
                <a:latin typeface="Century" pitchFamily="18" charset="0"/>
              </a:rPr>
              <a:t>або вичесаний з овець, кіз і верблюдів, кролів та інших тварин.</a:t>
            </a:r>
          </a:p>
        </p:txBody>
      </p:sp>
      <p:pic>
        <p:nvPicPr>
          <p:cNvPr id="89093" name="Shap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363" y="3573016"/>
            <a:ext cx="3059112" cy="266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9094" name="Shape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9450" y="360363"/>
            <a:ext cx="3060700" cy="215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9963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Содержимое 2"/>
          <p:cNvSpPr txBox="1">
            <a:spLocks noGrp="1"/>
          </p:cNvSpPr>
          <p:nvPr>
            <p:ph type="body" idx="4294967295"/>
          </p:nvPr>
        </p:nvSpPr>
        <p:spPr>
          <a:xfrm>
            <a:off x="710436" y="1124744"/>
            <a:ext cx="7822003" cy="4140200"/>
          </a:xfrm>
        </p:spPr>
        <p:txBody>
          <a:bodyPr/>
          <a:lstStyle/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Найпоширенішою в світі є овеча вовна, саме тому дуже часто коли говорять про вовну мають на увазі саме її.</a:t>
            </a:r>
          </a:p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Існує понад 8 000 сортів і видів вовни, яку отримують у різні терміни стриження тварин.</a:t>
            </a:r>
          </a:p>
          <a:p>
            <a:pPr marL="0" indent="457200" algn="just" eaLnBrk="1" hangingPunct="1">
              <a:spcBef>
                <a:spcPts val="0"/>
              </a:spcBef>
              <a:buFont typeface="StarSymbol"/>
              <a:buNone/>
            </a:pPr>
            <a:r>
              <a:rPr lang="uk-UA" b="1" dirty="0" smtClean="0">
                <a:latin typeface="Century" pitchFamily="18" charset="0"/>
                <a:ea typeface="Lucida Sans Unicode" pitchFamily="34" charset="0"/>
                <a:cs typeface="Mangal" pitchFamily="2"/>
              </a:rPr>
              <a:t>.</a:t>
            </a:r>
            <a:endParaRPr lang="uk-UA" b="1" dirty="0">
              <a:latin typeface="Century" pitchFamily="18" charset="0"/>
              <a:ea typeface="Lucida Sans Unicode" pitchFamily="34" charset="0"/>
              <a:cs typeface="Mangal" pitchFamily="2"/>
            </a:endParaRPr>
          </a:p>
        </p:txBody>
      </p:sp>
      <p:pic>
        <p:nvPicPr>
          <p:cNvPr id="91138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3086" y="2780928"/>
            <a:ext cx="3317826" cy="3197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31014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Выгнутая вправо стрелка 12"/>
          <p:cNvSpPr/>
          <p:nvPr/>
        </p:nvSpPr>
        <p:spPr>
          <a:xfrm rot="16456269">
            <a:off x="5258513" y="709905"/>
            <a:ext cx="1186062" cy="4483469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93193" name="Shap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786190"/>
            <a:ext cx="2531820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Выгнутая вправо стрелка 11"/>
          <p:cNvSpPr/>
          <p:nvPr/>
        </p:nvSpPr>
        <p:spPr>
          <a:xfrm rot="15393655">
            <a:off x="3879155" y="1635960"/>
            <a:ext cx="1098274" cy="2526922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93187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2285984" y="1643050"/>
            <a:ext cx="2643206" cy="898525"/>
          </a:xfrm>
        </p:spPr>
        <p:txBody>
          <a:bodyPr lIns="0" tIns="0" rIns="0" bIns="0"/>
          <a:lstStyle/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НИТКИ</a:t>
            </a:r>
          </a:p>
        </p:txBody>
      </p:sp>
      <p:pic>
        <p:nvPicPr>
          <p:cNvPr id="93192" name="Shape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214686"/>
            <a:ext cx="2603267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3191" name="Shape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2786058"/>
            <a:ext cx="2419353" cy="1777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Выгнутая вправо стрелка 10"/>
          <p:cNvSpPr/>
          <p:nvPr/>
        </p:nvSpPr>
        <p:spPr>
          <a:xfrm rot="15645785">
            <a:off x="1699955" y="1197949"/>
            <a:ext cx="1021472" cy="2431624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93186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285720" y="857232"/>
            <a:ext cx="2143140" cy="900112"/>
          </a:xfrm>
        </p:spPr>
        <p:txBody>
          <a:bodyPr lIns="0" tIns="0" rIns="0" bIns="0"/>
          <a:lstStyle/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ВОЛОКНО</a:t>
            </a:r>
          </a:p>
        </p:txBody>
      </p:sp>
      <p:sp>
        <p:nvSpPr>
          <p:cNvPr id="93188" name="Текст 4"/>
          <p:cNvSpPr txBox="1">
            <a:spLocks noGrp="1"/>
          </p:cNvSpPr>
          <p:nvPr>
            <p:ph type="body" idx="4294967295"/>
          </p:nvPr>
        </p:nvSpPr>
        <p:spPr>
          <a:xfrm>
            <a:off x="7018307" y="2500306"/>
            <a:ext cx="2125693" cy="500066"/>
          </a:xfrm>
        </p:spPr>
        <p:txBody>
          <a:bodyPr lIns="0" tIns="0" rIns="0" bIns="0"/>
          <a:lstStyle/>
          <a:p>
            <a:pPr marL="107950" indent="0" algn="ctr" eaLnBrk="1">
              <a:spcBef>
                <a:spcPct val="0"/>
              </a:spcBef>
              <a:spcAft>
                <a:spcPts val="1413"/>
              </a:spcAft>
              <a:buFont typeface="StarSymbol"/>
              <a:buNone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ТКАНИНА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1071546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compatLnSpc="0"/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Arial" pitchFamily="18"/>
                <a:ea typeface="Lucida Sans Unicode" pitchFamily="2"/>
                <a:cs typeface="Mangal" pitchFamily="2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2"/>
                <a:cs typeface="Mangal" pitchFamily="2"/>
              </a:rPr>
              <a:t>Процес 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2"/>
                <a:cs typeface="Mangal" pitchFamily="2"/>
              </a:rPr>
              <a:t>виготовлення </a:t>
            </a:r>
            <a:endParaRPr lang="ru-RU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Lucida Sans Unicode" pitchFamily="2"/>
              <a:cs typeface="Mangal" pitchFamily="2"/>
            </a:endParaRPr>
          </a:p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2"/>
                <a:cs typeface="Mangal" pitchFamily="2"/>
              </a:rPr>
              <a:t>   </a:t>
            </a: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2"/>
                <a:cs typeface="Mangal" pitchFamily="2"/>
              </a:rPr>
              <a:t>        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2"/>
                <a:cs typeface="Mangal" pitchFamily="2"/>
              </a:rPr>
              <a:t>            пряжі 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Lucida Sans Unicode" pitchFamily="2"/>
                <a:cs typeface="Mangal" pitchFamily="2"/>
              </a:rPr>
              <a:t>і тканини</a:t>
            </a:r>
          </a:p>
        </p:txBody>
      </p:sp>
      <p:pic>
        <p:nvPicPr>
          <p:cNvPr id="93190" name="Picture 2"/>
          <p:cNvPicPr>
            <a:picLocks noChangeAspect="1"/>
          </p:cNvPicPr>
          <p:nvPr/>
        </p:nvPicPr>
        <p:blipFill rotWithShape="1">
          <a:blip r:embed="rId6" cstate="print"/>
          <a:srcRect t="-4843" b="4843"/>
          <a:stretch/>
        </p:blipFill>
        <p:spPr bwMode="auto">
          <a:xfrm>
            <a:off x="285720" y="1357298"/>
            <a:ext cx="2310177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000628" y="1928802"/>
            <a:ext cx="12153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7950" algn="ctr">
              <a:spcAft>
                <a:spcPts val="1413"/>
              </a:spcAft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Lucida Sans Unicode" pitchFamily="34" charset="0"/>
                <a:cs typeface="Mangal" pitchFamily="2"/>
              </a:rPr>
              <a:t>ПРЯЖА</a:t>
            </a:r>
          </a:p>
        </p:txBody>
      </p:sp>
    </p:spTree>
    <p:extLst>
      <p:ext uri="{BB962C8B-B14F-4D97-AF65-F5344CB8AC3E}">
        <p14:creationId xmlns:p14="http://schemas.microsoft.com/office/powerpoint/2010/main" val="25815122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Celebration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Celebration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elebr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blipFill rotWithShape="1">
          <a:blip xmlns:r="http://schemas.openxmlformats.org/officeDocument/2006/relationships" r:embed="rId1">
            <a:duotone>
              <a:schemeClr val="phClr">
                <a:tint val="30000"/>
                <a:satMod val="175000"/>
              </a:schemeClr>
              <a:schemeClr val="phClr">
                <a:shade val="50000"/>
                <a:satMod val="115000"/>
              </a:schemeClr>
            </a:duotone>
          </a:blip>
          <a:tile tx="0" ty="0" sx="80000" sy="8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762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7800000"/>
            </a:lightRig>
          </a:scene3d>
          <a:sp3d>
            <a:bevelT w="63500" h="38100" prst="relaxedInset"/>
          </a:sp3d>
        </a:effectStyle>
      </a:effectStyleLst>
      <a:bgFillStyleLst>
        <a:blipFill rotWithShape="1">
          <a:blip xmlns:r="http://schemas.openxmlformats.org/officeDocument/2006/relationships" r:embed="rId2">
            <a:duotone>
              <a:schemeClr val="phClr">
                <a:tint val="80000"/>
                <a:satMod val="300000"/>
                <a:lumMod val="110000"/>
              </a:schemeClr>
              <a:schemeClr val="phClr">
                <a:shade val="50000"/>
                <a:satMod val="13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6919</TotalTime>
  <Words>4194</Words>
  <Application>Microsoft Office PowerPoint</Application>
  <PresentationFormat>Экран (4:3)</PresentationFormat>
  <Paragraphs>357</Paragraphs>
  <Slides>48</Slides>
  <Notes>45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Celebration</vt:lpstr>
      <vt:lpstr>Презентация PowerPoint</vt:lpstr>
      <vt:lpstr>план  Презентації</vt:lpstr>
      <vt:lpstr>Волокно</vt:lpstr>
      <vt:lpstr>Натуральні волокна</vt:lpstr>
      <vt:lpstr>Презентация PowerPoint</vt:lpstr>
      <vt:lpstr>Вівця</vt:lpstr>
      <vt:lpstr>Вовна</vt:lpstr>
      <vt:lpstr>Презентация PowerPoint</vt:lpstr>
      <vt:lpstr>Презентация PowerPoint</vt:lpstr>
      <vt:lpstr>Вовняні волокна під мікроскопом</vt:lpstr>
      <vt:lpstr>Волокно вовни складається з трьох шарів</vt:lpstr>
      <vt:lpstr>Презентация PowerPoint</vt:lpstr>
      <vt:lpstr>Пух</vt:lpstr>
      <vt:lpstr>Перехіде волосся</vt:lpstr>
      <vt:lpstr>Ость</vt:lpstr>
      <vt:lpstr>«Мертве» волосся</vt:lpstr>
      <vt:lpstr> За складом  покриву  волокон розрізняють вовну  :</vt:lpstr>
      <vt:lpstr>Класифікація вовни</vt:lpstr>
      <vt:lpstr>Дві форми вовни</vt:lpstr>
      <vt:lpstr>Властивості овечої вовни</vt:lpstr>
      <vt:lpstr>Презентация PowerPoint</vt:lpstr>
      <vt:lpstr>Мериносова вовна</vt:lpstr>
      <vt:lpstr>Коррідель (corriedale)</vt:lpstr>
      <vt:lpstr>Лейсестер (Leicester)  </vt:lpstr>
      <vt:lpstr>Уенслідейл (Wensleydale)  </vt:lpstr>
      <vt:lpstr>Презентация PowerPoint</vt:lpstr>
      <vt:lpstr>Презентация PowerPoint</vt:lpstr>
      <vt:lpstr>Кашемір</vt:lpstr>
      <vt:lpstr>Волокно кашеміру</vt:lpstr>
      <vt:lpstr>Пух оренбурзької кози</vt:lpstr>
      <vt:lpstr>Пашміна “ Pashmina ”</vt:lpstr>
      <vt:lpstr>Ангорська коза</vt:lpstr>
      <vt:lpstr>ВЕРБЛЮЖА ВОВНА (CAMEL)</vt:lpstr>
      <vt:lpstr>Вовна  верблюда</vt:lpstr>
      <vt:lpstr>ЛАМА</vt:lpstr>
      <vt:lpstr>РОЗРІЗНЯЮТЬ  ТАКІ ПІДВИДИ</vt:lpstr>
      <vt:lpstr>Презентация PowerPoint</vt:lpstr>
      <vt:lpstr>природне  забарвлення Вовни  Альпака, </vt:lpstr>
      <vt:lpstr> Вікунія </vt:lpstr>
      <vt:lpstr>Гуанако</vt:lpstr>
      <vt:lpstr>Лама - гуанако</vt:lpstr>
      <vt:lpstr>Ангорський  кролик</vt:lpstr>
      <vt:lpstr> Ківіют </vt:lpstr>
      <vt:lpstr>ЯК</vt:lpstr>
      <vt:lpstr>Бізон</vt:lpstr>
      <vt:lpstr>Собача вовна</vt:lpstr>
      <vt:lpstr>Дефекти вовни</vt:lpstr>
      <vt:lpstr> переваги  овечої  вовни  </vt:lpstr>
    </vt:vector>
  </TitlesOfParts>
  <Company>TAKT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ZPLLP</dc:creator>
  <cp:lastModifiedBy>1</cp:lastModifiedBy>
  <cp:revision>737</cp:revision>
  <dcterms:created xsi:type="dcterms:W3CDTF">2012-02-23T08:23:23Z</dcterms:created>
  <dcterms:modified xsi:type="dcterms:W3CDTF">2019-02-24T19:02:25Z</dcterms:modified>
</cp:coreProperties>
</file>