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65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282"/>
    <a:srgbClr val="7C35B1"/>
    <a:srgbClr val="725892"/>
    <a:srgbClr val="000000"/>
    <a:srgbClr val="CC3399"/>
    <a:srgbClr val="B68E1C"/>
    <a:srgbClr val="CA6008"/>
    <a:srgbClr val="A95007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628800"/>
            <a:ext cx="5616624" cy="2579688"/>
          </a:xfrm>
        </p:spPr>
        <p:txBody>
          <a:bodyPr>
            <a:normAutofit/>
          </a:bodyPr>
          <a:lstStyle/>
          <a:p>
            <a:pPr algn="l">
              <a:lnSpc>
                <a:spcPct val="114000"/>
              </a:lnSpc>
            </a:pPr>
            <a:r>
              <a:rPr lang="ru-RU" sz="2700" b="1" dirty="0" smtClean="0">
                <a:solidFill>
                  <a:prstClr val="black"/>
                </a:solidFill>
              </a:rPr>
              <a:t>Урок теоретичного </a:t>
            </a:r>
            <a:r>
              <a:rPr lang="ru-RU" sz="2700" b="1" dirty="0" err="1" smtClean="0">
                <a:solidFill>
                  <a:prstClr val="black"/>
                </a:solidFill>
              </a:rPr>
              <a:t>навчання</a:t>
            </a:r>
            <a:r>
              <a:rPr lang="ru-RU" sz="2700" b="1" dirty="0" smtClean="0">
                <a:solidFill>
                  <a:srgbClr val="C0504D">
                    <a:lumMod val="75000"/>
                  </a:srgbClr>
                </a:solidFill>
              </a:rPr>
              <a:t/>
            </a:r>
            <a:br>
              <a:rPr lang="ru-RU" sz="2700" b="1" dirty="0" smtClean="0">
                <a:solidFill>
                  <a:srgbClr val="C0504D">
                    <a:lumMod val="75000"/>
                  </a:srgbClr>
                </a:solidFill>
              </a:rPr>
            </a:br>
            <a:r>
              <a:rPr lang="ru-RU" sz="3300" b="1" dirty="0" smtClean="0">
                <a:solidFill>
                  <a:srgbClr val="CC0099"/>
                </a:solidFill>
                <a:latin typeface="Monotype Corsiva" pitchFamily="66" charset="0"/>
              </a:rPr>
              <a:t>«</a:t>
            </a:r>
            <a: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  <a:t>Будова </a:t>
            </a:r>
            <a:r>
              <a:rPr lang="ru-RU" sz="3000" b="1" dirty="0">
                <a:solidFill>
                  <a:srgbClr val="CC0099"/>
                </a:solidFill>
                <a:latin typeface="Monotype Corsiva" pitchFamily="66" charset="0"/>
              </a:rPr>
              <a:t>та </a:t>
            </a:r>
            <a:r>
              <a:rPr lang="ru-RU" sz="3000" b="1" dirty="0" err="1">
                <a:solidFill>
                  <a:srgbClr val="CC0099"/>
                </a:solidFill>
                <a:latin typeface="Monotype Corsiva" pitchFamily="66" charset="0"/>
              </a:rPr>
              <a:t>властивості</a:t>
            </a:r>
            <a:r>
              <a:rPr lang="ru-RU" sz="3000" b="1" dirty="0">
                <a:solidFill>
                  <a:srgbClr val="CC0099"/>
                </a:solidFill>
                <a:latin typeface="Monotype Corsiva" pitchFamily="66" charset="0"/>
              </a:rPr>
              <a:t> </a:t>
            </a:r>
            <a: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  <a:t/>
            </a:r>
            <a:b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</a:br>
            <a:r>
              <a:rPr lang="ru-RU" sz="3000" b="1" dirty="0" err="1" smtClean="0">
                <a:solidFill>
                  <a:srgbClr val="CC0099"/>
                </a:solidFill>
                <a:latin typeface="Monotype Corsiva" pitchFamily="66" charset="0"/>
              </a:rPr>
              <a:t>натуральних</a:t>
            </a:r>
            <a: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  <a:t> волокон </a:t>
            </a:r>
            <a:r>
              <a:rPr lang="ru-RU" sz="3000" b="1" dirty="0" err="1" smtClean="0">
                <a:solidFill>
                  <a:srgbClr val="CC0099"/>
                </a:solidFill>
                <a:latin typeface="Monotype Corsiva" pitchFamily="66" charset="0"/>
              </a:rPr>
              <a:t>тваринного</a:t>
            </a:r>
            <a: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  <a:t> </a:t>
            </a:r>
            <a:b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</a:br>
            <a:r>
              <a:rPr lang="ru-RU" sz="3000" b="1" dirty="0" err="1" smtClean="0">
                <a:solidFill>
                  <a:srgbClr val="CC0099"/>
                </a:solidFill>
                <a:latin typeface="Monotype Corsiva" pitchFamily="66" charset="0"/>
              </a:rPr>
              <a:t>походження</a:t>
            </a:r>
            <a:r>
              <a:rPr lang="ru-RU" sz="3000" b="1" dirty="0">
                <a:solidFill>
                  <a:srgbClr val="CC0099"/>
                </a:solidFill>
                <a:latin typeface="Monotype Corsiva" pitchFamily="66" charset="0"/>
              </a:rPr>
              <a:t>. </a:t>
            </a:r>
            <a:r>
              <a:rPr lang="ru-RU" sz="3000" b="1" dirty="0" err="1">
                <a:solidFill>
                  <a:srgbClr val="CC0099"/>
                </a:solidFill>
                <a:latin typeface="Monotype Corsiva" pitchFamily="66" charset="0"/>
              </a:rPr>
              <a:t>Вовна</a:t>
            </a:r>
            <a:r>
              <a:rPr lang="ru-RU" sz="3000" b="1" dirty="0" smtClean="0">
                <a:solidFill>
                  <a:srgbClr val="CC0099"/>
                </a:solidFill>
                <a:latin typeface="Monotype Corsiva" pitchFamily="66" charset="0"/>
              </a:rPr>
              <a:t>.»</a:t>
            </a:r>
            <a:endParaRPr lang="uk-UA" sz="3000" b="1" dirty="0">
              <a:solidFill>
                <a:srgbClr val="CC0099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437112"/>
            <a:ext cx="4968552" cy="1728192"/>
          </a:xfrm>
        </p:spPr>
        <p:txBody>
          <a:bodyPr>
            <a:noAutofit/>
          </a:bodyPr>
          <a:lstStyle/>
          <a:p>
            <a:pPr algn="r"/>
            <a:r>
              <a:rPr lang="uk-UA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Підготувала:</a:t>
            </a:r>
            <a:endPara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викладач вищої категорії</a:t>
            </a:r>
          </a:p>
          <a:p>
            <a:pPr algn="r"/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професійно-теоретичної підготовки</a:t>
            </a:r>
          </a:p>
          <a:p>
            <a:pPr algn="r"/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професії:</a:t>
            </a:r>
          </a:p>
          <a:p>
            <a:pPr algn="r"/>
            <a:r>
              <a:rPr lang="uk-UA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“В'язальник</a:t>
            </a: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трикотажних виробів та </a:t>
            </a:r>
            <a:r>
              <a:rPr lang="uk-UA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полотна”</a:t>
            </a:r>
            <a:endParaRPr lang="uk-UA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20000"/>
              </a:lnSpc>
            </a:pPr>
            <a:r>
              <a:rPr lang="uk-UA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Карпова Людмила </a:t>
            </a:r>
            <a:r>
              <a:rPr lang="uk-UA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Цезаріївна</a:t>
            </a:r>
            <a:endParaRPr lang="uk-UA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56463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Міністерство  освіти  і  науки  України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Gulim" pitchFamily="34" charset="-127"/>
                <a:cs typeface="Times New Roman" pitchFamily="18" charset="0"/>
              </a:rPr>
              <a:t>Управління  освіти  і  науки  Житомирської  облдержадміністрації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Державний навчальний заклад «Центр легкої промисловості та побутового обслуговування населення м. Житомира»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6215082"/>
            <a:ext cx="12152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/>
              <a:t>м. Житомир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276872"/>
            <a:ext cx="1324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100" i="1" dirty="0">
                <a:solidFill>
                  <a:srgbClr val="0033CC"/>
                </a:solidFill>
                <a:latin typeface="Monotype Corsiva" pitchFamily="66" charset="0"/>
                <a:ea typeface="+mj-ea"/>
                <a:cs typeface="+mj-cs"/>
              </a:rPr>
              <a:t>Тема</a:t>
            </a:r>
            <a:r>
              <a:rPr lang="uk-UA" sz="3600" i="1" dirty="0">
                <a:solidFill>
                  <a:srgbClr val="0033CC"/>
                </a:solidFill>
                <a:latin typeface="Monotype Corsiva" pitchFamily="66" charset="0"/>
                <a:ea typeface="+mj-ea"/>
                <a:cs typeface="+mj-cs"/>
              </a:rPr>
              <a:t>: </a:t>
            </a:r>
            <a:endParaRPr lang="uk-UA" dirty="0"/>
          </a:p>
        </p:txBody>
      </p:sp>
      <p:pic>
        <p:nvPicPr>
          <p:cNvPr id="11" name="Shape"/>
          <p:cNvPicPr>
            <a:picLocks noChangeAspect="1"/>
          </p:cNvPicPr>
          <p:nvPr/>
        </p:nvPicPr>
        <p:blipFill rotWithShape="1">
          <a:blip r:embed="rId2" cstate="print"/>
          <a:srcRect l="32973"/>
          <a:stretch/>
        </p:blipFill>
        <p:spPr bwMode="auto">
          <a:xfrm>
            <a:off x="6673095" y="1667033"/>
            <a:ext cx="2147377" cy="269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051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05985" y="260648"/>
            <a:ext cx="79208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CC3399"/>
                </a:solidFill>
                <a:latin typeface="Times New Roman" pitchFamily="18" charset="0"/>
                <a:cs typeface="Arial" pitchFamily="34" charset="0"/>
              </a:rPr>
              <a:t>Мета </a:t>
            </a:r>
            <a:r>
              <a:rPr lang="ru-RU" sz="3200" b="1" i="1" dirty="0" smtClean="0">
                <a:solidFill>
                  <a:srgbClr val="CC3399"/>
                </a:solidFill>
                <a:latin typeface="Times New Roman" pitchFamily="18" charset="0"/>
                <a:cs typeface="Arial" pitchFamily="34" charset="0"/>
              </a:rPr>
              <a:t>уроку: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навчальна: </a:t>
            </a:r>
          </a:p>
          <a:p>
            <a:pPr algn="just"/>
            <a:r>
              <a:rPr lang="uk-UA" sz="1600" i="1" dirty="0" smtClean="0"/>
              <a:t>ознайомити учнів із вид</a:t>
            </a:r>
            <a:r>
              <a:rPr lang="ru-RU" sz="1600" i="1" dirty="0" smtClean="0"/>
              <a:t>а</a:t>
            </a:r>
            <a:r>
              <a:rPr lang="uk-UA" sz="1600" i="1" dirty="0" smtClean="0"/>
              <a:t>м</a:t>
            </a:r>
            <a:r>
              <a:rPr lang="ru-RU" sz="1600" i="1" dirty="0" smtClean="0"/>
              <a:t>и </a:t>
            </a:r>
            <a:r>
              <a:rPr lang="uk-UA" sz="1600" i="1" dirty="0" smtClean="0"/>
              <a:t>натурального волокна тваринного походження – вовною; </a:t>
            </a:r>
            <a:endParaRPr lang="ru-RU" sz="1600" i="1" dirty="0" smtClean="0"/>
          </a:p>
          <a:p>
            <a:pPr algn="just"/>
            <a:r>
              <a:rPr lang="uk-UA" sz="1600" i="1" dirty="0" smtClean="0"/>
              <a:t>формувати знання учнів з розпізнавання натурального волокна тваринного походження  – вовни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sz="1600" i="1" dirty="0" smtClean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>
                <a:solidFill>
                  <a:srgbClr val="CC0099"/>
                </a:solidFill>
                <a:latin typeface="Times New Roman" pitchFamily="18" charset="0"/>
                <a:cs typeface="Arial" pitchFamily="34" charset="0"/>
              </a:rPr>
              <a:t>розвиваюча:</a:t>
            </a:r>
          </a:p>
          <a:p>
            <a:r>
              <a:rPr lang="uk-UA" sz="1600" i="1" dirty="0" smtClean="0"/>
              <a:t>формувати: пізнавальну активність та самостійність; увагу, спостережливість;</a:t>
            </a:r>
            <a:endParaRPr lang="ru-RU" sz="1600" i="1" dirty="0" smtClean="0"/>
          </a:p>
          <a:p>
            <a:r>
              <a:rPr lang="uk-UA" sz="1600" i="1" dirty="0" smtClean="0"/>
              <a:t>критичне, аналітичне та логічне мислення; звички планувати свою діяльність та контролювати свою працю;</a:t>
            </a:r>
            <a:endParaRPr lang="uk-UA" sz="1600" i="1" dirty="0" smtClean="0">
              <a:latin typeface="Times New Roman" pitchFamily="18" charset="0"/>
              <a:cs typeface="Arial" pitchFamily="34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uk-UA" sz="1600" dirty="0" smtClean="0">
                <a:solidFill>
                  <a:srgbClr val="CC0099"/>
                </a:solidFill>
                <a:latin typeface="Times New Roman" pitchFamily="18" charset="0"/>
                <a:cs typeface="Arial" pitchFamily="34" charset="0"/>
              </a:rPr>
              <a:t>виховна: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1600" i="1" dirty="0" smtClean="0">
                <a:latin typeface="Times New Roman" pitchFamily="18" charset="0"/>
                <a:cs typeface="Arial" pitchFamily="34" charset="0"/>
              </a:rPr>
              <a:t>виховувати в учнів:  уважність; </a:t>
            </a:r>
            <a:r>
              <a:rPr lang="uk-UA" sz="1600" i="1" dirty="0" smtClean="0"/>
              <a:t>бережливе ставлення до сировини; творче відношення до роботи; почуття відповідальності за підсумки роботи; повагу до праці, обраної професії.</a:t>
            </a:r>
            <a:endParaRPr lang="ru-RU" sz="1600" i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1600" i="1" dirty="0" smtClean="0"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4429132"/>
            <a:ext cx="3071834" cy="2044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65104"/>
            <a:ext cx="2466975" cy="184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76359"/>
            <a:ext cx="3471858" cy="1143000"/>
          </a:xfrm>
        </p:spPr>
        <p:txBody>
          <a:bodyPr>
            <a:noAutofit/>
          </a:bodyPr>
          <a:lstStyle/>
          <a:p>
            <a:pPr lvl="0" algn="l"/>
            <a:r>
              <a:rPr lang="uk-UA" sz="3600" b="1" i="1" dirty="0" smtClean="0">
                <a:solidFill>
                  <a:srgbClr val="7C35B1"/>
                </a:solidFill>
                <a:latin typeface="Monotype Corsiva" pitchFamily="66" charset="0"/>
              </a:rPr>
              <a:t>Епіграф  уроку:</a:t>
            </a:r>
            <a:r>
              <a:rPr lang="ru-RU" sz="3600" b="1" i="1" dirty="0" smtClean="0">
                <a:solidFill>
                  <a:srgbClr val="7C35B1"/>
                </a:solidFill>
                <a:latin typeface="Monotype Corsiva" pitchFamily="66" charset="0"/>
              </a:rPr>
              <a:t/>
            </a:r>
            <a:br>
              <a:rPr lang="ru-RU" sz="3600" b="1" i="1" dirty="0" smtClean="0">
                <a:solidFill>
                  <a:srgbClr val="7C35B1"/>
                </a:solidFill>
                <a:latin typeface="Monotype Corsiva" pitchFamily="66" charset="0"/>
              </a:rPr>
            </a:br>
            <a:endParaRPr lang="ru-RU" sz="3600" dirty="0">
              <a:solidFill>
                <a:srgbClr val="7C35B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143355"/>
            <a:ext cx="5472608" cy="11430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C3399"/>
                </a:solidFill>
                <a:latin typeface="Monotype Corsiva" pitchFamily="66" charset="0"/>
              </a:rPr>
              <a:t>«</a:t>
            </a:r>
            <a:r>
              <a:rPr lang="uk-UA" sz="3600" b="1" dirty="0" smtClean="0">
                <a:solidFill>
                  <a:srgbClr val="CC3399"/>
                </a:solidFill>
                <a:latin typeface="Monotype Corsiva" pitchFamily="66" charset="0"/>
              </a:rPr>
              <a:t>Все що знати, все що вміти - за </a:t>
            </a:r>
            <a:r>
              <a:rPr lang="uk-UA" sz="3600" b="1" dirty="0" err="1" smtClean="0">
                <a:solidFill>
                  <a:srgbClr val="CC3399"/>
                </a:solidFill>
                <a:latin typeface="Monotype Corsiva" pitchFamily="66" charset="0"/>
              </a:rPr>
              <a:t>плечами</a:t>
            </a:r>
            <a:r>
              <a:rPr lang="uk-UA" sz="3600" b="1" dirty="0" smtClean="0">
                <a:solidFill>
                  <a:srgbClr val="CC3399"/>
                </a:solidFill>
                <a:latin typeface="Monotype Corsiva" pitchFamily="66" charset="0"/>
              </a:rPr>
              <a:t> не носити».</a:t>
            </a:r>
          </a:p>
          <a:p>
            <a:endParaRPr lang="ru-RU" sz="3600" dirty="0"/>
          </a:p>
        </p:txBody>
      </p:sp>
      <p:pic>
        <p:nvPicPr>
          <p:cNvPr id="4" name="Рисунок 3" descr="http://nevsepic.com.ua/uploads/posts/2011-03/1299369455_1_nevsepic.com.u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695" y="357166"/>
            <a:ext cx="2327271" cy="357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3" y="3789040"/>
            <a:ext cx="2613585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FAC08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163</Words>
  <Application>Microsoft Office PowerPoint</Application>
  <PresentationFormat>Экран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Урок теоретичного навчання «Будова та властивості  натуральних волокон тваринного  походження. Вовна.»</vt:lpstr>
      <vt:lpstr>Презентация PowerPoint</vt:lpstr>
      <vt:lpstr>Епіграф  уроку: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85</cp:revision>
  <dcterms:created xsi:type="dcterms:W3CDTF">2013-08-18T07:43:00Z</dcterms:created>
  <dcterms:modified xsi:type="dcterms:W3CDTF">2019-02-24T19:02:59Z</dcterms:modified>
</cp:coreProperties>
</file>