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61" r:id="rId4"/>
    <p:sldId id="260" r:id="rId5"/>
    <p:sldId id="259" r:id="rId6"/>
    <p:sldId id="257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BF13"/>
    <a:srgbClr val="6A3642"/>
    <a:srgbClr val="7E2266"/>
    <a:srgbClr val="7C2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4660"/>
  </p:normalViewPr>
  <p:slideViewPr>
    <p:cSldViewPr>
      <p:cViewPr>
        <p:scale>
          <a:sx n="86" d="100"/>
          <a:sy n="86" d="100"/>
        </p:scale>
        <p:origin x="-9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80B50-FB06-4265-AE7C-ACF277A932E9}" type="datetimeFigureOut">
              <a:rPr lang="uk-UA" smtClean="0"/>
              <a:pPr/>
              <a:t>22.02.2019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422C2-23AA-4A30-A0DA-03D2245EA27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6649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422C2-23AA-4A30-A0DA-03D2245EA279}" type="slidenum">
              <a:rPr lang="uk-UA" smtClean="0"/>
              <a:pPr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1738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265" name="Picture 1" descr="C:\Documents and Settings\Admin\Рабочий стол\2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47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7866086" y="6627168"/>
            <a:ext cx="12779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41" name="Picture 1" descr="C:\Documents and Settings\Admin\Рабочий стол\3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7866086" y="6627168"/>
            <a:ext cx="12779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6F583-7207-4648-9ADC-65F1F38BFE1F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2" descr="C:\Documents and Settings\Admin\Рабочий стол\1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7858148" y="6627168"/>
            <a:ext cx="128585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872426" y="6627168"/>
            <a:ext cx="1271574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309080"/>
            <a:ext cx="53285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Підготували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: </a:t>
            </a:r>
            <a:endParaRPr lang="uk-UA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 algn="r" fontAlgn="base"/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учні </a:t>
            </a:r>
            <a:r>
              <a:rPr lang="uk-UA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Вяз</a:t>
            </a:r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. гр. № 19 </a:t>
            </a:r>
          </a:p>
          <a:p>
            <a:pPr lvl="0" algn="r" fontAlgn="base"/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з професії:</a:t>
            </a:r>
            <a:endParaRPr lang="uk-UA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lvl="0" algn="r" fontAlgn="base"/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“В'язальник трикотажних виробів</a:t>
            </a:r>
          </a:p>
          <a:p>
            <a:pPr lvl="0" algn="r" fontAlgn="base"/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 та </a:t>
            </a:r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полотна”</a:t>
            </a:r>
            <a:endParaRPr lang="uk-UA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60648"/>
            <a:ext cx="87868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>
                <a:solidFill>
                  <a:prstClr val="black"/>
                </a:solidFill>
                <a:latin typeface="Monotype Corsiva" pitchFamily="66" charset="0"/>
                <a:ea typeface="Gulim" pitchFamily="34" charset="-127"/>
                <a:cs typeface="Arial" charset="0"/>
              </a:rPr>
              <a:t>Міністерство  освіти  і  науки  України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>
                <a:solidFill>
                  <a:prstClr val="black"/>
                </a:solidFill>
                <a:latin typeface="Monotype Corsiva" pitchFamily="66" charset="0"/>
                <a:ea typeface="Gulim" pitchFamily="34" charset="-127"/>
                <a:cs typeface="Arial" charset="0"/>
              </a:rPr>
              <a:t>Управління  освіти  і  науки  Житомирської  облдержадміністрації</a:t>
            </a:r>
          </a:p>
          <a:p>
            <a:pPr algn="ctr"/>
            <a:r>
              <a:rPr lang="uk-UA" sz="1600" b="1" dirty="0" smtClean="0">
                <a:latin typeface="Monotype Corsiva" pitchFamily="66" charset="0"/>
              </a:rPr>
              <a:t>Державний навчальний заклад «Центр легкої промисловості та побутового обслуговування населення </a:t>
            </a:r>
          </a:p>
          <a:p>
            <a:pPr algn="ctr"/>
            <a:r>
              <a:rPr lang="uk-UA" sz="1600" b="1" dirty="0" smtClean="0">
                <a:latin typeface="Monotype Corsiva" pitchFamily="66" charset="0"/>
              </a:rPr>
              <a:t>м. Житомира»</a:t>
            </a:r>
            <a:endParaRPr lang="ru-RU" sz="1600" b="1" dirty="0" smtClean="0">
              <a:latin typeface="Monotype Corsiva" pitchFamily="66" charset="0"/>
            </a:endParaRPr>
          </a:p>
          <a:p>
            <a:r>
              <a:rPr lang="uk-UA" sz="1600" dirty="0" smtClean="0"/>
              <a:t> </a:t>
            </a:r>
            <a:endParaRPr lang="ru-RU" sz="16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848372" y="5949280"/>
            <a:ext cx="12843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м. Житомир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1928802"/>
            <a:ext cx="6929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Arial" pitchFamily="34" charset="0"/>
              </a:rPr>
              <a:t>Учнівська презентація </a:t>
            </a:r>
          </a:p>
          <a:p>
            <a:pPr algn="ctr"/>
            <a:r>
              <a:rPr lang="uk-UA" sz="2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Arial" pitchFamily="34" charset="0"/>
              </a:rPr>
              <a:t>на тему:</a:t>
            </a:r>
          </a:p>
          <a:p>
            <a:pPr algn="ctr"/>
            <a:endParaRPr lang="uk-UA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785786" y="2714620"/>
            <a:ext cx="7772400" cy="578914"/>
          </a:xfrm>
        </p:spPr>
        <p:txBody>
          <a:bodyPr>
            <a:no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Види</a:t>
            </a:r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spc="50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овечої</a:t>
            </a:r>
            <a: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вовни</a:t>
            </a:r>
            <a:r>
              <a:rPr lang="ru-RU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5800"/>
            <a:ext cx="7560840" cy="1143000"/>
          </a:xfrm>
        </p:spPr>
        <p:txBody>
          <a:bodyPr/>
          <a:lstStyle/>
          <a:p>
            <a:r>
              <a:rPr lang="uk-UA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Види </a:t>
            </a:r>
            <a:r>
              <a:rPr lang="uk-UA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 овечої  вовни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marL="0" lvl="0" indent="0" algn="ctr" fontAlgn="base">
              <a:lnSpc>
                <a:spcPct val="114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uk-UA" sz="24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Всю овечу вовну в залежності від типу волокон поділяють на наступні </a:t>
            </a:r>
            <a:r>
              <a:rPr lang="uk-UA" sz="24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види:</a:t>
            </a:r>
            <a:endParaRPr lang="uk-UA" sz="2200" b="1" i="1" u="sng" dirty="0">
              <a:solidFill>
                <a:srgbClr val="7030A0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lvl="0" indent="342900" fontAlgn="base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uk-UA" sz="2200" i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Пояркова </a:t>
            </a:r>
            <a:r>
              <a:rPr lang="uk-UA" sz="2200" i="1" dirty="0">
                <a:latin typeface="Century" pitchFamily="18" charset="0"/>
                <a:ea typeface="Lucida Sans Unicode" pitchFamily="34" charset="0"/>
                <a:cs typeface="Mangal" pitchFamily="2"/>
              </a:rPr>
              <a:t>вовна (поярок</a:t>
            </a:r>
            <a:r>
              <a:rPr lang="uk-UA" sz="2200" i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);</a:t>
            </a:r>
          </a:p>
          <a:p>
            <a:pPr lvl="0" indent="342900" fontAlgn="base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uk-UA" sz="2200" i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Слівер</a:t>
            </a:r>
            <a:r>
              <a:rPr lang="uk-UA" sz="2200" i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;</a:t>
            </a:r>
            <a:r>
              <a:rPr lang="uk-UA" sz="2200" i="1" u="sng" dirty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endParaRPr lang="uk-UA" sz="2200" i="1" u="sng" dirty="0" smtClean="0">
              <a:solidFill>
                <a:srgbClr val="7030A0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lvl="0" indent="342900" fontAlgn="base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uk-UA" sz="2200" i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Очес</a:t>
            </a:r>
            <a:r>
              <a:rPr lang="uk-UA" sz="2200" i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;</a:t>
            </a:r>
            <a:r>
              <a:rPr lang="ru-RU" sz="2200" i="1" u="sng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</a:p>
          <a:p>
            <a:pPr lvl="0" indent="342900" fontAlgn="base">
              <a:lnSpc>
                <a:spcPct val="114000"/>
              </a:lnSpc>
              <a:spcBef>
                <a:spcPts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200" i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Вибіленка</a:t>
            </a:r>
            <a:r>
              <a:rPr lang="ru-RU" sz="2200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  <a:endParaRPr lang="uk-UA" sz="2200" i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lvl="0" indent="0" fontAlgn="base">
              <a:spcBef>
                <a:spcPts val="1200"/>
              </a:spcBef>
              <a:spcAft>
                <a:spcPct val="0"/>
              </a:spcAft>
              <a:buNone/>
            </a:pPr>
            <a:endParaRPr lang="uk-UA" sz="2400" i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lvl="0" indent="0" algn="ctr" fontAlgn="base">
              <a:spcBef>
                <a:spcPts val="1200"/>
              </a:spcBef>
              <a:spcAft>
                <a:spcPct val="0"/>
              </a:spcAft>
              <a:buNone/>
            </a:pPr>
            <a:endParaRPr lang="uk-UA" sz="2400" dirty="0">
              <a:solidFill>
                <a:prstClr val="black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96952"/>
            <a:ext cx="3840427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603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6912768" cy="1143000"/>
          </a:xfrm>
        </p:spPr>
        <p:txBody>
          <a:bodyPr>
            <a:normAutofit/>
          </a:bodyPr>
          <a:lstStyle/>
          <a:p>
            <a:r>
              <a:rPr lang="uk-UA" sz="40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Пояркова  вовна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556792"/>
            <a:ext cx="4248472" cy="4525963"/>
          </a:xfrm>
        </p:spPr>
        <p:txBody>
          <a:bodyPr/>
          <a:lstStyle/>
          <a:p>
            <a:pPr marL="0" lvl="0" indent="457200" fontAlgn="base">
              <a:spcBef>
                <a:spcPts val="1200"/>
              </a:spcBef>
              <a:spcAft>
                <a:spcPct val="0"/>
              </a:spcAft>
              <a:buNone/>
            </a:pPr>
            <a:r>
              <a:rPr lang="uk-UA" sz="2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Пояркова вовна (поярок</a:t>
            </a:r>
            <a:r>
              <a:rPr lang="uk-UA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)  </a:t>
            </a:r>
            <a:r>
              <a:rPr lang="uk-UA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– це </a:t>
            </a: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вовна, яка зістригається із ягнят у віці до 6 місяців. Поярок представляє із себе доволі дрібну вовну, яка складається із пухових волокон, перехідних волокон і тонкої ості</a:t>
            </a: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Вовна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м</a:t>
            </a: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'яка, еластична, слизька, використовується для високоякісного текстилю.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226" y="1412776"/>
            <a:ext cx="3968750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039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5800"/>
            <a:ext cx="7128792" cy="1143000"/>
          </a:xfrm>
        </p:spPr>
        <p:txBody>
          <a:bodyPr>
            <a:normAutofit/>
          </a:bodyPr>
          <a:lstStyle/>
          <a:p>
            <a:r>
              <a:rPr lang="uk-UA" sz="4000" b="1" cap="all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Слівер</a:t>
            </a:r>
            <a:endParaRPr lang="uk-UA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859216" cy="4525963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uk-UA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Слівер</a:t>
            </a:r>
            <a:r>
              <a:rPr lang="uk-UA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– розчесана вовна, що зазнала первинного очищення, використовується як основа для валяння, з наступним накладенням вовни інших кольорів. У складі вовни допускаються рослинні домішки до 1%.</a:t>
            </a:r>
          </a:p>
          <a:p>
            <a:pPr marL="0" indent="0">
              <a:buNone/>
            </a:pP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pic>
        <p:nvPicPr>
          <p:cNvPr id="4" name="Shape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6326" y="4077072"/>
            <a:ext cx="3024336" cy="2085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valjanie.com/content/images/5/sliver-iz-tonkoy-shersti-8920764508378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6" t="15663" r="6551" b="16921"/>
          <a:stretch/>
        </p:blipFill>
        <p:spPr bwMode="auto">
          <a:xfrm>
            <a:off x="2267744" y="2996952"/>
            <a:ext cx="3243902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00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85800"/>
            <a:ext cx="6912768" cy="1143000"/>
          </a:xfrm>
        </p:spPr>
        <p:txBody>
          <a:bodyPr>
            <a:normAutofit/>
          </a:bodyPr>
          <a:lstStyle/>
          <a:p>
            <a:r>
              <a:rPr lang="uk-UA" sz="4000" b="1" cap="all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Очес</a:t>
            </a:r>
            <a:r>
              <a:rPr lang="uk-UA" sz="40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 </a:t>
            </a:r>
            <a:endParaRPr lang="uk-UA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600200"/>
            <a:ext cx="5014239" cy="4525963"/>
          </a:xfrm>
        </p:spPr>
        <p:txBody>
          <a:bodyPr/>
          <a:lstStyle/>
          <a:p>
            <a:pPr marL="0" indent="457200">
              <a:buNone/>
            </a:pPr>
            <a:r>
              <a:rPr lang="uk-UA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Очес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 </a:t>
            </a:r>
            <a:r>
              <a:rPr lang="uk-UA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–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короткі волокна, які залишаються після розчісування вовни в гребінну стрічку.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Використовується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для виготовлення фетру, як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підложка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для килимів, а також для набивання </a:t>
            </a:r>
            <a:endParaRPr lang="uk-UA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>
              <a:buNone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м'яких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іграшок</a:t>
            </a:r>
            <a:r>
              <a:rPr lang="uk-UA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Shape"/>
          <p:cNvPicPr>
            <a:picLocks noChangeAspect="1"/>
          </p:cNvPicPr>
          <p:nvPr/>
        </p:nvPicPr>
        <p:blipFill>
          <a:blip r:embed="rId2" cstate="print"/>
          <a:srcRect t="10295"/>
          <a:stretch>
            <a:fillRect/>
          </a:stretch>
        </p:blipFill>
        <p:spPr bwMode="auto">
          <a:xfrm>
            <a:off x="6012160" y="1700808"/>
            <a:ext cx="2382036" cy="2136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Shape"/>
          <p:cNvPicPr>
            <a:picLocks noChangeAspect="1"/>
          </p:cNvPicPr>
          <p:nvPr/>
        </p:nvPicPr>
        <p:blipFill>
          <a:blip r:embed="rId3" cstate="print"/>
          <a:srcRect t="10592"/>
          <a:stretch>
            <a:fillRect/>
          </a:stretch>
        </p:blipFill>
        <p:spPr bwMode="auto">
          <a:xfrm>
            <a:off x="4797862" y="3284984"/>
            <a:ext cx="2382828" cy="2130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Shape"/>
          <p:cNvPicPr>
            <a:picLocks noChangeAspect="1"/>
          </p:cNvPicPr>
          <p:nvPr/>
        </p:nvPicPr>
        <p:blipFill>
          <a:blip r:embed="rId4" cstate="print"/>
          <a:srcRect t="11712"/>
          <a:stretch>
            <a:fillRect/>
          </a:stretch>
        </p:blipFill>
        <p:spPr bwMode="auto">
          <a:xfrm>
            <a:off x="3262144" y="3933056"/>
            <a:ext cx="2305074" cy="2033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488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7139136" cy="1143000"/>
          </a:xfrm>
        </p:spPr>
        <p:txBody>
          <a:bodyPr>
            <a:normAutofit/>
          </a:bodyPr>
          <a:lstStyle/>
          <a:p>
            <a:r>
              <a:rPr lang="uk-UA" b="1" cap="all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Вибіленка</a:t>
            </a:r>
            <a:r>
              <a:rPr lang="uk-UA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600200"/>
            <a:ext cx="756084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Вибіленка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ru-RU" sz="2000" dirty="0">
                <a:solidFill>
                  <a:srgbClr val="49345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–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витягнута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,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розчісана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і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вибілена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вовна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.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Використовується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для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свторення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         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світлого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фону і для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домашнього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фарбування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Shape"/>
          <p:cNvPicPr>
            <a:picLocks noChangeAspect="1"/>
          </p:cNvPicPr>
          <p:nvPr/>
        </p:nvPicPr>
        <p:blipFill>
          <a:blip r:embed="rId2" cstate="print"/>
          <a:srcRect l="5475" t="7147" r="4733"/>
          <a:stretch>
            <a:fillRect/>
          </a:stretch>
        </p:blipFill>
        <p:spPr bwMode="auto">
          <a:xfrm>
            <a:off x="5364088" y="3717032"/>
            <a:ext cx="2664296" cy="2271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996952"/>
            <a:ext cx="2664296" cy="2127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"/>
          <p:cNvPicPr>
            <a:picLocks noChangeAspect="1"/>
          </p:cNvPicPr>
          <p:nvPr/>
        </p:nvPicPr>
        <p:blipFill>
          <a:blip r:embed="rId2" cstate="print"/>
          <a:srcRect b="39587"/>
          <a:stretch>
            <a:fillRect/>
          </a:stretch>
        </p:blipFill>
        <p:spPr bwMode="auto">
          <a:xfrm>
            <a:off x="711121" y="836712"/>
            <a:ext cx="7605295" cy="3485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971600" y="4437112"/>
            <a:ext cx="8451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dirty="0" err="1">
                <a:solidFill>
                  <a:schemeClr val="accent6">
                    <a:lumMod val="75000"/>
                  </a:schemeClr>
                </a:solidFill>
                <a:latin typeface="Century" pitchFamily="18" charset="0"/>
                <a:ea typeface="Mangal" pitchFamily="2"/>
                <a:cs typeface="Mangal" pitchFamily="2"/>
              </a:rPr>
              <a:t>Очес</a:t>
            </a:r>
            <a:r>
              <a:rPr lang="uk-UA" sz="2000" b="1" dirty="0">
                <a:solidFill>
                  <a:schemeClr val="accent6">
                    <a:lumMod val="75000"/>
                  </a:schemeClr>
                </a:solidFill>
                <a:latin typeface="Century" pitchFamily="18" charset="0"/>
                <a:ea typeface="Mangal" pitchFamily="2"/>
                <a:cs typeface="Mangal" pitchFamily="2"/>
              </a:rPr>
              <a:t> </a:t>
            </a:r>
            <a:endParaRPr lang="uk-UA" sz="2000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4437112"/>
            <a:ext cx="1529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>
                <a:solidFill>
                  <a:schemeClr val="accent6">
                    <a:lumMod val="75000"/>
                  </a:schemeClr>
                </a:solidFill>
                <a:latin typeface="Century" pitchFamily="18" charset="0"/>
                <a:ea typeface="Mangal" pitchFamily="2"/>
                <a:cs typeface="Mangal" pitchFamily="2"/>
              </a:rPr>
              <a:t>Груба вовна</a:t>
            </a:r>
            <a:endParaRPr lang="uk-UA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4437112"/>
            <a:ext cx="1093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strike="noStrike" kern="0" cap="none" spc="0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entury" pitchFamily="18" charset="0"/>
                <a:ea typeface="Mangal" pitchFamily="2"/>
                <a:cs typeface="Mangal" pitchFamily="2"/>
              </a:rPr>
              <a:t>Слівер</a:t>
            </a:r>
            <a:r>
              <a:rPr kumimoji="0" lang="uk-UA" sz="2000" b="1" strike="noStrike" kern="0" cap="none" spc="0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entury" pitchFamily="18" charset="0"/>
                <a:ea typeface="Mangal" pitchFamily="2"/>
                <a:cs typeface="Mangal" pitchFamily="2"/>
              </a:rPr>
              <a:t> </a:t>
            </a:r>
            <a:endParaRPr kumimoji="0" lang="uk-UA" sz="2000" b="0" strike="noStrike" kern="0" cap="none" spc="0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39284" y="4469050"/>
            <a:ext cx="14782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strike="noStrike" kern="0" cap="none" spc="0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entury" pitchFamily="18" charset="0"/>
              </a:rPr>
              <a:t>Вибіленка</a:t>
            </a:r>
            <a:endParaRPr kumimoji="0" lang="uk-UA" sz="2000" b="0" i="0" strike="noStrike" kern="0" cap="none" spc="0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0246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228</Words>
  <Application>Microsoft Office PowerPoint</Application>
  <PresentationFormat>Экран (4:3)</PresentationFormat>
  <Paragraphs>36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«Види овечої вовни» </vt:lpstr>
      <vt:lpstr>Види  овечої  вовни</vt:lpstr>
      <vt:lpstr>Пояркова  вовна</vt:lpstr>
      <vt:lpstr>Слівер</vt:lpstr>
      <vt:lpstr>Очес </vt:lpstr>
      <vt:lpstr>Вибіленка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1</cp:lastModifiedBy>
  <cp:revision>45</cp:revision>
  <dcterms:created xsi:type="dcterms:W3CDTF">2015-07-28T18:22:44Z</dcterms:created>
  <dcterms:modified xsi:type="dcterms:W3CDTF">2019-02-21T22:01:33Z</dcterms:modified>
</cp:coreProperties>
</file>