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6" r:id="rId2"/>
    <p:sldId id="276" r:id="rId3"/>
    <p:sldId id="275" r:id="rId4"/>
    <p:sldId id="274" r:id="rId5"/>
    <p:sldId id="273" r:id="rId6"/>
    <p:sldId id="259" r:id="rId7"/>
    <p:sldId id="27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4" d="100"/>
          <a:sy n="84" d="100"/>
        </p:scale>
        <p:origin x="-990" y="7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4" y="0"/>
            <a:ext cx="9144000" cy="6858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574431" y="1406769"/>
            <a:ext cx="8276493" cy="139050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 dirty="0">
              <a:ln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3613871" y="4765658"/>
            <a:ext cx="5150224" cy="1891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uk-UA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Підготували: </a:t>
            </a:r>
          </a:p>
          <a:p>
            <a:pPr lvl="0" algn="r" fontAlgn="base">
              <a:lnSpc>
                <a:spcPct val="100000"/>
              </a:lnSpc>
              <a:spcBef>
                <a:spcPts val="0"/>
              </a:spcBef>
            </a:pPr>
            <a:r>
              <a:rPr lang="uk-UA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учні </a:t>
            </a:r>
            <a:r>
              <a:rPr lang="uk-UA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Вяз</a:t>
            </a:r>
            <a:r>
              <a:rPr lang="uk-UA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 гр. № 19 </a:t>
            </a:r>
          </a:p>
          <a:p>
            <a:pPr lvl="0" algn="r" fontAlgn="base">
              <a:lnSpc>
                <a:spcPct val="100000"/>
              </a:lnSpc>
              <a:spcBef>
                <a:spcPts val="0"/>
              </a:spcBef>
            </a:pPr>
            <a:r>
              <a:rPr lang="uk-UA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з професії:</a:t>
            </a:r>
          </a:p>
          <a:p>
            <a:pPr lvl="0" algn="r" fontAlgn="base">
              <a:lnSpc>
                <a:spcPct val="100000"/>
              </a:lnSpc>
              <a:spcBef>
                <a:spcPts val="0"/>
              </a:spcBef>
            </a:pPr>
            <a:r>
              <a:rPr lang="uk-UA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“В'язальник трикотажних виробів</a:t>
            </a:r>
          </a:p>
          <a:p>
            <a:pPr lvl="0" algn="r" fontAlgn="base">
              <a:lnSpc>
                <a:spcPct val="100000"/>
              </a:lnSpc>
              <a:spcBef>
                <a:spcPts val="0"/>
              </a:spcBef>
            </a:pPr>
            <a:r>
              <a:rPr lang="uk-UA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та полотна”</a:t>
            </a:r>
          </a:p>
          <a:p>
            <a:pPr lvl="0" algn="r" defTabSz="914400" fontAlgn="base">
              <a:lnSpc>
                <a:spcPct val="114000"/>
              </a:lnSpc>
              <a:spcBef>
                <a:spcPts val="0"/>
              </a:spcBef>
              <a:spcAft>
                <a:spcPct val="0"/>
              </a:spcAft>
            </a:pPr>
            <a:endParaRPr lang="uk-UA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7175" y="217785"/>
            <a:ext cx="8715375" cy="1169551"/>
          </a:xfrm>
          <a:prstGeom prst="rect">
            <a:avLst/>
          </a:prstGeom>
          <a:gradFill>
            <a:gsLst>
              <a:gs pos="0">
                <a:srgbClr val="31B6FD">
                  <a:tint val="66000"/>
                  <a:satMod val="160000"/>
                </a:srgbClr>
              </a:gs>
              <a:gs pos="47000">
                <a:srgbClr val="31B6FD">
                  <a:tint val="44500"/>
                  <a:satMod val="160000"/>
                </a:srgbClr>
              </a:gs>
              <a:gs pos="100000">
                <a:srgbClr val="31B6FD">
                  <a:tint val="23500"/>
                  <a:satMod val="160000"/>
                </a:srgb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uk-UA" sz="1400" b="1" dirty="0"/>
              <a:t>Міністерство  освіти  і  науки  України</a:t>
            </a:r>
          </a:p>
          <a:p>
            <a:pPr algn="ctr"/>
            <a:r>
              <a:rPr lang="uk-UA" sz="1400" b="1" dirty="0"/>
              <a:t>Управління  освіти  і  науки  Житомирської  </a:t>
            </a:r>
            <a:r>
              <a:rPr lang="uk-UA" sz="1400" b="1" dirty="0" smtClean="0"/>
              <a:t>облдержадміністрації</a:t>
            </a:r>
          </a:p>
          <a:p>
            <a:pPr algn="ctr"/>
            <a:r>
              <a:rPr lang="uk-UA" sz="1400" b="1" dirty="0" smtClean="0"/>
              <a:t>Державний навчальний заклад </a:t>
            </a:r>
          </a:p>
          <a:p>
            <a:pPr algn="ctr"/>
            <a:r>
              <a:rPr lang="uk-UA" sz="1400" b="1" dirty="0" smtClean="0"/>
              <a:t>«Центр легкої промисловості та побутового обслуговування населення </a:t>
            </a:r>
          </a:p>
          <a:p>
            <a:pPr algn="ctr"/>
            <a:r>
              <a:rPr lang="uk-UA" sz="1400" b="1" dirty="0" smtClean="0"/>
              <a:t>м. Житомира»</a:t>
            </a:r>
            <a:endParaRPr lang="ru-RU" sz="14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3749779" y="2081532"/>
            <a:ext cx="5014316" cy="1631216"/>
          </a:xfrm>
          <a:prstGeom prst="rect">
            <a:avLst/>
          </a:prstGeom>
          <a:gradFill>
            <a:gsLst>
              <a:gs pos="0">
                <a:srgbClr val="31B6FD">
                  <a:tint val="66000"/>
                  <a:satMod val="160000"/>
                </a:srgbClr>
              </a:gs>
              <a:gs pos="47000">
                <a:srgbClr val="31B6FD">
                  <a:tint val="44500"/>
                  <a:satMod val="160000"/>
                </a:srgbClr>
              </a:gs>
              <a:gs pos="100000">
                <a:srgbClr val="31B6FD">
                  <a:tint val="23500"/>
                  <a:satMod val="160000"/>
                </a:srgb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lvl="0" algn="ctr"/>
            <a:r>
              <a:rPr lang="uk-UA" sz="4000" b="1" dirty="0" err="1" smtClean="0">
                <a:ln/>
                <a:solidFill>
                  <a:srgbClr val="0070C0"/>
                </a:solidFill>
                <a:latin typeface="Monotype Corsiva" pitchFamily="66" charset="0"/>
              </a:rPr>
              <a:t>“Золоте</a:t>
            </a:r>
            <a:r>
              <a:rPr lang="uk-UA" sz="4000" b="1" dirty="0" smtClean="0">
                <a:ln/>
                <a:solidFill>
                  <a:srgbClr val="0070C0"/>
                </a:solidFill>
                <a:latin typeface="Monotype Corsiva" pitchFamily="66" charset="0"/>
              </a:rPr>
              <a:t> руно: </a:t>
            </a:r>
          </a:p>
          <a:p>
            <a:pPr lvl="0" algn="ctr"/>
            <a:r>
              <a:rPr lang="uk-UA" sz="4000" b="1" dirty="0" smtClean="0">
                <a:ln/>
                <a:solidFill>
                  <a:srgbClr val="0070C0"/>
                </a:solidFill>
                <a:latin typeface="Monotype Corsiva" pitchFamily="66" charset="0"/>
              </a:rPr>
              <a:t>міф, історія .”</a:t>
            </a:r>
          </a:p>
          <a:p>
            <a:pPr algn="ctr"/>
            <a:r>
              <a:rPr lang="uk-UA" sz="2000" b="1" spc="50" dirty="0" smtClean="0">
                <a:ln/>
                <a:solidFill>
                  <a:schemeClr val="tx2"/>
                </a:solidFill>
                <a:cs typeface="Arial" pitchFamily="34" charset="0"/>
              </a:rPr>
              <a:t>У</a:t>
            </a:r>
            <a:r>
              <a:rPr lang="uk-UA" sz="2000" b="1" spc="50" dirty="0" smtClean="0">
                <a:ln w="11430"/>
                <a:solidFill>
                  <a:schemeClr val="tx2"/>
                </a:solidFill>
                <a:cs typeface="Arial" pitchFamily="34" charset="0"/>
              </a:rPr>
              <a:t>чнівська презентація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36608" y="6190491"/>
            <a:ext cx="13226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1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</a:t>
            </a:r>
            <a:r>
              <a:rPr lang="uk-UA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 Житомир </a:t>
            </a:r>
            <a:endParaRPr lang="uk-UA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1026" name="Picture 2" descr="https://homsk.com/upload/media/entries/2018-12/30/3107-0-2f3ca9f0b6e3bd4fd77186d12ea9f0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93" y="1563227"/>
            <a:ext cx="3716215" cy="28757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941166" y="3372921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uk-UA" b="1" spc="50" dirty="0" smtClean="0">
              <a:ln w="11430"/>
              <a:solidFill>
                <a:schemeClr val="accent3">
                  <a:lumMod val="7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b="1" dirty="0">
                <a:solidFill>
                  <a:srgbClr val="0070C0"/>
                </a:solidFill>
                <a:latin typeface="Monotype Corsiva" pitchFamily="66" charset="0"/>
              </a:rPr>
              <a:t>Грецький міф про аргонавтів</a:t>
            </a:r>
            <a:r>
              <a:rPr lang="uk-UA" sz="4000" b="1" dirty="0">
                <a:latin typeface="Monotype Corsiva" pitchFamily="66" charset="0"/>
              </a:rPr>
              <a:t/>
            </a:r>
            <a:br>
              <a:rPr lang="uk-UA" sz="4000" b="1" dirty="0">
                <a:latin typeface="Monotype Corsiva" pitchFamily="66" charset="0"/>
              </a:rPr>
            </a:br>
            <a:endParaRPr lang="uk-UA" sz="4000" b="1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67698"/>
            <a:ext cx="4736564" cy="4351338"/>
          </a:xfrm>
        </p:spPr>
        <p:txBody>
          <a:bodyPr>
            <a:normAutofit/>
          </a:bodyPr>
          <a:lstStyle/>
          <a:p>
            <a:endParaRPr lang="uk-UA" dirty="0"/>
          </a:p>
          <a:p>
            <a:pPr marL="0" indent="457200" algn="just">
              <a:spcBef>
                <a:spcPts val="0"/>
              </a:spcBef>
              <a:buNone/>
            </a:pPr>
            <a:r>
              <a:rPr lang="uk-UA" sz="2400" dirty="0"/>
              <a:t>Міф про аргонавтів постав у </a:t>
            </a:r>
            <a:r>
              <a:rPr lang="uk-UA" sz="2400" dirty="0" err="1"/>
              <a:t>догомерівську</a:t>
            </a:r>
            <a:r>
              <a:rPr lang="uk-UA" sz="2400" dirty="0"/>
              <a:t> добу; його згадували </a:t>
            </a:r>
            <a:r>
              <a:rPr lang="uk-UA" sz="2400" dirty="0" smtClean="0"/>
              <a:t>в своїх </a:t>
            </a:r>
            <a:r>
              <a:rPr lang="uk-UA" sz="2400" dirty="0"/>
              <a:t>творах античні поети, зокрема Аполлоній Родоський у поемі «</a:t>
            </a:r>
            <a:r>
              <a:rPr lang="uk-UA" sz="2400" dirty="0" err="1"/>
              <a:t>Аргонавтика</a:t>
            </a:r>
            <a:r>
              <a:rPr lang="uk-UA" sz="2400" dirty="0"/>
              <a:t>», проте </a:t>
            </a:r>
            <a:r>
              <a:rPr lang="uk-UA" sz="2400" dirty="0" err="1"/>
              <a:t>найраніший</a:t>
            </a:r>
            <a:r>
              <a:rPr lang="uk-UA" sz="2400" dirty="0"/>
              <a:t> опис пригод славетних мореплавців читаємо в одній з од Піндара.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13" y="1373685"/>
            <a:ext cx="3633787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ÐÑÑÐ¸ Ð´Ð°Ð²Ð½ÑÐ¾Ñ ÐÑÐµÑÑÑ, Ð¯ÑÐ¾Ð½, ÐÑÐµÑÑÐºÐ¸Ð¹ Ð¼ÑÑ Ð¿ÑÐ¾ Ð¿ÑÐ¸Ð³Ð¾Ð´Ð¸ Ð°ÑÐ³Ð¾Ð½Ð°Ð²ÑÑÐ², ÐºÐ½Ð¸Ð³Ð° ÐÑÐ¸Ð»Ð°ÑÐ¸Ð¹ ÐºÑÐ½Ñ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19"/>
          <a:stretch/>
        </p:blipFill>
        <p:spPr bwMode="auto">
          <a:xfrm>
            <a:off x="2746045" y="4235963"/>
            <a:ext cx="2243487" cy="2550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2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4434" y="3037485"/>
            <a:ext cx="7352115" cy="435133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uk-UA" sz="2400" dirty="0">
                <a:solidFill>
                  <a:prstClr val="black"/>
                </a:solidFill>
              </a:rPr>
              <a:t>привезе </a:t>
            </a:r>
            <a:r>
              <a:rPr lang="uk-UA" sz="2400" dirty="0" smtClean="0">
                <a:solidFill>
                  <a:prstClr val="black"/>
                </a:solidFill>
              </a:rPr>
              <a:t>золоте </a:t>
            </a:r>
            <a:r>
              <a:rPr lang="uk-UA" sz="2400" dirty="0">
                <a:solidFill>
                  <a:prstClr val="black"/>
                </a:solidFill>
              </a:rPr>
              <a:t>руно, </a:t>
            </a:r>
            <a:r>
              <a:rPr lang="uk-UA" sz="2400" dirty="0" err="1">
                <a:solidFill>
                  <a:prstClr val="black"/>
                </a:solidFill>
              </a:rPr>
              <a:t>Ясон</a:t>
            </a:r>
            <a:r>
              <a:rPr lang="uk-UA" sz="2400" dirty="0">
                <a:solidFill>
                  <a:prstClr val="black"/>
                </a:solidFill>
              </a:rPr>
              <a:t> на кораблі «Арго» в товаристві 50 </a:t>
            </a:r>
            <a:r>
              <a:rPr lang="uk-UA" sz="2400" dirty="0" err="1">
                <a:solidFill>
                  <a:prstClr val="black"/>
                </a:solidFill>
              </a:rPr>
              <a:t>найславетніших</a:t>
            </a:r>
            <a:r>
              <a:rPr lang="uk-UA" sz="2400" dirty="0">
                <a:solidFill>
                  <a:prstClr val="black"/>
                </a:solidFill>
              </a:rPr>
              <a:t> героїв стародавньої Греції вирушив до берегів Колхіди. Разом з ним були: Орфей, Геракл, </a:t>
            </a:r>
            <a:r>
              <a:rPr lang="uk-UA" sz="2400" dirty="0" err="1">
                <a:solidFill>
                  <a:prstClr val="black"/>
                </a:solidFill>
              </a:rPr>
              <a:t>Амфіарай</a:t>
            </a:r>
            <a:r>
              <a:rPr lang="uk-UA" sz="2400" dirty="0">
                <a:solidFill>
                  <a:prstClr val="black"/>
                </a:solidFill>
              </a:rPr>
              <a:t>, </a:t>
            </a:r>
            <a:r>
              <a:rPr lang="uk-UA" sz="2400" dirty="0" err="1">
                <a:solidFill>
                  <a:prstClr val="black"/>
                </a:solidFill>
              </a:rPr>
              <a:t>Бореади</a:t>
            </a:r>
            <a:r>
              <a:rPr lang="uk-UA" sz="2400" dirty="0">
                <a:solidFill>
                  <a:prstClr val="black"/>
                </a:solidFill>
              </a:rPr>
              <a:t>, Кастор і </a:t>
            </a:r>
            <a:r>
              <a:rPr lang="uk-UA" sz="2400" dirty="0" err="1">
                <a:solidFill>
                  <a:prstClr val="black"/>
                </a:solidFill>
              </a:rPr>
              <a:t>Полідевк</a:t>
            </a:r>
            <a:r>
              <a:rPr lang="uk-UA" sz="2400" dirty="0">
                <a:solidFill>
                  <a:prstClr val="black"/>
                </a:solidFill>
              </a:rPr>
              <a:t>, </a:t>
            </a:r>
            <a:r>
              <a:rPr lang="uk-UA" sz="2400" dirty="0" err="1">
                <a:solidFill>
                  <a:prstClr val="black"/>
                </a:solidFill>
              </a:rPr>
              <a:t>Мелеагр</a:t>
            </a:r>
            <a:r>
              <a:rPr lang="uk-UA" sz="2400" dirty="0">
                <a:solidFill>
                  <a:prstClr val="black"/>
                </a:solidFill>
              </a:rPr>
              <a:t>, </a:t>
            </a:r>
            <a:r>
              <a:rPr lang="uk-UA" sz="2400" dirty="0" err="1">
                <a:solidFill>
                  <a:prstClr val="black"/>
                </a:solidFill>
              </a:rPr>
              <a:t>Тідей</a:t>
            </a:r>
            <a:r>
              <a:rPr lang="uk-UA" sz="2400" dirty="0">
                <a:solidFill>
                  <a:prstClr val="black"/>
                </a:solidFill>
              </a:rPr>
              <a:t>, </a:t>
            </a:r>
            <a:r>
              <a:rPr lang="uk-UA" sz="2400" dirty="0" err="1">
                <a:solidFill>
                  <a:prstClr val="black"/>
                </a:solidFill>
              </a:rPr>
              <a:t>Тесей</a:t>
            </a:r>
            <a:r>
              <a:rPr lang="uk-UA" sz="2400" dirty="0">
                <a:solidFill>
                  <a:prstClr val="black"/>
                </a:solidFill>
              </a:rPr>
              <a:t>, Главк, </a:t>
            </a:r>
            <a:r>
              <a:rPr lang="uk-UA" sz="2400" dirty="0" err="1">
                <a:solidFill>
                  <a:prstClr val="black"/>
                </a:solidFill>
              </a:rPr>
              <a:t>Лаерт</a:t>
            </a:r>
            <a:r>
              <a:rPr lang="uk-UA" sz="2400" dirty="0">
                <a:solidFill>
                  <a:prstClr val="black"/>
                </a:solidFill>
              </a:rPr>
              <a:t> і ін.</a:t>
            </a:r>
          </a:p>
          <a:p>
            <a:pPr lvl="0"/>
            <a:endParaRPr lang="uk-UA" sz="2400" dirty="0">
              <a:solidFill>
                <a:prstClr val="black"/>
              </a:solidFill>
            </a:endParaRPr>
          </a:p>
          <a:p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269" y="266721"/>
            <a:ext cx="4005263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44434" y="1224926"/>
            <a:ext cx="41258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400" dirty="0" smtClean="0">
                <a:solidFill>
                  <a:prstClr val="black"/>
                </a:solidFill>
              </a:rPr>
              <a:t>Історія аргонавтів така: прагнучи повернути собі батьківський царський трон від дядька </a:t>
            </a:r>
            <a:r>
              <a:rPr lang="uk-UA" sz="2400" dirty="0" err="1" smtClean="0">
                <a:solidFill>
                  <a:prstClr val="black"/>
                </a:solidFill>
              </a:rPr>
              <a:t>Пелія</a:t>
            </a:r>
            <a:r>
              <a:rPr lang="uk-UA" sz="2400" dirty="0" smtClean="0">
                <a:solidFill>
                  <a:prstClr val="black"/>
                </a:solidFill>
              </a:rPr>
              <a:t>, який обіцяв віддати владу, коли небіж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371617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577" y="444505"/>
            <a:ext cx="4725548" cy="3241675"/>
          </a:xfrm>
        </p:spPr>
        <p:txBody>
          <a:bodyPr>
            <a:normAutofit/>
          </a:bodyPr>
          <a:lstStyle/>
          <a:p>
            <a:pPr marL="0" lvl="0" indent="457200" algn="just">
              <a:spcBef>
                <a:spcPts val="0"/>
              </a:spcBef>
              <a:buNone/>
            </a:pPr>
            <a:r>
              <a:rPr lang="uk-UA" sz="2400" dirty="0" err="1">
                <a:solidFill>
                  <a:prstClr val="black"/>
                </a:solidFill>
              </a:rPr>
              <a:t>Ясон</a:t>
            </a:r>
            <a:r>
              <a:rPr lang="uk-UA" sz="2400" dirty="0">
                <a:solidFill>
                  <a:prstClr val="black"/>
                </a:solidFill>
              </a:rPr>
              <a:t> присвятив свій корабель </a:t>
            </a:r>
            <a:r>
              <a:rPr lang="uk-UA" sz="2400" dirty="0" err="1">
                <a:solidFill>
                  <a:prstClr val="black"/>
                </a:solidFill>
              </a:rPr>
              <a:t>Посейдонові</a:t>
            </a:r>
            <a:r>
              <a:rPr lang="uk-UA" sz="2400" dirty="0">
                <a:solidFill>
                  <a:prstClr val="black"/>
                </a:solidFill>
              </a:rPr>
              <a:t>. По дорозі аргонавти відвідали кентавра </a:t>
            </a:r>
            <a:r>
              <a:rPr lang="uk-UA" sz="2400" dirty="0" err="1">
                <a:solidFill>
                  <a:prstClr val="black"/>
                </a:solidFill>
              </a:rPr>
              <a:t>Хірона</a:t>
            </a:r>
            <a:r>
              <a:rPr lang="uk-UA" sz="2400" dirty="0">
                <a:solidFill>
                  <a:prstClr val="black"/>
                </a:solidFill>
              </a:rPr>
              <a:t>, потім через </a:t>
            </a:r>
            <a:r>
              <a:rPr lang="uk-UA" sz="2400" dirty="0" err="1">
                <a:solidFill>
                  <a:prstClr val="black"/>
                </a:solidFill>
              </a:rPr>
              <a:t>Самотракію</a:t>
            </a:r>
            <a:r>
              <a:rPr lang="uk-UA" sz="2400" dirty="0">
                <a:solidFill>
                  <a:prstClr val="black"/>
                </a:solidFill>
              </a:rPr>
              <a:t> прибули на </a:t>
            </a:r>
            <a:r>
              <a:rPr lang="uk-UA" sz="2400" dirty="0" err="1">
                <a:solidFill>
                  <a:prstClr val="black"/>
                </a:solidFill>
              </a:rPr>
              <a:t>Лемнос</a:t>
            </a:r>
            <a:r>
              <a:rPr lang="uk-UA" sz="2400" dirty="0">
                <a:solidFill>
                  <a:prstClr val="black"/>
                </a:solidFill>
              </a:rPr>
              <a:t>, де їх гостинно прийняли жінки, які за рік до того повбивали на острові всіх чоловіків. Лише завдяки наполяганням Геракла аргонавти рушили </a:t>
            </a:r>
            <a:r>
              <a:rPr lang="uk-UA" sz="2000" dirty="0">
                <a:solidFill>
                  <a:prstClr val="black"/>
                </a:solidFill>
              </a:rPr>
              <a:t>далі. </a:t>
            </a:r>
            <a:endParaRPr lang="uk-UA" sz="20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" r="-2639"/>
          <a:stretch/>
        </p:blipFill>
        <p:spPr bwMode="auto">
          <a:xfrm>
            <a:off x="6143625" y="108368"/>
            <a:ext cx="2914650" cy="1819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ÐÐ¾Ð»Ð¾ÑÐµ ÑÑÐ½Ð¾: Ð¼ÑÑ, ÑÑÑÐ¾ÑÑÑ ÑÐ° ÑÐ¸Ð¼Ð²Ð¾Ð»ÑÐº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592" y="3721972"/>
            <a:ext cx="3671358" cy="25781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29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1829" y="261428"/>
            <a:ext cx="4464840" cy="2090738"/>
          </a:xfrm>
        </p:spPr>
        <p:txBody>
          <a:bodyPr>
            <a:noAutofit/>
          </a:bodyPr>
          <a:lstStyle/>
          <a:p>
            <a:pPr marL="0" lvl="0" indent="457200" algn="just">
              <a:spcBef>
                <a:spcPts val="0"/>
              </a:spcBef>
              <a:buNone/>
            </a:pPr>
            <a:r>
              <a:rPr lang="uk-UA" sz="2400" dirty="0">
                <a:solidFill>
                  <a:prstClr val="black"/>
                </a:solidFill>
              </a:rPr>
              <a:t>Після різних пригод вони прибули до Колхіди. Місцевий владар </a:t>
            </a:r>
            <a:r>
              <a:rPr lang="uk-UA" sz="2400" dirty="0" err="1">
                <a:solidFill>
                  <a:prstClr val="black"/>
                </a:solidFill>
              </a:rPr>
              <a:t>Еет</a:t>
            </a:r>
            <a:r>
              <a:rPr lang="uk-UA" sz="2400" dirty="0">
                <a:solidFill>
                  <a:prstClr val="black"/>
                </a:solidFill>
              </a:rPr>
              <a:t> пообіцяв віддати руно </a:t>
            </a:r>
            <a:r>
              <a:rPr lang="uk-UA" sz="2400" dirty="0" err="1">
                <a:solidFill>
                  <a:prstClr val="black"/>
                </a:solidFill>
              </a:rPr>
              <a:t>Ясонові</a:t>
            </a:r>
            <a:r>
              <a:rPr lang="uk-UA" sz="2400" dirty="0">
                <a:solidFill>
                  <a:prstClr val="black"/>
                </a:solidFill>
              </a:rPr>
              <a:t>, якщо той запряже до плуга чотирьох </a:t>
            </a:r>
            <a:r>
              <a:rPr lang="uk-UA" sz="2400" dirty="0" err="1">
                <a:solidFill>
                  <a:prstClr val="black"/>
                </a:solidFill>
              </a:rPr>
              <a:t>міднокопитих</a:t>
            </a:r>
            <a:r>
              <a:rPr lang="uk-UA" sz="2400" dirty="0">
                <a:solidFill>
                  <a:prstClr val="black"/>
                </a:solidFill>
              </a:rPr>
              <a:t> биків — подарунок </a:t>
            </a:r>
            <a:r>
              <a:rPr lang="uk-UA" sz="2400" dirty="0" err="1">
                <a:solidFill>
                  <a:prstClr val="black"/>
                </a:solidFill>
              </a:rPr>
              <a:t>Гефеста</a:t>
            </a:r>
            <a:r>
              <a:rPr lang="uk-UA" sz="2400" dirty="0">
                <a:solidFill>
                  <a:prstClr val="black"/>
                </a:solidFill>
              </a:rPr>
              <a:t>, — </a:t>
            </a:r>
            <a:endParaRPr lang="uk-UA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668" y="261428"/>
            <a:ext cx="3730625" cy="209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2799" y="2228741"/>
            <a:ext cx="8239007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85800">
              <a:lnSpc>
                <a:spcPct val="90000"/>
              </a:lnSpc>
            </a:pPr>
            <a:r>
              <a:rPr lang="uk-UA" sz="2400" dirty="0">
                <a:solidFill>
                  <a:prstClr val="black"/>
                </a:solidFill>
              </a:rPr>
              <a:t>виоре ним поле, присвячене Аресові, і засіє зубами дракона. З цих зубів виростали воїни, готові кинутися на </a:t>
            </a:r>
            <a:r>
              <a:rPr lang="uk-UA" sz="2400" dirty="0" err="1">
                <a:solidFill>
                  <a:prstClr val="black"/>
                </a:solidFill>
              </a:rPr>
              <a:t>Ясона</a:t>
            </a:r>
            <a:r>
              <a:rPr lang="uk-UA" sz="2400" dirty="0">
                <a:solidFill>
                  <a:prstClr val="black"/>
                </a:solidFill>
              </a:rPr>
              <a:t>. За порадою дочки </a:t>
            </a:r>
            <a:r>
              <a:rPr lang="uk-UA" sz="2400" dirty="0" err="1">
                <a:solidFill>
                  <a:prstClr val="black"/>
                </a:solidFill>
              </a:rPr>
              <a:t>Еета</a:t>
            </a:r>
            <a:r>
              <a:rPr lang="uk-UA" sz="2400" dirty="0">
                <a:solidFill>
                  <a:prstClr val="black"/>
                </a:solidFill>
              </a:rPr>
              <a:t> </a:t>
            </a:r>
            <a:r>
              <a:rPr lang="uk-UA" sz="2400" dirty="0" err="1">
                <a:solidFill>
                  <a:prstClr val="black"/>
                </a:solidFill>
              </a:rPr>
              <a:t>Медеї</a:t>
            </a:r>
            <a:r>
              <a:rPr lang="uk-UA" sz="2400" dirty="0">
                <a:solidFill>
                  <a:prstClr val="black"/>
                </a:solidFill>
              </a:rPr>
              <a:t>, що закохалася в </a:t>
            </a:r>
            <a:r>
              <a:rPr lang="uk-UA" sz="2400" dirty="0" err="1">
                <a:solidFill>
                  <a:prstClr val="black"/>
                </a:solidFill>
              </a:rPr>
              <a:t>Ясона</a:t>
            </a:r>
            <a:r>
              <a:rPr lang="uk-UA" sz="2400" dirty="0">
                <a:solidFill>
                  <a:prstClr val="black"/>
                </a:solidFill>
              </a:rPr>
              <a:t>, він кинув важкий камінь між воїнів, які почали битися один з одним і таким чином знищили себе. </a:t>
            </a:r>
            <a:r>
              <a:rPr lang="uk-UA" sz="2400" dirty="0" err="1">
                <a:solidFill>
                  <a:prstClr val="black"/>
                </a:solidFill>
              </a:rPr>
              <a:t>Еет</a:t>
            </a:r>
            <a:r>
              <a:rPr lang="uk-UA" sz="2400" dirty="0">
                <a:solidFill>
                  <a:prstClr val="black"/>
                </a:solidFill>
              </a:rPr>
              <a:t> і після цього не схотів віддати золотого руна. </a:t>
            </a:r>
            <a:r>
              <a:rPr lang="uk-UA" sz="2400" dirty="0" err="1">
                <a:solidFill>
                  <a:prstClr val="black"/>
                </a:solidFill>
              </a:rPr>
              <a:t>Ясон</a:t>
            </a:r>
            <a:r>
              <a:rPr lang="uk-UA" sz="2400" dirty="0">
                <a:solidFill>
                  <a:prstClr val="black"/>
                </a:solidFill>
              </a:rPr>
              <a:t> і </a:t>
            </a:r>
            <a:r>
              <a:rPr lang="uk-UA" sz="2400" dirty="0" err="1">
                <a:solidFill>
                  <a:prstClr val="black"/>
                </a:solidFill>
              </a:rPr>
              <a:t>Медея</a:t>
            </a:r>
            <a:r>
              <a:rPr lang="uk-UA" sz="2400" dirty="0">
                <a:solidFill>
                  <a:prstClr val="black"/>
                </a:solidFill>
              </a:rPr>
              <a:t> вбили (варіант: приспали) дракона, який охороняв скарб, і, захопивши руно, відпливли до Греції. </a:t>
            </a:r>
            <a:r>
              <a:rPr lang="uk-UA" sz="2400" dirty="0" err="1">
                <a:solidFill>
                  <a:prstClr val="black"/>
                </a:solidFill>
              </a:rPr>
              <a:t>Еет</a:t>
            </a:r>
            <a:r>
              <a:rPr lang="uk-UA" sz="2400" dirty="0">
                <a:solidFill>
                  <a:prstClr val="black"/>
                </a:solidFill>
              </a:rPr>
              <a:t> послав погоню. Щасливо уникнувши небезпек, аргонавти повернулись із золотим руном до Еллади.</a:t>
            </a:r>
          </a:p>
          <a:p>
            <a:pPr lvl="0" indent="457200" algn="just" defTabSz="6858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uk-UA" sz="2400" dirty="0">
              <a:solidFill>
                <a:prstClr val="black"/>
              </a:solidFill>
            </a:endParaRPr>
          </a:p>
          <a:p>
            <a:pPr lvl="0" indent="457200" algn="just" defTabSz="6858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uk-UA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19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7936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rgbClr val="0070C0"/>
                </a:solidFill>
                <a:latin typeface="Monotype Corsiva" pitchFamily="66" charset="0"/>
              </a:rPr>
              <a:t>Золоте руно </a:t>
            </a:r>
            <a:r>
              <a:rPr lang="uk-UA" sz="4000" b="1" dirty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uk-UA" sz="4000" b="1" dirty="0">
                <a:solidFill>
                  <a:srgbClr val="0070C0"/>
                </a:solidFill>
                <a:latin typeface="Monotype Corsiva" pitchFamily="66" charset="0"/>
              </a:rPr>
            </a:br>
            <a:endParaRPr lang="uk-UA" sz="4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7284" y="882642"/>
            <a:ext cx="7886700" cy="4351338"/>
          </a:xfrm>
        </p:spPr>
        <p:txBody>
          <a:bodyPr/>
          <a:lstStyle/>
          <a:p>
            <a:pPr marL="0" indent="-342900" algn="just">
              <a:spcBef>
                <a:spcPts val="0"/>
              </a:spcBef>
              <a:buFont typeface="Wingdings" pitchFamily="2" charset="2"/>
              <a:buChar char="Ø"/>
            </a:pPr>
            <a:r>
              <a:rPr lang="uk-UA" sz="2400" dirty="0"/>
              <a:t>З</a:t>
            </a:r>
            <a:r>
              <a:rPr lang="uk-UA" sz="2400" dirty="0" smtClean="0"/>
              <a:t>олоте </a:t>
            </a:r>
            <a:r>
              <a:rPr lang="uk-UA" sz="2400" dirty="0"/>
              <a:t>руно – це золота бараняча шкура, яку відправились добувати, за старогрецьким міфом, аргонавти на чолі з </a:t>
            </a:r>
            <a:r>
              <a:rPr lang="uk-UA" sz="2400" dirty="0" err="1"/>
              <a:t>Ясоном</a:t>
            </a:r>
            <a:r>
              <a:rPr lang="uk-UA" sz="2400" dirty="0"/>
              <a:t>. Скарб охороняли дракон і бики, в пащах яких било полум'я. За допомогою чарівниці </a:t>
            </a:r>
            <a:r>
              <a:rPr lang="uk-UA" sz="2400" dirty="0" err="1"/>
              <a:t>Медеї</a:t>
            </a:r>
            <a:r>
              <a:rPr lang="uk-UA" sz="2400" dirty="0"/>
              <a:t> </a:t>
            </a:r>
            <a:r>
              <a:rPr lang="uk-UA" sz="2400" dirty="0" err="1"/>
              <a:t>Ясон</a:t>
            </a:r>
            <a:r>
              <a:rPr lang="uk-UA" sz="2400" dirty="0"/>
              <a:t>, переборовши усі перешкоди, заволодів золотим руном. Міф широко використаний у мистецтві та літературі (наприклад, трагедія </a:t>
            </a:r>
            <a:r>
              <a:rPr lang="uk-UA" sz="2400" dirty="0" err="1"/>
              <a:t>Евріпіда</a:t>
            </a:r>
            <a:r>
              <a:rPr lang="uk-UA" sz="2400" dirty="0"/>
              <a:t> "</a:t>
            </a:r>
            <a:r>
              <a:rPr lang="uk-UA" sz="2400" dirty="0" err="1"/>
              <a:t>Медея</a:t>
            </a:r>
            <a:r>
              <a:rPr lang="uk-UA" sz="2400" dirty="0"/>
              <a:t>"). </a:t>
            </a:r>
            <a:endParaRPr lang="uk-UA" sz="2400" dirty="0" smtClean="0"/>
          </a:p>
          <a:p>
            <a:pPr marL="0" indent="-342900" algn="just">
              <a:spcBef>
                <a:spcPts val="0"/>
              </a:spcBef>
              <a:buFont typeface="Wingdings" pitchFamily="2" charset="2"/>
              <a:buChar char="Ø"/>
            </a:pPr>
            <a:r>
              <a:rPr lang="uk-UA" sz="2400" dirty="0" smtClean="0"/>
              <a:t>Золотим </a:t>
            </a:r>
            <a:r>
              <a:rPr lang="uk-UA" sz="2400" dirty="0"/>
              <a:t>руном називають багатство, яким хтось прагне </a:t>
            </a:r>
            <a:r>
              <a:rPr lang="uk-UA" sz="2400" dirty="0" smtClean="0"/>
              <a:t>оволодіти</a:t>
            </a:r>
            <a:r>
              <a:rPr lang="uk-UA" sz="2400" dirty="0"/>
              <a:t>; омріяну мету. </a:t>
            </a:r>
            <a:endParaRPr lang="uk-UA" sz="2400" dirty="0" smtClean="0"/>
          </a:p>
          <a:p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963" y="4019664"/>
            <a:ext cx="3902075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230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6037300" cy="1325563"/>
          </a:xfrm>
        </p:spPr>
        <p:txBody>
          <a:bodyPr>
            <a:normAutofit/>
          </a:bodyPr>
          <a:lstStyle/>
          <a:p>
            <a:pPr algn="ctr"/>
            <a:r>
              <a:rPr lang="uk-UA" sz="4400" b="1" cap="all" dirty="0">
                <a:solidFill>
                  <a:srgbClr val="0070C0"/>
                </a:solidFill>
                <a:latin typeface="Monotype Corsiva" pitchFamily="66" charset="0"/>
              </a:rPr>
              <a:t>Руно</a:t>
            </a:r>
            <a:endParaRPr lang="uk-UA" sz="44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39801"/>
            <a:ext cx="5886450" cy="1831975"/>
          </a:xfrm>
        </p:spPr>
        <p:txBody>
          <a:bodyPr>
            <a:normAutofit fontScale="92500" lnSpcReduction="10000"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uk-UA" sz="2400" dirty="0"/>
              <a:t>Маса обстриженої вовни з вівці називається руно, яке складається з однорідної вовни — </a:t>
            </a:r>
            <a:r>
              <a:rPr lang="uk-UA" sz="2400" dirty="0" err="1"/>
              <a:t>штапеля</a:t>
            </a:r>
            <a:r>
              <a:rPr lang="uk-UA" sz="2400" dirty="0"/>
              <a:t> (пучки вовни, однакові за довжиною і тониною) та з неоднорідної - із косиць (пучки вовни, різної за довжиною і тониною</a:t>
            </a:r>
            <a:r>
              <a:rPr lang="uk-UA" sz="2400" dirty="0" smtClean="0"/>
              <a:t>).</a:t>
            </a:r>
            <a:endParaRPr lang="uk-UA" sz="2400" dirty="0"/>
          </a:p>
          <a:p>
            <a:endParaRPr lang="uk-UA" dirty="0"/>
          </a:p>
        </p:txBody>
      </p:sp>
      <p:pic>
        <p:nvPicPr>
          <p:cNvPr id="5" name="Shape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2876" y="160338"/>
            <a:ext cx="2187649" cy="2048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AutoShape 2" descr="Image result for ÐÐ¾ÑÑÐºÐ¾Ð²Ð° Ð²Ð¾Ð²Ð½Ð° (Ð¿Ð¾ÑÑÐ¾Ðº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3125029"/>
            <a:ext cx="3597275" cy="2384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Shape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7035" y="3772593"/>
            <a:ext cx="3491681" cy="2198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799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469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Грецький міф про аргонавтів </vt:lpstr>
      <vt:lpstr>Презентация PowerPoint</vt:lpstr>
      <vt:lpstr>Презентация PowerPoint</vt:lpstr>
      <vt:lpstr>Презентация PowerPoint</vt:lpstr>
      <vt:lpstr>Золоте руно  </vt:lpstr>
      <vt:lpstr>Руно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1</cp:lastModifiedBy>
  <cp:revision>127</cp:revision>
  <dcterms:created xsi:type="dcterms:W3CDTF">2014-11-21T11:00:06Z</dcterms:created>
  <dcterms:modified xsi:type="dcterms:W3CDTF">2019-02-24T18:02:47Z</dcterms:modified>
</cp:coreProperties>
</file>