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56" r:id="rId2"/>
    <p:sldId id="278" r:id="rId3"/>
    <p:sldId id="259" r:id="rId4"/>
    <p:sldId id="262" r:id="rId5"/>
    <p:sldId id="261" r:id="rId6"/>
    <p:sldId id="260" r:id="rId7"/>
    <p:sldId id="267" r:id="rId8"/>
    <p:sldId id="263" r:id="rId9"/>
    <p:sldId id="268" r:id="rId10"/>
    <p:sldId id="270" r:id="rId11"/>
    <p:sldId id="273" r:id="rId12"/>
    <p:sldId id="271" r:id="rId13"/>
    <p:sldId id="269" r:id="rId14"/>
    <p:sldId id="279" r:id="rId15"/>
    <p:sldId id="28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6EE3"/>
    <a:srgbClr val="FF004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000" autoAdjust="0"/>
    <p:restoredTop sz="93918" autoAdjust="0"/>
  </p:normalViewPr>
  <p:slideViewPr>
    <p:cSldViewPr snapToGrid="0">
      <p:cViewPr>
        <p:scale>
          <a:sx n="77" d="100"/>
          <a:sy n="77" d="100"/>
        </p:scale>
        <p:origin x="-94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2053877" y="1629750"/>
            <a:ext cx="7029041" cy="24619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itchFamily="66" charset="0"/>
              </a:rPr>
              <a:t>«Застосування волокон овечої вовни та інших вовняних тварин»</a:t>
            </a:r>
            <a:endParaRPr lang="uk-UA" sz="3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B0F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2473704" y="1728171"/>
            <a:ext cx="5810679" cy="1155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2200" b="1" dirty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</a:t>
            </a:r>
            <a:r>
              <a:rPr lang="uk-UA" sz="2200" b="1" dirty="0" smtClean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чнівська презентація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uk-UA" sz="2200" b="1" dirty="0" smtClean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тему:</a:t>
            </a:r>
            <a:endParaRPr lang="uk-UA" sz="2200" b="1" dirty="0">
              <a:ln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39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Gulim" pitchFamily="34" charset="-127"/>
                <a:cs typeface="Arial" pitchFamily="34" charset="0"/>
              </a:rPr>
              <a:t>Міністерство  освіти  і  науки  України</a:t>
            </a:r>
            <a:br>
              <a:rPr lang="uk-UA" sz="1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Gulim" pitchFamily="34" charset="-127"/>
                <a:cs typeface="Arial" pitchFamily="34" charset="0"/>
              </a:rPr>
            </a:br>
            <a:r>
              <a:rPr lang="uk-UA" sz="1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Gulim" pitchFamily="34" charset="-127"/>
                <a:cs typeface="Arial" pitchFamily="34" charset="0"/>
              </a:rPr>
              <a:t>Управління  освіти  і  науки  Житомирської  облдержадміністрації</a:t>
            </a:r>
            <a:br>
              <a:rPr lang="uk-UA" sz="1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Gulim" pitchFamily="34" charset="-127"/>
                <a:cs typeface="Arial" pitchFamily="34" charset="0"/>
              </a:rPr>
            </a:br>
            <a:r>
              <a:rPr lang="uk-U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ДНЗ «Центр легкої промисловості та побутового обслуговування населення </a:t>
            </a:r>
          </a:p>
          <a:p>
            <a:pPr algn="ctr"/>
            <a:r>
              <a:rPr lang="uk-U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м. Житомира»</a:t>
            </a:r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endParaRPr lang="uk-UA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32847" y="4833280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Підготували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endParaRPr lang="uk-UA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r" fontAlgn="base"/>
            <a:r>
              <a:rPr lang="uk-UA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учні </a:t>
            </a:r>
            <a:r>
              <a:rPr lang="uk-UA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Вяз</a:t>
            </a:r>
            <a:r>
              <a:rPr lang="uk-UA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гр. № 19 </a:t>
            </a:r>
          </a:p>
          <a:p>
            <a:pPr lvl="0" algn="r" fontAlgn="base"/>
            <a:r>
              <a:rPr lang="uk-UA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 професії:</a:t>
            </a:r>
          </a:p>
          <a:p>
            <a:pPr lvl="0" algn="r" fontAlgn="base"/>
            <a:r>
              <a:rPr lang="uk-UA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“В'язальник</a:t>
            </a:r>
            <a:r>
              <a:rPr lang="uk-UA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трикотажних виробів</a:t>
            </a:r>
          </a:p>
          <a:p>
            <a:pPr lvl="0" algn="r" fontAlgn="base"/>
            <a:r>
              <a:rPr lang="uk-UA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та </a:t>
            </a:r>
            <a:r>
              <a:rPr lang="uk-UA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полотна</a:t>
            </a:r>
            <a:r>
              <a:rPr lang="uk-UA" sz="1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</a:t>
            </a:r>
            <a:endParaRPr lang="uk-UA" sz="1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90652" y="6285598"/>
            <a:ext cx="12843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м. Житомир </a:t>
            </a:r>
          </a:p>
        </p:txBody>
      </p:sp>
      <p:pic>
        <p:nvPicPr>
          <p:cNvPr id="3074" name="Picture 2" descr="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53" y="1577332"/>
            <a:ext cx="2651860" cy="39512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AutoShape 2" descr="https://upload.wikimedia.org/wikipedia/commons/thumb/8/85/Wool_shorn_from_aust_merino_sheep.jpg/220px-Wool_shorn_from_aust_merino_shee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535" y="194873"/>
            <a:ext cx="6941195" cy="132556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Вовна Лами </a:t>
            </a:r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й </a:t>
            </a:r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Альпака</a:t>
            </a:r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uk-UA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585" y="1447349"/>
            <a:ext cx="6791684" cy="2432802"/>
          </a:xfrm>
        </p:spPr>
        <p:txBody>
          <a:bodyPr>
            <a:normAutofit lnSpcReduction="10000"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Вироби з вовни альпака поєднують в собі цілющі властивості верблюжої шерсті, ніжність і дивовижну м'якість вовни лам.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Товстий, шовковистий матеріал використовується майже виключно для високоякісних вовняних виробів, таких як жіночі пальта і костюми.  А пряжа – для в'язання трикотажних виробів. Виготовляють також ковдри, пледи. килими.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8" t="-1514" r="18288" b="1514"/>
          <a:stretch/>
        </p:blipFill>
        <p:spPr bwMode="auto">
          <a:xfrm>
            <a:off x="7339730" y="-120477"/>
            <a:ext cx="1804270" cy="3793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0" t="12849" r="350" b="13056"/>
          <a:stretch/>
        </p:blipFill>
        <p:spPr bwMode="auto">
          <a:xfrm>
            <a:off x="2334170" y="3880151"/>
            <a:ext cx="1744683" cy="1939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5162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216" y="3815844"/>
            <a:ext cx="2603805" cy="19428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020878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63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156" y="258793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Вовна </a:t>
            </a:r>
            <a:r>
              <a:rPr lang="uk-UA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Вікунії</a:t>
            </a:r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uk-UA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3680" y="1417496"/>
            <a:ext cx="4129577" cy="4351338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Вовна верблюда </a:t>
            </a:r>
            <a:r>
              <a:rPr lang="uk-UA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вікунії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— це королева серед вовни, дає найтоншу у світі вовну. 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Для вироблення полотна використовується  пряжа. Здебільшого її використовують для виготовлення шарфів та шапок.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А тканини рекомендують використовувати для пошиття костюмів для урочистих випадків.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020" y="1409268"/>
            <a:ext cx="3961681" cy="4027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170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502929" cy="132556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Вовна Кашмірської </a:t>
            </a:r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кози</a:t>
            </a:r>
            <a:r>
              <a:rPr lang="uk-UA" sz="3600" dirty="0">
                <a:latin typeface="Arial" pitchFamily="34" charset="0"/>
                <a:cs typeface="Arial" pitchFamily="34" charset="0"/>
              </a:rPr>
              <a:t/>
            </a:r>
            <a:br>
              <a:rPr lang="uk-UA" sz="3600" dirty="0">
                <a:latin typeface="Arial" pitchFamily="34" charset="0"/>
                <a:cs typeface="Arial" pitchFamily="34" charset="0"/>
              </a:rPr>
            </a:br>
            <a:endParaRPr lang="uk-UA" sz="3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457" y="862558"/>
            <a:ext cx="7133567" cy="4351338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Волокна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кашеміру одержують з підшерстя Кашмірської кози.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Вони є у складі пряжі з якої виготовляють  трикотажні вироби. З тканини виготовляють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одяг для дітей і дорослих, текстиль для немовлят. Великою популярністю користуються спідниці, </a:t>
            </a:r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кардигани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, берети, рукавички. Активно застосовується тканина кашемір для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пальто, суконь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та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светрів. 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9220" name="Picture 4" descr="Image result for Ð²Ð¸ÑÐ¾Ð±Ð¸ Ð· ÐÐ¾Ð»Ð¾ÐºÐ½Ð° ÐºÐ°ÑÐµÐ¼ÑÑÑ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6" r="14429"/>
          <a:stretch/>
        </p:blipFill>
        <p:spPr bwMode="auto">
          <a:xfrm>
            <a:off x="7502929" y="85088"/>
            <a:ext cx="1506160" cy="2933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599" y="3285930"/>
            <a:ext cx="2170490" cy="2170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7" descr="Brunello Cucinell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649" y="3404714"/>
            <a:ext cx="1454332" cy="21814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516" y="3619458"/>
            <a:ext cx="2950133" cy="1966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" r="24033" b="21525"/>
          <a:stretch/>
        </p:blipFill>
        <p:spPr bwMode="auto">
          <a:xfrm>
            <a:off x="120196" y="3544744"/>
            <a:ext cx="2143320" cy="2041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001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660" y="110294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Вовна кашеміру </a:t>
            </a:r>
            <a:r>
              <a:rPr lang="uk-UA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Ківіута</a:t>
            </a:r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uk-UA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660" y="1166058"/>
            <a:ext cx="7886700" cy="4351338"/>
          </a:xfrm>
        </p:spPr>
        <p:txBody>
          <a:bodyPr/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Ківіут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або </a:t>
            </a:r>
            <a:r>
              <a:rPr lang="uk-UA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ків'ют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— це дуже рідкісна вовна і дуже дорога, одержують її з підшерстя мускусного бика (вівцебика). З неї виготовляють пряжу, яка майже в дев'ять разів тепліше овечої вовни. Використовують для пошиття спеціального одягу для полярників.</a:t>
            </a:r>
            <a:endParaRPr lang="uk-U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6" t="50000"/>
          <a:stretch/>
        </p:blipFill>
        <p:spPr bwMode="auto">
          <a:xfrm>
            <a:off x="4594018" y="2655372"/>
            <a:ext cx="3181947" cy="2721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41" b="46720"/>
          <a:stretch/>
        </p:blipFill>
        <p:spPr bwMode="auto">
          <a:xfrm>
            <a:off x="1374816" y="3219674"/>
            <a:ext cx="2380383" cy="2621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2124" y="36812483"/>
            <a:ext cx="2338551" cy="233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47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024" y="91994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496E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Вовна </a:t>
            </a:r>
            <a:r>
              <a:rPr lang="uk-UA" sz="3600" b="1" dirty="0">
                <a:solidFill>
                  <a:srgbClr val="496E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393" y="1552492"/>
            <a:ext cx="8313471" cy="4351338"/>
          </a:xfrm>
        </p:spPr>
        <p:txBody>
          <a:bodyPr>
            <a:normAutofit/>
          </a:bodyPr>
          <a:lstStyle/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Ці волокна використовуються для виробництва вовняних виробів, таких як палантини, пледи, трикотажні вироби: в'язати пуловери, джемпери, шалі, снуди або шапки - суцільне задоволення.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64" b="59471"/>
          <a:stretch/>
        </p:blipFill>
        <p:spPr bwMode="auto">
          <a:xfrm>
            <a:off x="5698392" y="2672814"/>
            <a:ext cx="3207418" cy="2314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759744" y="3230088"/>
            <a:ext cx="3415695" cy="2643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95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496E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Собача  вовна</a:t>
            </a:r>
            <a:endParaRPr lang="uk-UA" sz="3600" b="1" dirty="0">
              <a:solidFill>
                <a:srgbClr val="496EE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96875"/>
            <a:ext cx="7886700" cy="4351338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Варто зауважити, що з вовни виходить більш </a:t>
            </a:r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колючв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і цілюща пряжа, а з собачого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пуху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- більш м'яка і тепла.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Тканина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сіра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,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наколінники, пояс, шкарпетки з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собачої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вовни відмінно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зігрівають замерзлі ноги або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захищають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поперек від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переохолодження.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517" y="-46655"/>
            <a:ext cx="2176896" cy="1817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896" y="4016928"/>
            <a:ext cx="1631541" cy="1631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31" y="4113069"/>
            <a:ext cx="1685581" cy="168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389" y="3932622"/>
            <a:ext cx="2225507" cy="1429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467" y="3964154"/>
            <a:ext cx="2611680" cy="1429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661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"/>
            <a:ext cx="6362700" cy="952500"/>
          </a:xfrm>
        </p:spPr>
        <p:txBody>
          <a:bodyPr/>
          <a:lstStyle/>
          <a:p>
            <a:pPr algn="ctr"/>
            <a:r>
              <a:rPr lang="uk-UA" sz="3600" b="1" dirty="0" smtClean="0">
                <a:solidFill>
                  <a:srgbClr val="496E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Овеча вовна</a:t>
            </a:r>
            <a:endParaRPr lang="uk-UA" dirty="0">
              <a:solidFill>
                <a:srgbClr val="496EE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025" y="830262"/>
            <a:ext cx="8252937" cy="4351338"/>
          </a:xfrm>
        </p:spPr>
        <p:txBody>
          <a:bodyPr/>
          <a:lstStyle/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Вовну в усі часи цінувалася за цілющі властивості. Вона є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джерелом сировини для хутряної і шкіряної промисловості. Від овець отримують більш 95 % усієї кількості натуральної вовни, щорічно.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Вовна є основним компонентом сировини виготовлення вовняних і валяльно-повстяних виробів.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З волокон вовни виготовляють пряжу, різноманітні тканини і сукна, ковдри та килими , головні убори , войлоки і кошми , тепло - та звукоізоляційні матеріали , що застосовуються в будівельній справі ,          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uk-UA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              авіації і т.д. 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endParaRPr lang="uk-UA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  <a:p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-144463"/>
            <a:ext cx="1946960" cy="1422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5022675"/>
            <a:ext cx="2543175" cy="183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129" y="3380892"/>
            <a:ext cx="1878810" cy="1411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8" name="AutoShape 2" descr="Картинки по запросу головні убори з вовн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0" name="Picture 4" descr="Картинки по запросу головні убори з вовн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450" y="3133724"/>
            <a:ext cx="1493044" cy="1990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Похожее изображени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450" y="5124449"/>
            <a:ext cx="1900443" cy="1323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4" name="Picture 8" descr="Картинки по запросу кошми з вовн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98893" y="3542284"/>
            <a:ext cx="2178050" cy="1234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6" name="Picture 10" descr="Похожее изображение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13300" y="5272531"/>
            <a:ext cx="1816100" cy="1380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8" name="Picture 12" descr="http://ua.soundproofmaterialchina.com/uploads/201712178/p20170711150653506486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39981" y="3133724"/>
            <a:ext cx="1743076" cy="1743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30" name="Picture 14" descr="http://budtech.in.ua/images21/Obzor_uteplitelej_dlya_sten_vnutri_kvartiri_foto_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36800" y="5181600"/>
            <a:ext cx="2457491" cy="1436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32" name="AutoShape 1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34" name="AutoShape 1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36" name="AutoShape 2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95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5" r="14917"/>
          <a:stretch/>
        </p:blipFill>
        <p:spPr bwMode="auto">
          <a:xfrm>
            <a:off x="0" y="0"/>
            <a:ext cx="1674055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312" y="0"/>
            <a:ext cx="7272996" cy="132556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Мериносова вовна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19" y="1086374"/>
            <a:ext cx="7821668" cy="4351338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uk-UA" sz="2000" b="1" dirty="0">
              <a:solidFill>
                <a:prstClr val="black"/>
              </a:solidFill>
              <a:ea typeface="Lucida Sans Unicode" pitchFamily="34" charset="0"/>
              <a:cs typeface="Mangal" pitchFamily="2"/>
            </a:endParaRPr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Мериносова вовна є ідеальною </a:t>
            </a:r>
            <a:r>
              <a:rPr lang="uk-UA" sz="20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для дитячих речей, тому </a:t>
            </a:r>
            <a:r>
              <a:rPr lang="uk-UA" sz="20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що </a:t>
            </a:r>
            <a:r>
              <a:rPr lang="uk-UA" sz="20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не подразнює шкіру. </a:t>
            </a:r>
            <a:r>
              <a:rPr lang="uk-UA" sz="20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Підходить </a:t>
            </a:r>
            <a:r>
              <a:rPr lang="uk-UA" sz="20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для ажурних </a:t>
            </a:r>
            <a:r>
              <a:rPr lang="uk-UA" sz="20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виробів</a:t>
            </a:r>
            <a:r>
              <a:rPr lang="uk-UA" sz="20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.</a:t>
            </a:r>
            <a:r>
              <a:rPr lang="ru-RU" sz="20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пальто, шалей, </a:t>
            </a:r>
            <a:r>
              <a:rPr lang="ru-RU" sz="2000" b="1" dirty="0" err="1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шарфів</a:t>
            </a:r>
            <a:r>
              <a:rPr lang="ru-RU" sz="20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.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З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 </a:t>
            </a:r>
            <a:r>
              <a:rPr lang="ru-RU" sz="2000" b="1" dirty="0" err="1">
                <a:solidFill>
                  <a:srgbClr val="000000"/>
                </a:solidFill>
                <a:latin typeface="Century" pitchFamily="18" charset="0"/>
              </a:rPr>
              <a:t>неї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 </a:t>
            </a:r>
            <a:r>
              <a:rPr lang="ru-RU" sz="2000" b="1" dirty="0" err="1">
                <a:solidFill>
                  <a:srgbClr val="000000"/>
                </a:solidFill>
                <a:latin typeface="Century" pitchFamily="18" charset="0"/>
              </a:rPr>
              <a:t>в’яжеться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 </a:t>
            </a:r>
            <a:r>
              <a:rPr lang="ru-RU" sz="2000" b="1" dirty="0" err="1">
                <a:solidFill>
                  <a:srgbClr val="000000"/>
                </a:solidFill>
                <a:latin typeface="Century" pitchFamily="18" charset="0"/>
              </a:rPr>
              <a:t>верхній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 </a:t>
            </a:r>
            <a:r>
              <a:rPr lang="ru-RU" sz="2000" b="1" dirty="0" err="1">
                <a:solidFill>
                  <a:srgbClr val="000000"/>
                </a:solidFill>
                <a:latin typeface="Century" pitchFamily="18" charset="0"/>
              </a:rPr>
              <a:t>одяг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, </a:t>
            </a:r>
            <a:r>
              <a:rPr lang="ru-RU" sz="2000" b="1" dirty="0" err="1">
                <a:solidFill>
                  <a:srgbClr val="000000"/>
                </a:solidFill>
                <a:latin typeface="Century" pitchFamily="18" charset="0"/>
              </a:rPr>
              <a:t>костюми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, </a:t>
            </a:r>
            <a:r>
              <a:rPr lang="ru-RU" sz="2000" b="1" dirty="0" err="1">
                <a:solidFill>
                  <a:srgbClr val="000000"/>
                </a:solidFill>
                <a:latin typeface="Century" pitchFamily="18" charset="0"/>
              </a:rPr>
              <a:t>пуловери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, </a:t>
            </a:r>
            <a:r>
              <a:rPr lang="ru-RU" sz="2000" b="1" dirty="0" err="1" smtClean="0">
                <a:solidFill>
                  <a:srgbClr val="000000"/>
                </a:solidFill>
                <a:latin typeface="Century" pitchFamily="18" charset="0"/>
              </a:rPr>
              <a:t>жакети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, </a:t>
            </a:r>
            <a:r>
              <a:rPr lang="ru-RU" sz="2000" b="1" dirty="0" err="1" smtClean="0">
                <a:solidFill>
                  <a:srgbClr val="000000"/>
                </a:solidFill>
                <a:latin typeface="Century" pitchFamily="18" charset="0"/>
              </a:rPr>
              <a:t>панчішео-шкарпеткові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Century" pitchFamily="18" charset="0"/>
              </a:rPr>
              <a:t>вироби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.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Century" pitchFamily="18" charset="0"/>
              </a:rPr>
              <a:t>Термобілизна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з мериноса </a:t>
            </a:r>
            <a:r>
              <a:rPr lang="ru-RU" sz="2000" b="1" dirty="0" err="1">
                <a:solidFill>
                  <a:srgbClr val="000000"/>
                </a:solidFill>
                <a:latin typeface="Century" pitchFamily="18" charset="0"/>
              </a:rPr>
              <a:t>дуже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 </a:t>
            </a:r>
            <a:r>
              <a:rPr lang="ru-RU" sz="2000" b="1" dirty="0" err="1">
                <a:solidFill>
                  <a:srgbClr val="000000"/>
                </a:solidFill>
                <a:latin typeface="Century" pitchFamily="18" charset="0"/>
              </a:rPr>
              <a:t>цінується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 за свою </a:t>
            </a:r>
            <a:r>
              <a:rPr lang="ru-RU" sz="2000" b="1" dirty="0" err="1">
                <a:solidFill>
                  <a:srgbClr val="000000"/>
                </a:solidFill>
                <a:latin typeface="Century" pitchFamily="18" charset="0"/>
              </a:rPr>
              <a:t>гігроскопічність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 і </a:t>
            </a:r>
            <a:r>
              <a:rPr lang="ru-RU" sz="2000" b="1" dirty="0" err="1">
                <a:solidFill>
                  <a:srgbClr val="000000"/>
                </a:solidFill>
                <a:latin typeface="Century" pitchFamily="18" charset="0"/>
              </a:rPr>
              <a:t>здатність</a:t>
            </a:r>
            <a:r>
              <a:rPr lang="ru-RU" sz="2000" b="1" dirty="0">
                <a:solidFill>
                  <a:srgbClr val="000000"/>
                </a:solidFill>
                <a:latin typeface="Century" pitchFamily="18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Century" pitchFamily="18" charset="0"/>
              </a:rPr>
              <a:t>зберігати</a:t>
            </a:r>
            <a:r>
              <a:rPr lang="ru-RU" sz="2000" b="1" dirty="0" smtClean="0">
                <a:solidFill>
                  <a:srgbClr val="000000"/>
                </a:solidFill>
                <a:latin typeface="Century" pitchFamily="18" charset="0"/>
              </a:rPr>
              <a:t> тепло.</a:t>
            </a:r>
            <a:endParaRPr lang="uk-UA" sz="2000" b="1" dirty="0" smtClean="0">
              <a:solidFill>
                <a:prstClr val="black"/>
              </a:solidFill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457200">
              <a:lnSpc>
                <a:spcPct val="100000"/>
              </a:lnSpc>
              <a:buNone/>
            </a:pPr>
            <a:endParaRPr lang="uk-UA" sz="2000" dirty="0">
              <a:latin typeface="Century" pitchFamily="18" charset="0"/>
            </a:endParaRPr>
          </a:p>
        </p:txBody>
      </p:sp>
      <p:pic>
        <p:nvPicPr>
          <p:cNvPr id="1029" name="Picture 5" descr="http://radka.in.ua/wp-content/uploads/2017/06/8376c4474810d22fe4e79a4263c54ee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49" r="11404"/>
          <a:stretch/>
        </p:blipFill>
        <p:spPr bwMode="auto">
          <a:xfrm>
            <a:off x="7493462" y="5088237"/>
            <a:ext cx="1350499" cy="161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52" y="3699052"/>
            <a:ext cx="2326005" cy="1163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 descr="Image result for ÐÐµÑÐ¸Ð½Ð¾ÑÐ¾Ð²Ð° Ð²Ð¾Ð²Ð½Ð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444" y="84406"/>
            <a:ext cx="1181686" cy="1579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783" y="3386006"/>
            <a:ext cx="1885067" cy="1584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24" y="3494954"/>
            <a:ext cx="2449390" cy="13671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850" y="5148356"/>
            <a:ext cx="1163646" cy="1553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39" y="5105011"/>
            <a:ext cx="1666875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057" y="5121479"/>
            <a:ext cx="2260574" cy="1547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34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6574008" cy="1325563"/>
          </a:xfrm>
        </p:spPr>
        <p:txBody>
          <a:bodyPr/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Вовна </a:t>
            </a:r>
            <a:r>
              <a:rPr lang="uk-UA" sz="36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  <a:r>
              <a:rPr lang="uk-UA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оррідела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457200" defTabSz="91440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uk-UA" sz="20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Волокна </a:t>
            </a:r>
            <a:r>
              <a:rPr lang="uk-UA" sz="20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вовни </a:t>
            </a:r>
            <a:r>
              <a:rPr lang="uk-UA" sz="2000" b="1" dirty="0" err="1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Коррідела</a:t>
            </a:r>
            <a:r>
              <a:rPr lang="uk-UA" sz="20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20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завдяки своїй пружній текстурі і середньому діаметрі волокна відмінно підходять для сухого валяння. </a:t>
            </a:r>
          </a:p>
          <a:p>
            <a:endParaRPr lang="uk-UA" dirty="0">
              <a:latin typeface="Century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54"/>
          <a:stretch/>
        </p:blipFill>
        <p:spPr bwMode="auto">
          <a:xfrm>
            <a:off x="7470677" y="56270"/>
            <a:ext cx="1568135" cy="1757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ÐÐ°Ð»ÑÐ½Ð½Ñ Ð· Ð²Ð¾Ð²Ð½Ð¸ Ð¼Ð°Ð¹ÑÑÐµÑ ÐºÐ»Ð°Ñ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184" y="2746108"/>
            <a:ext cx="2641530" cy="1628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348" y="3522660"/>
            <a:ext cx="2841221" cy="2442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3"/>
          <a:stretch/>
        </p:blipFill>
        <p:spPr bwMode="auto">
          <a:xfrm>
            <a:off x="215038" y="3088784"/>
            <a:ext cx="2695800" cy="2228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610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515" y="0"/>
            <a:ext cx="7886700" cy="1325563"/>
          </a:xfrm>
        </p:spPr>
        <p:txBody>
          <a:bodyPr/>
          <a:lstStyle/>
          <a:p>
            <a:pPr algn="ctr"/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овна </a:t>
            </a:r>
            <a:r>
              <a:rPr lang="uk-UA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Лейсестер</a:t>
            </a:r>
            <a:r>
              <a:rPr lang="uk-UA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514" y="1276985"/>
            <a:ext cx="7886700" cy="4351338"/>
          </a:xfrm>
        </p:spPr>
        <p:txBody>
          <a:bodyPr/>
          <a:lstStyle/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latin typeface="Century" pitchFamily="18" charset="0"/>
              </a:rPr>
              <a:t>Вовну </a:t>
            </a:r>
            <a:r>
              <a:rPr lang="uk-UA" sz="2000" b="1" dirty="0" err="1" smtClean="0">
                <a:latin typeface="Century" pitchFamily="18" charset="0"/>
              </a:rPr>
              <a:t>Лейсестер</a:t>
            </a:r>
            <a:r>
              <a:rPr lang="uk-UA" sz="2000" b="1" dirty="0" smtClean="0">
                <a:latin typeface="Century" pitchFamily="18" charset="0"/>
              </a:rPr>
              <a:t> використовують переважно  у мокрому валянні, зокрема для виготовлення тонких хвилястих шарфів, іграшок, прикрас.</a:t>
            </a:r>
          </a:p>
          <a:p>
            <a:endParaRPr lang="ru-RU" b="1" dirty="0"/>
          </a:p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525" y="2663825"/>
            <a:ext cx="277336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09" y="2227091"/>
            <a:ext cx="1743075" cy="2628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Image result for Ð¼Ð¾ÐºÑÐµ Ð²Ð°Ð»ÑÐ½Ð½Ñ Ð· ÑÐµÑÑÑÑ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224" y="4620243"/>
            <a:ext cx="2489151" cy="1943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723" y="4651178"/>
            <a:ext cx="2531818" cy="1897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9" r="9234"/>
          <a:stretch/>
        </p:blipFill>
        <p:spPr bwMode="auto">
          <a:xfrm>
            <a:off x="6597748" y="2227091"/>
            <a:ext cx="1941341" cy="1866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81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718" y="0"/>
            <a:ext cx="7886700" cy="1325563"/>
          </a:xfrm>
        </p:spPr>
        <p:txBody>
          <a:bodyPr/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Вовна </a:t>
            </a:r>
            <a:r>
              <a:rPr lang="uk-UA" sz="3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Уенслідейла</a:t>
            </a:r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902" y="1091364"/>
            <a:ext cx="7886700" cy="4351338"/>
          </a:xfrm>
        </p:spPr>
        <p:txBody>
          <a:bodyPr/>
          <a:lstStyle/>
          <a:p>
            <a:pPr marL="0" indent="457200">
              <a:spcBef>
                <a:spcPts val="0"/>
              </a:spcBef>
              <a:buNone/>
            </a:pPr>
            <a:r>
              <a:rPr lang="uk-UA" sz="2000" b="1" dirty="0">
                <a:latin typeface="Century" pitchFamily="18" charset="0"/>
              </a:rPr>
              <a:t>Кажуть, що цю породу виводили спеціально для виготовлення жіночих шиньйонів, </a:t>
            </a:r>
            <a:r>
              <a:rPr lang="uk-UA" sz="2000" b="1" dirty="0" smtClean="0">
                <a:latin typeface="Century" pitchFamily="18" charset="0"/>
              </a:rPr>
              <a:t>театральних, </a:t>
            </a:r>
            <a:r>
              <a:rPr lang="uk-UA" sz="2000" b="1" dirty="0">
                <a:latin typeface="Century" pitchFamily="18" charset="0"/>
              </a:rPr>
              <a:t>придворних </a:t>
            </a:r>
            <a:r>
              <a:rPr lang="uk-UA" sz="2000" b="1" dirty="0" smtClean="0">
                <a:latin typeface="Century" pitchFamily="18" charset="0"/>
              </a:rPr>
              <a:t>париків</a:t>
            </a:r>
            <a:r>
              <a:rPr lang="uk-UA" sz="2000" b="1" dirty="0">
                <a:latin typeface="Century" pitchFamily="18" charset="0"/>
              </a:rPr>
              <a:t> </a:t>
            </a:r>
            <a:r>
              <a:rPr lang="uk-UA" sz="2000" b="1" dirty="0" smtClean="0">
                <a:latin typeface="Century" pitchFamily="18" charset="0"/>
              </a:rPr>
              <a:t>виробництва  і лялькового </a:t>
            </a:r>
            <a:r>
              <a:rPr lang="uk-UA" sz="2000" b="1" dirty="0">
                <a:latin typeface="Century" pitchFamily="18" charset="0"/>
              </a:rPr>
              <a:t>волосся.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uk-UA" sz="2000" b="1" dirty="0">
                <a:latin typeface="Century" pitchFamily="18" charset="0"/>
              </a:rPr>
              <a:t> </a:t>
            </a:r>
            <a:r>
              <a:rPr lang="uk-UA" sz="2000" b="1" dirty="0" smtClean="0">
                <a:latin typeface="Century" pitchFamily="18" charset="0"/>
              </a:rPr>
              <a:t>Вовну </a:t>
            </a:r>
            <a:r>
              <a:rPr lang="uk-UA" sz="2000" b="1" dirty="0" err="1" smtClean="0">
                <a:latin typeface="Century" pitchFamily="18" charset="0"/>
              </a:rPr>
              <a:t>Уенслідейла</a:t>
            </a:r>
            <a:r>
              <a:rPr lang="uk-UA" sz="2000" b="1" dirty="0" smtClean="0">
                <a:latin typeface="Century" pitchFamily="18" charset="0"/>
              </a:rPr>
              <a:t> </a:t>
            </a:r>
            <a:r>
              <a:rPr lang="uk-UA" sz="2000" b="1" dirty="0">
                <a:latin typeface="Century" pitchFamily="18" charset="0"/>
              </a:rPr>
              <a:t>часто додають до більш м" якої, тонкої вовни з коротким волокном для підвищення міцності. 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079" y="4667003"/>
            <a:ext cx="2736272" cy="2052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2689019"/>
            <a:ext cx="2552700" cy="1790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98" y="2972088"/>
            <a:ext cx="1743075" cy="2628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925" y="2689019"/>
            <a:ext cx="2228850" cy="1760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806" y="4531013"/>
            <a:ext cx="2859087" cy="2139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36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641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Ангорська вовна </a:t>
            </a: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/>
            </a:r>
            <a:b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</a:br>
            <a:endParaRPr lang="uk-U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660" y="971186"/>
            <a:ext cx="7886700" cy="1350102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solidFill>
                  <a:srgbClr val="2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Шерстинки ангорського кролика, використовуються в якості сировини для отримання пряжі та тканини. Її одержують від ангорських кролів</a:t>
            </a:r>
            <a:r>
              <a:rPr lang="uk-UA" sz="2000" b="1" dirty="0" smtClean="0">
                <a:solidFill>
                  <a:srgbClr val="222222"/>
                </a:solidFill>
                <a:latin typeface="Century" pitchFamily="18" charset="0"/>
              </a:rPr>
              <a:t>.</a:t>
            </a:r>
            <a:endParaRPr lang="uk-UA" sz="2000" b="1" dirty="0">
              <a:latin typeface="Century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31" y="2118298"/>
            <a:ext cx="2095500" cy="2095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44" y="4552325"/>
            <a:ext cx="3073484" cy="2046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62" y="2146717"/>
            <a:ext cx="2095500" cy="2095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62" y="4527606"/>
            <a:ext cx="2095500" cy="2095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957" y="3900627"/>
            <a:ext cx="2697761" cy="2697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956" y="2052021"/>
            <a:ext cx="2697761" cy="17404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554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747686" cy="1325563"/>
          </a:xfrm>
        </p:spPr>
        <p:txBody>
          <a:bodyPr>
            <a:normAutofit/>
          </a:bodyPr>
          <a:lstStyle/>
          <a:p>
            <a:pPr lvl="0" algn="ctr" defTabSz="914400" fontAlgn="base">
              <a:lnSpc>
                <a:spcPct val="100000"/>
              </a:lnSpc>
              <a:spcAft>
                <a:spcPct val="0"/>
              </a:spcAft>
            </a:pPr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овна</a:t>
            </a:r>
            <a:r>
              <a:rPr lang="uk-UA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</a:t>
            </a:r>
            <a:r>
              <a:rPr lang="uk-UA" sz="36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ангорських кіз </a:t>
            </a:r>
            <a:endParaRPr lang="uk-U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8175" y="1350233"/>
            <a:ext cx="7952642" cy="2690104"/>
          </a:xfrm>
        </p:spPr>
        <p:txBody>
          <a:bodyPr>
            <a:normAutofit/>
          </a:bodyPr>
          <a:lstStyle/>
          <a:p>
            <a:pPr marL="0" indent="43200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solidFill>
                  <a:srgbClr val="2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cs typeface="Arial" pitchFamily="34" charset="0"/>
              </a:rPr>
              <a:t>З вовни ангорської кози одержують пряжу - мохер. </a:t>
            </a:r>
          </a:p>
          <a:p>
            <a:pPr marL="0" indent="43200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Використовується вона також для виготовлення плюшу, оксамиту, трикотажу, килимів, штучного хутра. </a:t>
            </a:r>
          </a:p>
          <a:p>
            <a:pPr marL="0" indent="432000">
              <a:lnSpc>
                <a:spcPct val="100000"/>
              </a:lnSpc>
              <a:spcBef>
                <a:spcPts val="0"/>
              </a:spcBef>
              <a:buNone/>
            </a:pP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cs typeface="Arial" pitchFamily="34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335" y="-12357"/>
            <a:ext cx="1581665" cy="15816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6" r="15791"/>
          <a:stretch/>
        </p:blipFill>
        <p:spPr bwMode="auto">
          <a:xfrm>
            <a:off x="7447778" y="2121311"/>
            <a:ext cx="1445742" cy="234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6" name="Picture 4" descr="Картинки по запросу штучне хутр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024" y="2576908"/>
            <a:ext cx="2105685" cy="1395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2" name="Picture 10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3150" y="2609850"/>
            <a:ext cx="2520901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4" name="Picture 12" descr="Похожее изображени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37250" y="4752975"/>
            <a:ext cx="3009900" cy="150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46" name="AutoShape 1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8" name="AutoShape 1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50" name="AutoShape 18" descr="Картинки по запросу оксами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52" name="AutoShape 20" descr="Картинки по запросу оксами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54" name="AutoShape 22" descr="https://ludmila.ua/images/mod_catalog_prod/35359/oksamit-2995-s_cmszoom__WTM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56" name="AutoShape 24" descr="https://ludmila.ua/images/mod_catalog_prod/35359/oksamit-2995-s_cmszoom_square_9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58" name="Picture 26" descr="Картинки по запросу оксамит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1825" y="4781550"/>
            <a:ext cx="1806575" cy="1464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60" name="AutoShape 28" descr="Картинки по запросу трикотаж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62" name="AutoShape 30" descr="Картинки по запросу трикотаж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64" name="Picture 32" descr="Похожее изображение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79700" y="4729162"/>
            <a:ext cx="2952750" cy="1552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66" name="AutoShape 3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68" name="AutoShape 3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25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3278"/>
            <a:ext cx="6845643" cy="1325563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Верблюжа вовна</a:t>
            </a:r>
            <a:r>
              <a:rPr lang="uk-UA" sz="3600" b="1" dirty="0" smtClean="0">
                <a:solidFill>
                  <a:srgbClr val="5459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uk-UA" sz="3600" b="1" dirty="0" smtClean="0">
                <a:solidFill>
                  <a:srgbClr val="5459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uk-U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147" y="1014400"/>
            <a:ext cx="6923200" cy="4351338"/>
          </a:xfrm>
        </p:spPr>
        <p:txBody>
          <a:bodyPr/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Ринок пропонує величезний асортимент виробів з вовни – подушки, палантини, ковдри, пледи, постільна білизна, матраци і т. д. Природні властивості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верблюжої вовни </a:t>
            </a: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дозволяють виробляти найкращу пряжу, з якої потім в’яжеться багато різних предметів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одягу</a:t>
            </a:r>
            <a:r>
              <a:rPr lang="uk-UA" b="1" dirty="0" smtClean="0">
                <a:latin typeface="Century" pitchFamily="18" charset="0"/>
              </a:rPr>
              <a:t>. </a:t>
            </a:r>
            <a:endParaRPr lang="uk-UA" sz="2000" b="1" dirty="0">
              <a:latin typeface="Century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4" r="9251"/>
          <a:stretch/>
        </p:blipFill>
        <p:spPr bwMode="auto">
          <a:xfrm>
            <a:off x="5187146" y="2887762"/>
            <a:ext cx="2001132" cy="1849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7" t="15236" r="757" b="16595"/>
          <a:stretch/>
        </p:blipFill>
        <p:spPr bwMode="auto">
          <a:xfrm>
            <a:off x="6766869" y="4869816"/>
            <a:ext cx="2377131" cy="1620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7" r="17839"/>
          <a:stretch/>
        </p:blipFill>
        <p:spPr bwMode="auto">
          <a:xfrm>
            <a:off x="7083347" y="0"/>
            <a:ext cx="2060653" cy="3842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5" r="9214"/>
          <a:stretch/>
        </p:blipFill>
        <p:spPr bwMode="auto">
          <a:xfrm>
            <a:off x="4815490" y="4915232"/>
            <a:ext cx="1951379" cy="1847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98" y="3190069"/>
            <a:ext cx="2239663" cy="1679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 rotWithShape="1"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21"/>
          <a:stretch/>
        </p:blipFill>
        <p:spPr bwMode="auto">
          <a:xfrm>
            <a:off x="463368" y="4980171"/>
            <a:ext cx="1494419" cy="1765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721" y="3209949"/>
            <a:ext cx="2331013" cy="15617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461" y="4930550"/>
            <a:ext cx="2125981" cy="1876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52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</TotalTime>
  <Words>615</Words>
  <Application>Microsoft Office PowerPoint</Application>
  <PresentationFormat>Экран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Овеча вовна</vt:lpstr>
      <vt:lpstr>Мериносова вовна</vt:lpstr>
      <vt:lpstr>Вовна Коррідела</vt:lpstr>
      <vt:lpstr>Вовна Лейсестер </vt:lpstr>
      <vt:lpstr>Вовна Уенслідейла </vt:lpstr>
      <vt:lpstr>Ангорська вовна  </vt:lpstr>
      <vt:lpstr>Вовна ангорських кіз </vt:lpstr>
      <vt:lpstr>Верблюжа вовна </vt:lpstr>
      <vt:lpstr>Вовна Лами й Альпака </vt:lpstr>
      <vt:lpstr>Вовна Вікунії  </vt:lpstr>
      <vt:lpstr>Вовна Кашмірської кози </vt:lpstr>
      <vt:lpstr>Вовна кашеміру Ківіута </vt:lpstr>
      <vt:lpstr>Вовна Яка </vt:lpstr>
      <vt:lpstr>Собача  вовна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1</cp:lastModifiedBy>
  <cp:revision>296</cp:revision>
  <dcterms:created xsi:type="dcterms:W3CDTF">2014-11-21T11:00:06Z</dcterms:created>
  <dcterms:modified xsi:type="dcterms:W3CDTF">2019-02-24T18:08:36Z</dcterms:modified>
</cp:coreProperties>
</file>