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717" r:id="rId2"/>
    <p:sldMasterId id="2147483781" r:id="rId3"/>
    <p:sldMasterId id="2147483805" r:id="rId4"/>
    <p:sldMasterId id="2147483831" r:id="rId5"/>
    <p:sldMasterId id="2147483843" r:id="rId6"/>
  </p:sldMasterIdLst>
  <p:notesMasterIdLst>
    <p:notesMasterId r:id="rId14"/>
  </p:notesMasterIdLst>
  <p:sldIdLst>
    <p:sldId id="281" r:id="rId7"/>
    <p:sldId id="280" r:id="rId8"/>
    <p:sldId id="296" r:id="rId9"/>
    <p:sldId id="295" r:id="rId10"/>
    <p:sldId id="292" r:id="rId11"/>
    <p:sldId id="297" r:id="rId12"/>
    <p:sldId id="29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38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0A89E8-981F-40D8-9FFD-5FB4D6332D7E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78F13E-2578-4880-947E-8040E50A28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125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image" Target="../media/image7.jpeg"/><Relationship Id="rId2" Type="http://schemas.openxmlformats.org/officeDocument/2006/relationships/slideLayout" Target="../slideLayouts/slideLayout57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B4D8B-F6F4-451F-B75C-AD5A950D482C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608063-769A-4908-AE2D-B174DF6D8C3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  <p:sldLayoutId id="2147483856" r:id="rId13"/>
    <p:sldLayoutId id="2147483857" r:id="rId14"/>
    <p:sldLayoutId id="2147483858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332656"/>
            <a:ext cx="48489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dirty="0">
                <a:solidFill>
                  <a:schemeClr val="bg1"/>
                </a:solidFill>
                <a:ea typeface="+mj-ea"/>
                <a:cs typeface="+mj-cs"/>
              </a:rPr>
              <a:t>ТІЛА ОБЕРТАННЯ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4444" y="5589240"/>
            <a:ext cx="756251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Викладача математики </a:t>
            </a:r>
            <a:r>
              <a:rPr lang="uk-UA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державного навчального закладу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«Барський професійний будівельний ліцей</a:t>
            </a:r>
            <a:r>
              <a:rPr lang="uk-UA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uk-UA" sz="2400" b="1" dirty="0" smtClean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uk-UA" sz="24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Іздепської</a:t>
            </a:r>
            <a:r>
              <a:rPr lang="uk-UA" sz="24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Валентини Юріївни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00285"/>
            <a:ext cx="9252520" cy="6950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4444" y="4721661"/>
            <a:ext cx="842608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dirty="0">
                <a:solidFill>
                  <a:schemeClr val="bg1"/>
                </a:solidFill>
              </a:rPr>
              <a:t>Розв’язування задач з теми:</a:t>
            </a:r>
            <a:endParaRPr lang="ru-RU" sz="5400" dirty="0">
              <a:solidFill>
                <a:schemeClr val="bg1"/>
              </a:solidFill>
            </a:endParaRPr>
          </a:p>
          <a:p>
            <a:pPr algn="ctr"/>
            <a:r>
              <a:rPr lang="uk-UA" sz="5400" dirty="0">
                <a:solidFill>
                  <a:schemeClr val="bg1"/>
                </a:solidFill>
              </a:rPr>
              <a:t>«Тіла обертання»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21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1150" y="3933056"/>
            <a:ext cx="6512511" cy="1656184"/>
          </a:xfrm>
        </p:spPr>
        <p:txBody>
          <a:bodyPr/>
          <a:lstStyle/>
          <a:p>
            <a:pPr marL="0" indent="0" algn="l">
              <a:lnSpc>
                <a:spcPct val="200000"/>
              </a:lnSpc>
              <a:buNone/>
            </a:pPr>
            <a:r>
              <a:rPr lang="uk-UA" sz="2000" dirty="0" smtClean="0">
                <a:solidFill>
                  <a:srgbClr val="FF0000"/>
                </a:solidFill>
              </a:rPr>
              <a:t>1. </a:t>
            </a:r>
            <a:r>
              <a:rPr lang="uk-UA" sz="2000" dirty="0" smtClean="0"/>
              <a:t>Заповнити анкети;</a:t>
            </a:r>
            <a:br>
              <a:rPr lang="uk-UA" sz="2000" dirty="0" smtClean="0"/>
            </a:br>
            <a:r>
              <a:rPr lang="uk-UA" sz="2000" dirty="0" smtClean="0">
                <a:solidFill>
                  <a:srgbClr val="FF0000"/>
                </a:solidFill>
              </a:rPr>
              <a:t>2. </a:t>
            </a:r>
            <a:r>
              <a:rPr lang="uk-UA" sz="2000" dirty="0" smtClean="0"/>
              <a:t>Дати чесну відповідь на  співбесіді;</a:t>
            </a:r>
            <a:br>
              <a:rPr lang="uk-UA" sz="2000" dirty="0" smtClean="0"/>
            </a:br>
            <a:r>
              <a:rPr lang="uk-UA" sz="2000" dirty="0" smtClean="0">
                <a:solidFill>
                  <a:srgbClr val="FF0000"/>
                </a:solidFill>
              </a:rPr>
              <a:t>3. </a:t>
            </a:r>
            <a:r>
              <a:rPr lang="uk-UA" sz="2000" dirty="0" smtClean="0"/>
              <a:t>Пройти випробувальний термін.</a:t>
            </a:r>
            <a:br>
              <a:rPr lang="uk-UA" sz="2000" dirty="0" smtClean="0"/>
            </a:br>
            <a:r>
              <a:rPr lang="uk-UA" sz="2000" dirty="0" smtClean="0"/>
              <a:t/>
            </a:r>
            <a:br>
              <a:rPr lang="uk-UA" sz="2000" dirty="0" smtClean="0"/>
            </a:br>
            <a:endParaRPr lang="ru-RU" sz="20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427" y="566"/>
            <a:ext cx="3336032" cy="2502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84207"/>
            <a:ext cx="333375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2815816"/>
            <a:ext cx="5040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ea typeface="+mj-ea"/>
                <a:cs typeface="+mj-cs"/>
              </a:rPr>
              <a:t>Служба </a:t>
            </a:r>
            <a:r>
              <a:rPr lang="uk-UA" sz="24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ea typeface="+mj-ea"/>
                <a:cs typeface="+mj-cs"/>
              </a:rPr>
              <a:t>зайнятості пропонує: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792539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6512511" cy="1143000"/>
          </a:xfrm>
        </p:spPr>
        <p:txBody>
          <a:bodyPr/>
          <a:lstStyle/>
          <a:p>
            <a:r>
              <a:rPr lang="uk-UA" dirty="0" smtClean="0"/>
              <a:t>Оцінювання учнів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494856"/>
              </p:ext>
            </p:extLst>
          </p:nvPr>
        </p:nvGraphicFramePr>
        <p:xfrm>
          <a:off x="611560" y="1412776"/>
          <a:ext cx="7920880" cy="33832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091581"/>
                <a:gridCol w="2564210"/>
                <a:gridCol w="4265089"/>
              </a:tblGrid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Анкета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/>
                        <a:t>Кожне завдання оцінюється по 2 бали</a:t>
                      </a:r>
                      <a:endParaRPr lang="ru-RU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Співбесіда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За правильну </a:t>
                      </a:r>
                      <a:r>
                        <a:rPr lang="uk-UA" baseline="0" dirty="0" smtClean="0"/>
                        <a:t>відповідь на запитання – 2 бали, за неправильну – 0. </a:t>
                      </a:r>
                    </a:p>
                    <a:p>
                      <a:r>
                        <a:rPr lang="uk-UA" baseline="0" dirty="0" smtClean="0"/>
                        <a:t>Активним  4 бали.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Задачі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Розв'язав біля дошки 4 бали. Відповідав з місця</a:t>
                      </a:r>
                      <a:r>
                        <a:rPr lang="uk-UA" baseline="0" dirty="0" smtClean="0"/>
                        <a:t> 2 бали. Решта 0 балів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Диференційоване домашнє завдання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Для тих учнів, які незадоволені оцінкою за урок і бажають її покращити.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548871"/>
              </p:ext>
            </p:extLst>
          </p:nvPr>
        </p:nvGraphicFramePr>
        <p:xfrm>
          <a:off x="683568" y="5157192"/>
          <a:ext cx="8064898" cy="95770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15428"/>
                <a:gridCol w="564113"/>
                <a:gridCol w="564113"/>
                <a:gridCol w="564113"/>
                <a:gridCol w="564113"/>
                <a:gridCol w="527574"/>
                <a:gridCol w="527574"/>
                <a:gridCol w="527574"/>
                <a:gridCol w="527574"/>
                <a:gridCol w="527574"/>
                <a:gridCol w="527574"/>
                <a:gridCol w="527574"/>
              </a:tblGrid>
              <a:tr h="478852">
                <a:tc>
                  <a:txBody>
                    <a:bodyPr/>
                    <a:lstStyle/>
                    <a:p>
                      <a:r>
                        <a:rPr lang="ru-RU" dirty="0" smtClean="0"/>
                        <a:t>Бали за </a:t>
                      </a:r>
                      <a:r>
                        <a:rPr lang="ru-RU" dirty="0" err="1" smtClean="0"/>
                        <a:t>завдання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  <a:tr h="478852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Оц</a:t>
                      </a:r>
                      <a:r>
                        <a:rPr lang="uk-UA" dirty="0" smtClean="0"/>
                        <a:t>і</a:t>
                      </a:r>
                      <a:r>
                        <a:rPr lang="ru-RU" dirty="0" err="1" smtClean="0"/>
                        <a:t>нка</a:t>
                      </a:r>
                      <a:r>
                        <a:rPr lang="ru-RU" dirty="0" smtClean="0"/>
                        <a:t> за урок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830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4653061"/>
              </p:ext>
            </p:extLst>
          </p:nvPr>
        </p:nvGraphicFramePr>
        <p:xfrm>
          <a:off x="179512" y="764704"/>
          <a:ext cx="8784975" cy="4264144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95877"/>
                <a:gridCol w="2770711"/>
                <a:gridCol w="2770711"/>
                <a:gridCol w="2847676"/>
              </a:tblGrid>
              <a:tr h="5760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«</a:t>
                      </a:r>
                      <a:r>
                        <a:rPr kumimoji="0" lang="uk-UA" sz="2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Циліндрос</a:t>
                      </a:r>
                      <a:r>
                        <a:rPr kumimoji="0" lang="uk-UA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»</a:t>
                      </a:r>
                      <a:r>
                        <a:rPr kumimoji="0" lang="uk-UA" sz="2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</a:t>
                      </a:r>
                      <a:endParaRPr kumimoji="0" lang="ru-RU" sz="2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«</a:t>
                      </a:r>
                      <a:r>
                        <a:rPr kumimoji="0" lang="uk-UA" sz="2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Косинусік</a:t>
                      </a:r>
                      <a:r>
                        <a:rPr kumimoji="0" lang="uk-UA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» 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«Кулястий світ»</a:t>
                      </a:r>
                      <a:endParaRPr lang="ru-RU" sz="24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1</a:t>
                      </a:r>
                      <a:endParaRPr lang="ru-RU" sz="20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AA2B1E"/>
                        </a:buClr>
                        <a:buSzPct val="85000"/>
                        <a:buFont typeface="Brush Script MT" pitchFamily="66" charset="0"/>
                        <a:buNone/>
                        <a:tabLst/>
                        <a:defRPr/>
                      </a:pPr>
                      <a:r>
                        <a:rPr kumimoji="0" lang="uk-UA" sz="2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Дайте означення</a:t>
                      </a:r>
                      <a:endParaRPr kumimoji="0" lang="uk-UA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AA2B1E"/>
                        </a:buClr>
                        <a:buSzPct val="85000"/>
                        <a:buFont typeface="Brush Script MT" pitchFamily="66" charset="0"/>
                        <a:buNone/>
                        <a:tabLst/>
                        <a:defRPr/>
                      </a:pPr>
                      <a:r>
                        <a:rPr kumimoji="0" lang="uk-UA" sz="2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циліндра</a:t>
                      </a:r>
                      <a:endParaRPr kumimoji="0" lang="uk-UA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конуса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кулі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2</a:t>
                      </a:r>
                      <a:endParaRPr lang="ru-RU" sz="20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0" lang="uk-UA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Чому дорівнює</a:t>
                      </a:r>
                      <a:r>
                        <a:rPr kumimoji="0" lang="uk-UA" sz="2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площа бічної поверхні</a:t>
                      </a:r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3</a:t>
                      </a:r>
                      <a:endParaRPr lang="ru-RU" sz="20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AA2B1E"/>
                        </a:buClr>
                        <a:buSzPct val="85000"/>
                        <a:buFont typeface="Brush Script MT" pitchFamily="66" charset="0"/>
                        <a:buNone/>
                        <a:tabLst/>
                        <a:defRPr/>
                      </a:pPr>
                      <a:r>
                        <a:rPr kumimoji="0" lang="uk-UA" sz="2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Напишіть площу повної поверхні                 площу сфери</a:t>
                      </a:r>
                      <a:endParaRPr lang="ru-RU" sz="200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4</a:t>
                      </a:r>
                      <a:endParaRPr lang="ru-RU" sz="20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AA2B1E"/>
                        </a:buClr>
                        <a:buSzPct val="85000"/>
                        <a:buFont typeface="Brush Script MT" pitchFamily="66" charset="0"/>
                        <a:buNone/>
                        <a:tabLst/>
                        <a:defRPr/>
                      </a:pPr>
                      <a:r>
                        <a:rPr kumimoji="0" lang="uk-UA" sz="2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Яка формула об'єму?</a:t>
                      </a:r>
                      <a:endParaRPr kumimoji="0" lang="uk-UA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uk-UA" sz="2000" dirty="0" smtClean="0"/>
                    </a:p>
                    <a:p>
                      <a:r>
                        <a:rPr lang="uk-UA" sz="2000" dirty="0" smtClean="0"/>
                        <a:t>5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AA2B1E"/>
                        </a:buClr>
                        <a:buSzPct val="85000"/>
                        <a:buFont typeface="Brush Script MT" pitchFamily="66" charset="0"/>
                        <a:buNone/>
                        <a:tabLst/>
                        <a:defRPr/>
                      </a:pPr>
                      <a:r>
                        <a:rPr kumimoji="0" lang="uk-UA" sz="2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Дотична площина до циліндра - це …</a:t>
                      </a:r>
                      <a:endParaRPr kumimoji="0" lang="uk-UA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2000" dirty="0" smtClean="0"/>
                        <a:t>Осьовий</a:t>
                      </a:r>
                      <a:r>
                        <a:rPr lang="uk-UA" sz="2000" baseline="0" dirty="0" smtClean="0"/>
                        <a:t> переріз конуса – це …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Кульовий сегмент – це</a:t>
                      </a:r>
                      <a:r>
                        <a:rPr lang="uk-UA" sz="2000" baseline="0" dirty="0" smtClean="0"/>
                        <a:t> …</a:t>
                      </a:r>
                      <a:endParaRPr lang="uk-UA" sz="20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uk-UA" sz="2000" dirty="0" smtClean="0"/>
                    </a:p>
                    <a:p>
                      <a:r>
                        <a:rPr lang="uk-UA" sz="2000" dirty="0" smtClean="0"/>
                        <a:t>6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2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Скільки таких труб знаходиться в місті Бар?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Яка висота даної будівлі?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Для чого призначена ця споруда?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6" y="188640"/>
            <a:ext cx="5400600" cy="504056"/>
          </a:xfrm>
        </p:spPr>
        <p:txBody>
          <a:bodyPr>
            <a:noAutofit/>
          </a:bodyPr>
          <a:lstStyle/>
          <a:p>
            <a:pPr algn="ctr"/>
            <a:r>
              <a:rPr lang="uk-UA" sz="2800" dirty="0">
                <a:solidFill>
                  <a:srgbClr val="FF0000"/>
                </a:solidFill>
              </a:rPr>
              <a:t>Співбесіда </a:t>
            </a: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764463"/>
            <a:ext cx="1296144" cy="2028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6114505" y="2564904"/>
            <a:ext cx="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 descr="D:\меод пор\МІЙ МАТЕРІАЛ\фото\IMG_16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206857" y="5101104"/>
            <a:ext cx="1963702" cy="147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:\DCIM\178_0420\IMG_16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67644" y="5081408"/>
            <a:ext cx="2016224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97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27168" cy="490066"/>
          </a:xfrm>
        </p:spPr>
        <p:txBody>
          <a:bodyPr/>
          <a:lstStyle/>
          <a:p>
            <a:pPr algn="ctr"/>
            <a:r>
              <a:rPr lang="uk-UA" sz="3200" dirty="0">
                <a:solidFill>
                  <a:srgbClr val="7030A0"/>
                </a:solidFill>
              </a:rPr>
              <a:t>Випробувальний термін</a:t>
            </a:r>
            <a:endParaRPr lang="ru-RU" sz="3200" dirty="0">
              <a:solidFill>
                <a:srgbClr val="7030A0"/>
              </a:solidFill>
            </a:endParaRPr>
          </a:p>
        </p:txBody>
      </p:sp>
      <p:pic>
        <p:nvPicPr>
          <p:cNvPr id="1027" name="Picture 3" descr="D:\меод пор\МІЙ МАТЕРІАЛ\фото\IMG_16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955" y="449110"/>
            <a:ext cx="2132804" cy="1599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31316" y="2524125"/>
            <a:ext cx="669133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>
                <a:solidFill>
                  <a:srgbClr val="2F2B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Скільки необхідно фарби, щоб пофарбувати </a:t>
            </a:r>
            <a:r>
              <a:rPr lang="uk-UA" sz="2000" dirty="0" smtClean="0">
                <a:solidFill>
                  <a:srgbClr val="2F2B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трубу циліндричної </a:t>
            </a:r>
            <a:r>
              <a:rPr lang="uk-UA" sz="2000" dirty="0">
                <a:solidFill>
                  <a:srgbClr val="2F2B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форми, якщо </a:t>
            </a:r>
            <a:r>
              <a:rPr lang="uk-UA" sz="2000" dirty="0" smtClean="0">
                <a:solidFill>
                  <a:srgbClr val="2F2B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радіус </a:t>
            </a:r>
            <a:r>
              <a:rPr lang="uk-UA" sz="2000" dirty="0">
                <a:solidFill>
                  <a:srgbClr val="2F2B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її основи  </a:t>
            </a:r>
            <a:r>
              <a:rPr lang="uk-UA" sz="2000" dirty="0" smtClean="0">
                <a:solidFill>
                  <a:srgbClr val="2F2B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1м</a:t>
            </a:r>
            <a:r>
              <a:rPr lang="uk-UA" sz="2000" dirty="0">
                <a:solidFill>
                  <a:srgbClr val="2F2B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висота – 5</a:t>
            </a:r>
            <a:r>
              <a:rPr lang="uk-UA" sz="2000" dirty="0" smtClean="0">
                <a:solidFill>
                  <a:srgbClr val="2F2B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uk-UA" sz="2000" dirty="0">
                <a:solidFill>
                  <a:srgbClr val="2F2B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Відомо, що на один квадратний метр поверхні колони витрачається </a:t>
            </a:r>
            <a:r>
              <a:rPr lang="uk-UA" sz="2000" dirty="0" smtClean="0">
                <a:solidFill>
                  <a:srgbClr val="2F2B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</a:t>
            </a:r>
            <a:r>
              <a:rPr lang="uk-UA" sz="2000" dirty="0">
                <a:solidFill>
                  <a:srgbClr val="2F2B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 фарби.</a:t>
            </a:r>
          </a:p>
          <a:p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6838" y="1349987"/>
            <a:ext cx="4933234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uk-UA" sz="2000" dirty="0" smtClean="0">
                <a:solidFill>
                  <a:srgbClr val="2F2B20"/>
                </a:solidFill>
                <a:latin typeface="Times New Roman"/>
                <a:ea typeface="Calibri"/>
                <a:cs typeface="Times New Roman"/>
              </a:rPr>
              <a:t>Визначте об'єм кулі з діаметром 4 м. </a:t>
            </a:r>
            <a:endParaRPr lang="ru-RU" sz="2000" dirty="0">
              <a:solidFill>
                <a:srgbClr val="2F2B20"/>
              </a:solidFill>
              <a:ea typeface="Calibri"/>
              <a:cs typeface="Times New Roman"/>
            </a:endParaRPr>
          </a:p>
        </p:txBody>
      </p:sp>
      <p:pic>
        <p:nvPicPr>
          <p:cNvPr id="1025" name="Рисунок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781" y="4509120"/>
            <a:ext cx="1579978" cy="2226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2524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4816948"/>
            <a:ext cx="51845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ru-RU" sz="2000" dirty="0" smtClean="0">
                <a:solidFill>
                  <a:srgbClr val="2F2B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Знайдіть площу повної поверхні даху якщо </a:t>
            </a:r>
            <a:r>
              <a:rPr lang="uk-UA" altLang="ru-RU" sz="2000" dirty="0">
                <a:solidFill>
                  <a:srgbClr val="2F2B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радіус </a:t>
            </a:r>
            <a:r>
              <a:rPr lang="uk-UA" altLang="ru-RU" sz="2000" dirty="0" smtClean="0">
                <a:solidFill>
                  <a:srgbClr val="2F2B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 </a:t>
            </a:r>
            <a:r>
              <a:rPr lang="uk-UA" altLang="ru-RU" sz="2000" dirty="0">
                <a:solidFill>
                  <a:srgbClr val="2F2B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основи </a:t>
            </a:r>
            <a:r>
              <a:rPr lang="uk-UA" altLang="ru-RU" sz="2000" dirty="0" smtClean="0">
                <a:solidFill>
                  <a:srgbClr val="2F2B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см</a:t>
            </a:r>
            <a:r>
              <a:rPr lang="uk-UA" altLang="ru-RU" sz="2000" dirty="0">
                <a:solidFill>
                  <a:srgbClr val="2F2B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висота –  </a:t>
            </a:r>
            <a:r>
              <a:rPr lang="uk-UA" altLang="ru-RU" sz="2000" dirty="0" smtClean="0">
                <a:solidFill>
                  <a:srgbClr val="2F2B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см</a:t>
            </a:r>
            <a:r>
              <a:rPr lang="uk-UA" altLang="ru-RU" sz="2000" dirty="0">
                <a:solidFill>
                  <a:srgbClr val="2F2B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D:\меод пор\МІЙ МАТЕРІАЛ\фото\IMG_166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934379" y="2510274"/>
            <a:ext cx="2102620" cy="157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557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Сходи ус</a:t>
            </a:r>
            <a:r>
              <a:rPr lang="uk-UA" dirty="0" err="1" smtClean="0"/>
              <a:t>піху</a:t>
            </a:r>
            <a:endParaRPr lang="ru-RU" dirty="0"/>
          </a:p>
        </p:txBody>
      </p:sp>
      <p:sp>
        <p:nvSpPr>
          <p:cNvPr id="4" name="Блок-схема: процесс 3"/>
          <p:cNvSpPr/>
          <p:nvPr/>
        </p:nvSpPr>
        <p:spPr>
          <a:xfrm>
            <a:off x="611560" y="3532553"/>
            <a:ext cx="2664296" cy="720080"/>
          </a:xfrm>
          <a:prstGeom prst="flowChart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Знаю</a:t>
            </a:r>
            <a:endParaRPr lang="ru-RU" sz="32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141" y="2787809"/>
            <a:ext cx="27622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491" y="2060848"/>
            <a:ext cx="2761727" cy="823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782234" y="2947778"/>
            <a:ext cx="16400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 smtClean="0"/>
              <a:t>Розумію</a:t>
            </a:r>
            <a:endParaRPr lang="uk-UA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516216" y="2276872"/>
            <a:ext cx="14401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/>
              <a:t>Вмію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251741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Дякуємо за увагу!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2348880"/>
            <a:ext cx="6400800" cy="3048001"/>
          </a:xfrm>
        </p:spPr>
        <p:txBody>
          <a:bodyPr/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Фірми «</a:t>
            </a:r>
            <a:r>
              <a:rPr lang="uk-UA" dirty="0" err="1" smtClean="0">
                <a:latin typeface="Comic Sans MS" panose="030F0702030302020204" pitchFamily="66" charset="0"/>
              </a:rPr>
              <a:t>Циліндрос</a:t>
            </a:r>
            <a:r>
              <a:rPr lang="uk-UA" dirty="0" smtClean="0">
                <a:latin typeface="Comic Sans MS" panose="030F0702030302020204" pitchFamily="66" charset="0"/>
              </a:rPr>
              <a:t>», «</a:t>
            </a:r>
            <a:r>
              <a:rPr lang="uk-UA" dirty="0" err="1" smtClean="0">
                <a:latin typeface="Comic Sans MS" panose="030F0702030302020204" pitchFamily="66" charset="0"/>
              </a:rPr>
              <a:t>Косинусік</a:t>
            </a:r>
            <a:r>
              <a:rPr lang="uk-UA" dirty="0" smtClean="0">
                <a:latin typeface="Comic Sans MS" panose="030F0702030302020204" pitchFamily="66" charset="0"/>
              </a:rPr>
              <a:t>» та «Кулястий світ» висловлюють подяку </a:t>
            </a:r>
          </a:p>
          <a:p>
            <a:pPr indent="0" algn="ctr">
              <a:buNone/>
            </a:pPr>
            <a:r>
              <a:rPr lang="uk-UA" dirty="0" smtClean="0">
                <a:latin typeface="Comic Sans MS" panose="030F0702030302020204" pitchFamily="66" charset="0"/>
              </a:rPr>
              <a:t>Державному навчальному закладі</a:t>
            </a:r>
            <a:endParaRPr lang="ru-RU" dirty="0">
              <a:latin typeface="Comic Sans MS" panose="030F0702030302020204" pitchFamily="66" charset="0"/>
            </a:endParaRPr>
          </a:p>
          <a:p>
            <a:pPr indent="0" algn="ctr">
              <a:buNone/>
            </a:pPr>
            <a:r>
              <a:rPr lang="uk-UA" dirty="0">
                <a:latin typeface="Comic Sans MS" panose="030F0702030302020204" pitchFamily="66" charset="0"/>
              </a:rPr>
              <a:t>«Барський професійний будівельний ліцей</a:t>
            </a:r>
            <a:r>
              <a:rPr lang="uk-UA" dirty="0" smtClean="0">
                <a:latin typeface="Comic Sans MS" panose="030F0702030302020204" pitchFamily="66" charset="0"/>
              </a:rPr>
              <a:t>»</a:t>
            </a:r>
            <a:endParaRPr lang="ru-RU" dirty="0">
              <a:latin typeface="Comic Sans MS" panose="030F0702030302020204" pitchFamily="66" charset="0"/>
            </a:endParaRPr>
          </a:p>
          <a:p>
            <a:pPr indent="0">
              <a:buNone/>
            </a:pPr>
            <a:endParaRPr lang="ru-RU" dirty="0">
              <a:latin typeface="Comic Sans MS" panose="030F0702030302020204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799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Тема16">
  <a:themeElements>
    <a:clrScheme name="Другая 13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53734"/>
      </a:hlink>
      <a:folHlink>
        <a:srgbClr val="D9969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Кутю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7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Тема16</Template>
  <TotalTime>2758</TotalTime>
  <Words>299</Words>
  <Application>Microsoft Office PowerPoint</Application>
  <PresentationFormat>Экран (4:3)</PresentationFormat>
  <Paragraphs>83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Тема16</vt:lpstr>
      <vt:lpstr>Воздушный поток</vt:lpstr>
      <vt:lpstr>Соседство</vt:lpstr>
      <vt:lpstr>Кутюр</vt:lpstr>
      <vt:lpstr>Открытая</vt:lpstr>
      <vt:lpstr>Тема7</vt:lpstr>
      <vt:lpstr>Презентация PowerPoint</vt:lpstr>
      <vt:lpstr>1. Заповнити анкети; 2. Дати чесну відповідь на  співбесіді; 3. Пройти випробувальний термін.  </vt:lpstr>
      <vt:lpstr>Оцінювання учнів</vt:lpstr>
      <vt:lpstr>Співбесіда </vt:lpstr>
      <vt:lpstr>Випробувальний термін</vt:lpstr>
      <vt:lpstr>Сходи успіху</vt:lpstr>
      <vt:lpstr>Дякуємо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найвищим будинком світу є Бурдж Халіфа в Дубаях, його висота становить 828 метрів</dc:title>
  <dc:creator>Valentina</dc:creator>
  <cp:lastModifiedBy>Valentina</cp:lastModifiedBy>
  <cp:revision>93</cp:revision>
  <dcterms:created xsi:type="dcterms:W3CDTF">2015-04-04T07:09:26Z</dcterms:created>
  <dcterms:modified xsi:type="dcterms:W3CDTF">2020-02-16T16:44:39Z</dcterms:modified>
</cp:coreProperties>
</file>