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8" r:id="rId1"/>
  </p:sldMasterIdLst>
  <p:sldIdLst>
    <p:sldId id="262" r:id="rId2"/>
    <p:sldId id="263" r:id="rId3"/>
    <p:sldId id="257" r:id="rId4"/>
    <p:sldId id="259" r:id="rId5"/>
    <p:sldId id="256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516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37879EF-7CA1-49D4-AFCE-BE8EDFAF0E48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8D08F009-D4D2-48A5-A7A0-DCB144F344B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5691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879EF-7CA1-49D4-AFCE-BE8EDFAF0E48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8F009-D4D2-48A5-A7A0-DCB144F344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804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879EF-7CA1-49D4-AFCE-BE8EDFAF0E48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8F009-D4D2-48A5-A7A0-DCB144F344B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40354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879EF-7CA1-49D4-AFCE-BE8EDFAF0E48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8F009-D4D2-48A5-A7A0-DCB144F344B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06147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879EF-7CA1-49D4-AFCE-BE8EDFAF0E48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8F009-D4D2-48A5-A7A0-DCB144F344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64142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879EF-7CA1-49D4-AFCE-BE8EDFAF0E48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8F009-D4D2-48A5-A7A0-DCB144F344B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03286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879EF-7CA1-49D4-AFCE-BE8EDFAF0E48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8F009-D4D2-48A5-A7A0-DCB144F344B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54163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879EF-7CA1-49D4-AFCE-BE8EDFAF0E48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8F009-D4D2-48A5-A7A0-DCB144F344B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02250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879EF-7CA1-49D4-AFCE-BE8EDFAF0E48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8F009-D4D2-48A5-A7A0-DCB144F344B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8254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879EF-7CA1-49D4-AFCE-BE8EDFAF0E48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8F009-D4D2-48A5-A7A0-DCB144F344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81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879EF-7CA1-49D4-AFCE-BE8EDFAF0E48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8F009-D4D2-48A5-A7A0-DCB144F344B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6939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879EF-7CA1-49D4-AFCE-BE8EDFAF0E48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8F009-D4D2-48A5-A7A0-DCB144F344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369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879EF-7CA1-49D4-AFCE-BE8EDFAF0E48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8F009-D4D2-48A5-A7A0-DCB144F344B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8309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879EF-7CA1-49D4-AFCE-BE8EDFAF0E48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8F009-D4D2-48A5-A7A0-DCB144F344B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7058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879EF-7CA1-49D4-AFCE-BE8EDFAF0E48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8F009-D4D2-48A5-A7A0-DCB144F344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832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879EF-7CA1-49D4-AFCE-BE8EDFAF0E48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8F009-D4D2-48A5-A7A0-DCB144F344B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2006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879EF-7CA1-49D4-AFCE-BE8EDFAF0E48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8F009-D4D2-48A5-A7A0-DCB144F344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1717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37879EF-7CA1-49D4-AFCE-BE8EDFAF0E48}" type="datetimeFigureOut">
              <a:rPr lang="ru-RU" smtClean="0"/>
              <a:pPr/>
              <a:t>02.03.2020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D08F009-D4D2-48A5-A7A0-DCB144F344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8887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  <p:sldLayoutId id="2147483811" r:id="rId13"/>
    <p:sldLayoutId id="2147483812" r:id="rId14"/>
    <p:sldLayoutId id="2147483813" r:id="rId15"/>
    <p:sldLayoutId id="2147483814" r:id="rId16"/>
    <p:sldLayoutId id="214748381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666207"/>
            <a:ext cx="9601196" cy="1658982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 </a:t>
            </a:r>
            <a:r>
              <a:rPr lang="uk-UA" sz="2200" b="1" dirty="0"/>
              <a:t>Тема програми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uk-UA" sz="2200" dirty="0"/>
              <a:t>  «Приготування  </a:t>
            </a:r>
            <a:r>
              <a:rPr lang="uk-UA" sz="2200" dirty="0" err="1"/>
              <a:t>бездріжджового</a:t>
            </a:r>
            <a:r>
              <a:rPr lang="uk-UA" sz="2200" dirty="0"/>
              <a:t> тіста та виробів з нього»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uk-UA" sz="2200" b="1" dirty="0"/>
              <a:t> 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uk-UA" sz="2200" b="1" dirty="0"/>
              <a:t>      Тема уроку: « </a:t>
            </a:r>
            <a:r>
              <a:rPr lang="uk-UA" sz="2200" dirty="0"/>
              <a:t>Приготування бісквітного напівфабрикату: бісквіт основний, бісквіт з наповнювачами, бісквіт «Новий», бісквіт «Буше».</a:t>
            </a:r>
            <a:r>
              <a:rPr lang="ru-RU" sz="2200" dirty="0"/>
              <a:t/>
            </a:r>
            <a:br>
              <a:rPr lang="ru-RU" sz="2200" dirty="0"/>
            </a:br>
            <a:endParaRPr lang="ru-RU" sz="2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2" y="2913016"/>
            <a:ext cx="9601196" cy="2677887"/>
          </a:xfrm>
        </p:spPr>
        <p:txBody>
          <a:bodyPr>
            <a:normAutofit fontScale="25000" lnSpcReduction="20000"/>
          </a:bodyPr>
          <a:lstStyle/>
          <a:p>
            <a:r>
              <a:rPr lang="uk-UA" sz="8000" b="1" dirty="0"/>
              <a:t>Мета уроку:</a:t>
            </a:r>
            <a:endParaRPr lang="ru-RU" sz="8000" dirty="0"/>
          </a:p>
          <a:p>
            <a:r>
              <a:rPr lang="uk-UA" sz="8000" b="1" i="1" dirty="0"/>
              <a:t>навчальна:</a:t>
            </a:r>
            <a:r>
              <a:rPr lang="uk-UA" sz="8000" dirty="0"/>
              <a:t> вивчити та засвоїти технологію приготування бісквітного тіста, закріпити теоретичні знання з розрахунку сировини, організації робочого місця,  підбір інвентаря, дотримання вимог санітарії та гігієни, правил  охорони праці.</a:t>
            </a:r>
            <a:endParaRPr lang="ru-RU" sz="8000" dirty="0"/>
          </a:p>
          <a:p>
            <a:r>
              <a:rPr lang="uk-UA" sz="8000" b="1" i="1" dirty="0"/>
              <a:t>розвивальна:</a:t>
            </a:r>
            <a:r>
              <a:rPr lang="uk-UA" sz="8000" dirty="0"/>
              <a:t> розвивати професійні уміння та навички учнів, пам'ять та увагу, самостійність, вміння орієнтуватися у виробничих умовах;</a:t>
            </a:r>
            <a:endParaRPr lang="ru-RU" sz="8000" dirty="0"/>
          </a:p>
          <a:p>
            <a:r>
              <a:rPr lang="uk-UA" sz="8000" b="1" i="1" dirty="0"/>
              <a:t>виховна:</a:t>
            </a:r>
            <a:r>
              <a:rPr lang="uk-UA" sz="8000" dirty="0"/>
              <a:t> виховувати самостійність у вирішенні виробничих проблем, вміння реалізовувати набуті знання, сприяти зацікавленості до обраної професії, уміння працювати в колективі.</a:t>
            </a:r>
            <a:endParaRPr lang="ru-RU" sz="8000" dirty="0"/>
          </a:p>
          <a:p>
            <a:endParaRPr lang="ru-RU" sz="4900" dirty="0"/>
          </a:p>
        </p:txBody>
      </p:sp>
    </p:spTree>
    <p:extLst>
      <p:ext uri="{BB962C8B-B14F-4D97-AF65-F5344CB8AC3E}">
        <p14:creationId xmlns:p14="http://schemas.microsoft.com/office/powerpoint/2010/main" val="12290969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21527" y="342052"/>
            <a:ext cx="9601196" cy="1303867"/>
          </a:xfrm>
        </p:spPr>
        <p:txBody>
          <a:bodyPr>
            <a:normAutofit/>
          </a:bodyPr>
          <a:lstStyle/>
          <a:p>
            <a:r>
              <a:rPr lang="uk-UA" b="1" dirty="0"/>
              <a:t>Актуалізація опорних знань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321527" y="1475423"/>
            <a:ext cx="9601200" cy="4638675"/>
          </a:xfrm>
        </p:spPr>
        <p:txBody>
          <a:bodyPr>
            <a:normAutofit fontScale="92500"/>
          </a:bodyPr>
          <a:lstStyle/>
          <a:p>
            <a:r>
              <a:rPr lang="en-US" b="1" dirty="0"/>
              <a:t>1. </a:t>
            </a:r>
            <a:r>
              <a:rPr lang="uk-UA" b="1" dirty="0"/>
              <a:t>Від чого залежить якість бісквітного напівфабрикату?</a:t>
            </a:r>
            <a:endParaRPr lang="en-US" b="1" dirty="0"/>
          </a:p>
          <a:p>
            <a:r>
              <a:rPr lang="en-US" b="1" dirty="0"/>
              <a:t>2.</a:t>
            </a:r>
            <a:r>
              <a:rPr lang="uk-UA" b="1" dirty="0"/>
              <a:t> Які види бісквітного тіста ви знаєте?</a:t>
            </a:r>
            <a:endParaRPr lang="en-US" b="1" dirty="0"/>
          </a:p>
          <a:p>
            <a:r>
              <a:rPr lang="en-US" b="1" dirty="0"/>
              <a:t>3.</a:t>
            </a:r>
            <a:r>
              <a:rPr lang="uk-UA" b="1" dirty="0"/>
              <a:t> Які  є способи приготування бісквіту?</a:t>
            </a:r>
            <a:endParaRPr lang="en-US" b="1" dirty="0"/>
          </a:p>
          <a:p>
            <a:r>
              <a:rPr lang="en-US" b="1" dirty="0"/>
              <a:t>4.</a:t>
            </a:r>
            <a:r>
              <a:rPr lang="uk-UA" b="1" dirty="0"/>
              <a:t> Чому при приготуванні бісквітного тіста використовують свіжі яйця?</a:t>
            </a:r>
            <a:endParaRPr lang="ru-RU" dirty="0"/>
          </a:p>
          <a:p>
            <a:r>
              <a:rPr lang="en-US" dirty="0"/>
              <a:t>5.</a:t>
            </a:r>
            <a:r>
              <a:rPr lang="uk-UA" b="1" dirty="0"/>
              <a:t> Яке борошно найкраще використовувати для бісквіта основного і чому?</a:t>
            </a:r>
            <a:endParaRPr lang="en-US" b="1" dirty="0"/>
          </a:p>
          <a:p>
            <a:r>
              <a:rPr lang="en-US" b="1" dirty="0"/>
              <a:t>6.</a:t>
            </a:r>
            <a:r>
              <a:rPr lang="uk-UA" b="1" dirty="0"/>
              <a:t> . Який інвентар необхідний для приготування бісквітного тіста?</a:t>
            </a:r>
            <a:endParaRPr lang="en-US" b="1" dirty="0"/>
          </a:p>
          <a:p>
            <a:r>
              <a:rPr lang="en-US" b="1" dirty="0"/>
              <a:t>7.</a:t>
            </a:r>
            <a:r>
              <a:rPr lang="uk-UA" b="1" dirty="0"/>
              <a:t> Які інгредієнти найчастіше використовують в якості наповнювачів при приготуванні бісквітного тіста?</a:t>
            </a:r>
            <a:endParaRPr lang="en-US" b="1" dirty="0"/>
          </a:p>
          <a:p>
            <a:r>
              <a:rPr lang="en-US" b="1" dirty="0"/>
              <a:t>8.</a:t>
            </a:r>
            <a:r>
              <a:rPr lang="uk-UA" b="1" dirty="0"/>
              <a:t> Які есенції використовують для ароматизації бісквітного тіста?</a:t>
            </a:r>
            <a:endParaRPr lang="ru-RU" dirty="0"/>
          </a:p>
          <a:p>
            <a:endParaRPr lang="en-US" b="1" dirty="0"/>
          </a:p>
          <a:p>
            <a:endParaRPr lang="en-US" dirty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8480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13759" y="1857377"/>
            <a:ext cx="8191500" cy="4543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22" y="204716"/>
            <a:ext cx="3107330" cy="19822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35" y="4554940"/>
            <a:ext cx="3753774" cy="2071048"/>
          </a:xfrm>
          <a:prstGeom prst="rect">
            <a:avLst/>
          </a:prstGeom>
        </p:spPr>
      </p:pic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7ADDBBF5-36F5-430B-944B-FBEA0BCBE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6866" y="333730"/>
            <a:ext cx="7308884" cy="1252183"/>
          </a:xfrm>
        </p:spPr>
        <p:txBody>
          <a:bodyPr>
            <a:normAutofit fontScale="90000"/>
          </a:bodyPr>
          <a:lstStyle/>
          <a:p>
            <a:r>
              <a:rPr lang="ru-RU" sz="3600" b="1" dirty="0"/>
              <a:t> </a:t>
            </a:r>
            <a:r>
              <a:rPr lang="uk-UA" sz="3600" b="1" dirty="0"/>
              <a:t>Технологічна схема приготування бісквітного тіста теплим способом</a:t>
            </a:r>
            <a:r>
              <a:rPr lang="ru-RU" sz="2200" dirty="0"/>
              <a:t/>
            </a:r>
            <a:br>
              <a:rPr lang="ru-RU" sz="2200" dirty="0"/>
            </a:b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368755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wipe/>
      </p:transition>
    </mc:Choice>
    <mc:Fallback xmlns=""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000">
              <a:schemeClr val="accent1">
                <a:lumMod val="5000"/>
                <a:lumOff val="95000"/>
              </a:schemeClr>
            </a:gs>
            <a:gs pos="56000">
              <a:schemeClr val="accent1">
                <a:lumMod val="45000"/>
                <a:lumOff val="55000"/>
              </a:schemeClr>
            </a:gs>
            <a:gs pos="8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0868053"/>
              </p:ext>
            </p:extLst>
          </p:nvPr>
        </p:nvGraphicFramePr>
        <p:xfrm>
          <a:off x="4808757" y="1652155"/>
          <a:ext cx="7074089" cy="49950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96593">
                  <a:extLst>
                    <a:ext uri="{9D8B030D-6E8A-4147-A177-3AD203B41FA5}">
                      <a16:colId xmlns:a16="http://schemas.microsoft.com/office/drawing/2014/main" val="4077295592"/>
                    </a:ext>
                  </a:extLst>
                </a:gridCol>
                <a:gridCol w="802747">
                  <a:extLst>
                    <a:ext uri="{9D8B030D-6E8A-4147-A177-3AD203B41FA5}">
                      <a16:colId xmlns:a16="http://schemas.microsoft.com/office/drawing/2014/main" val="2004302284"/>
                    </a:ext>
                  </a:extLst>
                </a:gridCol>
                <a:gridCol w="1161219">
                  <a:extLst>
                    <a:ext uri="{9D8B030D-6E8A-4147-A177-3AD203B41FA5}">
                      <a16:colId xmlns:a16="http://schemas.microsoft.com/office/drawing/2014/main" val="2164722968"/>
                    </a:ext>
                  </a:extLst>
                </a:gridCol>
                <a:gridCol w="1161219">
                  <a:extLst>
                    <a:ext uri="{9D8B030D-6E8A-4147-A177-3AD203B41FA5}">
                      <a16:colId xmlns:a16="http://schemas.microsoft.com/office/drawing/2014/main" val="3508627677"/>
                    </a:ext>
                  </a:extLst>
                </a:gridCol>
                <a:gridCol w="1070328">
                  <a:extLst>
                    <a:ext uri="{9D8B030D-6E8A-4147-A177-3AD203B41FA5}">
                      <a16:colId xmlns:a16="http://schemas.microsoft.com/office/drawing/2014/main" val="2551070001"/>
                    </a:ext>
                  </a:extLst>
                </a:gridCol>
                <a:gridCol w="981983">
                  <a:extLst>
                    <a:ext uri="{9D8B030D-6E8A-4147-A177-3AD203B41FA5}">
                      <a16:colId xmlns:a16="http://schemas.microsoft.com/office/drawing/2014/main" val="3880285292"/>
                    </a:ext>
                  </a:extLst>
                </a:gridCol>
              </a:tblGrid>
              <a:tr h="102013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</a:rPr>
                        <a:t>Спосіб випікання бісквіту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36" marR="64936" marT="0" marB="0" anchor="ctr"/>
                </a:tc>
                <a:tc rowSpan="2">
                  <a:txBody>
                    <a:bodyPr/>
                    <a:lstStyle/>
                    <a:p>
                      <a:pPr indent="-68580"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</a:rPr>
                        <a:t>Товщина бісквіту, мм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36" marR="64936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</a:rPr>
                        <a:t>Вологість, %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36" marR="64936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</a:rPr>
                        <a:t>Температура випікання,</a:t>
                      </a:r>
                      <a:endParaRPr lang="ru-RU" sz="18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</a:rPr>
                        <a:t> °С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36" marR="64936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</a:rPr>
                        <a:t>Тривалість випікання, </a:t>
                      </a:r>
                      <a:endParaRPr lang="ru-RU" sz="18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</a:rPr>
                        <a:t>хв.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36" marR="64936" marT="0" marB="0" anchor="ctr"/>
                </a:tc>
                <a:extLst>
                  <a:ext uri="{0D108BD9-81ED-4DB2-BD59-A6C34878D82A}">
                    <a16:rowId xmlns:a16="http://schemas.microsoft.com/office/drawing/2014/main" val="1777352453"/>
                  </a:ext>
                </a:extLst>
              </a:tr>
              <a:tr h="15412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</a:rPr>
                        <a:t>тіста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36" marR="649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</a:rPr>
                        <a:t>бісквіту після охолодження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36" marR="64936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5076179"/>
                  </a:ext>
                </a:extLst>
              </a:tr>
              <a:tr h="14466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</a:rPr>
                        <a:t>У формах і бортових листах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36" marR="649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</a:rPr>
                        <a:t>30-40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36" marR="649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</a:rPr>
                        <a:t>36-38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36" marR="649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</a:rPr>
                        <a:t>22+2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36" marR="649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</a:rPr>
                        <a:t>180-190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36" marR="649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</a:rPr>
                        <a:t>50-55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36" marR="64936" marT="0" marB="0" anchor="ctr"/>
                </a:tc>
                <a:extLst>
                  <a:ext uri="{0D108BD9-81ED-4DB2-BD59-A6C34878D82A}">
                    <a16:rowId xmlns:a16="http://schemas.microsoft.com/office/drawing/2014/main" val="3031841484"/>
                  </a:ext>
                </a:extLst>
              </a:tr>
              <a:tr h="9870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</a:rPr>
                        <a:t>На листах (розмазка)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36" marR="649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</a:rPr>
                        <a:t>7-10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36" marR="649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</a:rPr>
                        <a:t>36-38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36" marR="649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</a:rPr>
                        <a:t>22+2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36" marR="649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</a:rPr>
                        <a:t>210-210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36" marR="649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</a:rPr>
                        <a:t>10-15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36" marR="64936" marT="0" marB="0" anchor="ctr"/>
                </a:tc>
                <a:extLst>
                  <a:ext uri="{0D108BD9-81ED-4DB2-BD59-A6C34878D82A}">
                    <a16:rowId xmlns:a16="http://schemas.microsoft.com/office/drawing/2014/main" val="2391627653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154" y="2434044"/>
            <a:ext cx="3152503" cy="3940629"/>
          </a:xfrm>
          <a:prstGeom prst="rect">
            <a:avLst/>
          </a:prstGeom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52E54098-4B2C-4E0C-94EE-8900634E22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4090"/>
            <a:ext cx="8972550" cy="12573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uk-UA" b="1" dirty="0">
                <a:solidFill>
                  <a:schemeClr val="bg1">
                    <a:lumMod val="95000"/>
                  </a:schemeClr>
                </a:solidFill>
              </a:rPr>
              <a:t>Температурний режим і тривалість випікання бісквітного тіста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sz="2200" dirty="0">
                <a:solidFill>
                  <a:schemeClr val="bg1">
                    <a:lumMod val="95000"/>
                  </a:schemeClr>
                </a:solidFill>
              </a:rPr>
            </a:br>
            <a:endParaRPr lang="ru-RU" sz="22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869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wipe/>
      </p:transition>
    </mc:Choice>
    <mc:Fallback xmlns=""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0" y="0"/>
            <a:ext cx="12192000" cy="6858000"/>
          </a:xfrm>
          <a:prstGeom prst="rect">
            <a:avLst/>
          </a:prstGeom>
          <a:effectLst>
            <a:reflection endPos="0" dist="50800" dir="5400000" sy="-100000" algn="bl" rotWithShape="0"/>
          </a:effectLst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999158" y="1804130"/>
            <a:ext cx="2330782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6843849"/>
              </p:ext>
            </p:extLst>
          </p:nvPr>
        </p:nvGraphicFramePr>
        <p:xfrm>
          <a:off x="314325" y="330239"/>
          <a:ext cx="10682982" cy="4760829"/>
        </p:xfrm>
        <a:graphic>
          <a:graphicData uri="http://schemas.openxmlformats.org/drawingml/2006/table">
            <a:tbl>
              <a:tblPr firstRow="1" firstCol="1" bandRow="1">
                <a:tableStyleId>{1E171933-4619-4E11-9A3F-F7608DF75F80}</a:tableStyleId>
              </a:tblPr>
              <a:tblGrid>
                <a:gridCol w="617225">
                  <a:extLst>
                    <a:ext uri="{9D8B030D-6E8A-4147-A177-3AD203B41FA5}">
                      <a16:colId xmlns:a16="http://schemas.microsoft.com/office/drawing/2014/main" val="3817474740"/>
                    </a:ext>
                  </a:extLst>
                </a:gridCol>
                <a:gridCol w="2655730">
                  <a:extLst>
                    <a:ext uri="{9D8B030D-6E8A-4147-A177-3AD203B41FA5}">
                      <a16:colId xmlns:a16="http://schemas.microsoft.com/office/drawing/2014/main" val="1020289862"/>
                    </a:ext>
                  </a:extLst>
                </a:gridCol>
                <a:gridCol w="3310766">
                  <a:extLst>
                    <a:ext uri="{9D8B030D-6E8A-4147-A177-3AD203B41FA5}">
                      <a16:colId xmlns:a16="http://schemas.microsoft.com/office/drawing/2014/main" val="2167212163"/>
                    </a:ext>
                  </a:extLst>
                </a:gridCol>
                <a:gridCol w="4099261">
                  <a:extLst>
                    <a:ext uri="{9D8B030D-6E8A-4147-A177-3AD203B41FA5}">
                      <a16:colId xmlns:a16="http://schemas.microsoft.com/office/drawing/2014/main" val="3165113727"/>
                    </a:ext>
                  </a:extLst>
                </a:gridCol>
              </a:tblGrid>
              <a:tr h="4055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№ з/п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116" marR="65116" marT="0" marB="0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Проблема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116" marR="65116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Причина виникнення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116" marR="65116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Шляхи попередження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116" marR="65116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53920275"/>
                  </a:ext>
                </a:extLst>
              </a:tr>
              <a:tr h="6843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1.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116" marR="65116" marT="0" marB="0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При замішуванні тіста з борошном тісто осіло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116" marR="65116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Недостатньо або забагато збили </a:t>
                      </a:r>
                      <a:r>
                        <a:rPr lang="uk-UA" sz="1400" dirty="0" err="1">
                          <a:effectLst/>
                        </a:rPr>
                        <a:t>яєчно</a:t>
                      </a:r>
                      <a:r>
                        <a:rPr lang="uk-UA" sz="1400" dirty="0">
                          <a:effectLst/>
                        </a:rPr>
                        <a:t>-цукрову суміш; надто довго замішували тісто 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116" marR="65116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dirty="0" err="1">
                          <a:effectLst/>
                        </a:rPr>
                        <a:t>Яєчно</a:t>
                      </a:r>
                      <a:r>
                        <a:rPr lang="uk-UA" sz="1400" dirty="0">
                          <a:effectLst/>
                        </a:rPr>
                        <a:t>-цукрову суміш збивати не більше 12-15 хвилин; після додавання борошна замішування триває 15-20 с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116" marR="65116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49272549"/>
                  </a:ext>
                </a:extLst>
              </a:tr>
              <a:tr h="6843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2.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116" marR="65116" marT="0" marB="0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Бісквітний напівфабрикат з грудками не розмішаного борошна</a:t>
                      </a:r>
                      <a:endParaRPr lang="ru-RU" sz="1400" b="1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116" marR="65116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Борошно всипали все одразу; недостатній час замішували тісто</a:t>
                      </a:r>
                      <a:endParaRPr lang="ru-RU" sz="1400" b="1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116" marR="65116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Борошно додають поступово та замішують тісто швидко але без різких рухів 15-20с</a:t>
                      </a:r>
                      <a:endParaRPr lang="ru-RU" sz="1400" b="1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116" marR="65116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28636127"/>
                  </a:ext>
                </a:extLst>
              </a:tr>
              <a:tr h="6843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3.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116" marR="65116" marT="0" marB="0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Тісто осіло під час випікання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116" marR="65116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Зарано відкрили під і переставляли листи містами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116" marR="65116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У перші 7-10 хвилин бісквітний напівфабрикат не можна відкривати жарову шафу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116" marR="65116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66050175"/>
                  </a:ext>
                </a:extLst>
              </a:tr>
              <a:tr h="13686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4.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116" marR="65116" marT="0" marB="0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Бісквітний напівфабрикат щільний, мало пористий невеликого об’єму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116" marR="65116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Використали борошно з великим вмістом клейковини; недостатній час збивання яєць; тривалий час замішування з борошном; тісто довго не випікалося; збільшено кількість борошна в тісті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116" marR="65116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24815" algn="l"/>
                        </a:tabLst>
                      </a:pPr>
                      <a:r>
                        <a:rPr lang="uk-UA" sz="1400" dirty="0">
                          <a:effectLst/>
                        </a:rPr>
                        <a:t>Борошно використовують слабкої або середньої за силою клейковини 28-34 %; готове тісто негайно випікають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116" marR="65116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67747185"/>
                  </a:ext>
                </a:extLst>
              </a:tr>
              <a:tr h="9124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5.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116" marR="65116" marT="0" marB="0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Бісквітний напівфабрикат має ущільнені, недостатньо пропечені ділянки м’якушки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116" marR="65116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Недостатній час випікання і механічні струшування листів у перші хвилини випікання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116" marR="65116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Випікають 10-15 хв  за температурою 200 -220 ºС; перші 7-10 хв бісквітний напівфабрикат не можна торкати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116" marR="65116" marT="0" marB="0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5394634"/>
                  </a:ext>
                </a:extLst>
              </a:tr>
            </a:tbl>
          </a:graphicData>
        </a:graphic>
      </p:graphicFrame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67613323-D113-4624-9B29-2D26FA9457E8}"/>
              </a:ext>
            </a:extLst>
          </p:cNvPr>
          <p:cNvSpPr txBox="1">
            <a:spLocks/>
          </p:cNvSpPr>
          <p:nvPr/>
        </p:nvSpPr>
        <p:spPr>
          <a:xfrm>
            <a:off x="1620802" y="5421307"/>
            <a:ext cx="9023386" cy="1252183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 fontScale="90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5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4000" b="1" dirty="0">
                <a:solidFill>
                  <a:schemeClr val="bg1"/>
                </a:solidFill>
              </a:rPr>
              <a:t> </a:t>
            </a:r>
            <a:r>
              <a:rPr lang="ru-RU" sz="4000" b="1" dirty="0" err="1">
                <a:solidFill>
                  <a:schemeClr val="bg1"/>
                </a:solidFill>
              </a:rPr>
              <a:t>Можливі</a:t>
            </a:r>
            <a:r>
              <a:rPr lang="ru-RU" sz="4000" b="1" dirty="0">
                <a:solidFill>
                  <a:schemeClr val="bg1"/>
                </a:solidFill>
              </a:rPr>
              <a:t> </a:t>
            </a:r>
            <a:r>
              <a:rPr lang="ru-RU" sz="4000" b="1" dirty="0" err="1">
                <a:solidFill>
                  <a:schemeClr val="bg1"/>
                </a:solidFill>
              </a:rPr>
              <a:t>дефекти</a:t>
            </a:r>
            <a:r>
              <a:rPr lang="ru-RU" sz="4000" b="1" dirty="0">
                <a:solidFill>
                  <a:schemeClr val="bg1"/>
                </a:solidFill>
              </a:rPr>
              <a:t> </a:t>
            </a:r>
            <a:r>
              <a:rPr lang="ru-RU" sz="4000" b="1" dirty="0" err="1">
                <a:solidFill>
                  <a:schemeClr val="bg1"/>
                </a:solidFill>
              </a:rPr>
              <a:t>бісквіту</a:t>
            </a:r>
            <a:r>
              <a:rPr lang="ru-RU" sz="4000" b="1" dirty="0">
                <a:solidFill>
                  <a:schemeClr val="bg1"/>
                </a:solidFill>
              </a:rPr>
              <a:t> і причини </a:t>
            </a:r>
            <a:r>
              <a:rPr lang="ru-RU" sz="4000" b="1" dirty="0" err="1">
                <a:solidFill>
                  <a:schemeClr val="bg1"/>
                </a:solidFill>
              </a:rPr>
              <a:t>їх</a:t>
            </a:r>
            <a:r>
              <a:rPr lang="ru-RU" sz="4000" b="1" dirty="0">
                <a:solidFill>
                  <a:schemeClr val="bg1"/>
                </a:solidFill>
              </a:rPr>
              <a:t> </a:t>
            </a:r>
            <a:r>
              <a:rPr lang="ru-RU" sz="4000" b="1" dirty="0" err="1">
                <a:solidFill>
                  <a:schemeClr val="bg1"/>
                </a:solidFill>
              </a:rPr>
              <a:t>виникнення</a:t>
            </a:r>
            <a:r>
              <a:rPr lang="ru-RU" sz="2200" dirty="0"/>
              <a:t/>
            </a:r>
            <a:br>
              <a:rPr lang="ru-RU" sz="2200" dirty="0"/>
            </a:b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3850492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push dir="u"/>
      </p:transition>
    </mc:Choice>
    <mc:Fallback xmlns="">
      <p:transition spd="slow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8837" y="-171450"/>
            <a:ext cx="4356926" cy="4533742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0832066"/>
              </p:ext>
            </p:extLst>
          </p:nvPr>
        </p:nvGraphicFramePr>
        <p:xfrm>
          <a:off x="114681" y="2600325"/>
          <a:ext cx="8586407" cy="39062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433664">
                  <a:extLst>
                    <a:ext uri="{9D8B030D-6E8A-4147-A177-3AD203B41FA5}">
                      <a16:colId xmlns:a16="http://schemas.microsoft.com/office/drawing/2014/main" val="224854694"/>
                    </a:ext>
                  </a:extLst>
                </a:gridCol>
                <a:gridCol w="4152743">
                  <a:extLst>
                    <a:ext uri="{9D8B030D-6E8A-4147-A177-3AD203B41FA5}">
                      <a16:colId xmlns:a16="http://schemas.microsoft.com/office/drawing/2014/main" val="3816248261"/>
                    </a:ext>
                  </a:extLst>
                </a:gridCol>
              </a:tblGrid>
              <a:tr h="1953103">
                <a:tc>
                  <a:txBody>
                    <a:bodyPr/>
                    <a:lstStyle/>
                    <a:p>
                      <a:pPr indent="21590" algn="ctr">
                        <a:spcAft>
                          <a:spcPts val="0"/>
                        </a:spcAft>
                      </a:pPr>
                      <a:r>
                        <a:rPr lang="uk-UA" sz="2000" baseline="0" dirty="0">
                          <a:effectLst/>
                          <a:latin typeface="Times New Roman" panose="02020603050405020304" pitchFamily="18" charset="0"/>
                        </a:rPr>
                        <a:t>Бісквітне тісто «Буше» розпливається при відсаджуванні на листи, </a:t>
                      </a:r>
                      <a:r>
                        <a:rPr lang="uk-UA" sz="2000" baseline="0" dirty="0" err="1">
                          <a:effectLst/>
                          <a:latin typeface="Times New Roman" panose="02020603050405020304" pitchFamily="18" charset="0"/>
                        </a:rPr>
                        <a:t>бушетки</a:t>
                      </a:r>
                      <a:r>
                        <a:rPr lang="uk-UA" sz="2000" baseline="0" dirty="0">
                          <a:effectLst/>
                          <a:latin typeface="Times New Roman" panose="02020603050405020304" pitchFamily="18" charset="0"/>
                        </a:rPr>
                        <a:t> щільні, малого об'єму</a:t>
                      </a:r>
                      <a:endParaRPr lang="ru-RU" sz="2000" i="0" baseline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1590" algn="just">
                        <a:spcAft>
                          <a:spcPts val="0"/>
                        </a:spcAft>
                      </a:pPr>
                      <a:r>
                        <a:rPr lang="uk-UA" sz="2000" baseline="0" dirty="0">
                          <a:effectLst/>
                          <a:latin typeface="Times New Roman" panose="02020603050405020304" pitchFamily="18" charset="0"/>
                        </a:rPr>
                        <a:t>Недостатнє або надто тривале збивання білків;</a:t>
                      </a:r>
                      <a:endParaRPr lang="ru-RU" sz="2000" baseline="0" dirty="0"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indent="21590" algn="just">
                        <a:spcAft>
                          <a:spcPts val="0"/>
                        </a:spcAft>
                      </a:pPr>
                      <a:r>
                        <a:rPr lang="uk-UA" sz="2000" baseline="0" dirty="0">
                          <a:effectLst/>
                          <a:latin typeface="Times New Roman" panose="02020603050405020304" pitchFamily="18" charset="0"/>
                        </a:rPr>
                        <a:t> інтенсивне замішування тіста; </a:t>
                      </a:r>
                      <a:endParaRPr lang="ru-RU" sz="2000" baseline="0" dirty="0"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indent="21590" algn="just">
                        <a:spcAft>
                          <a:spcPts val="0"/>
                        </a:spcAft>
                      </a:pPr>
                      <a:r>
                        <a:rPr lang="uk-UA" sz="2000" baseline="0" dirty="0">
                          <a:effectLst/>
                          <a:latin typeface="Times New Roman" panose="02020603050405020304" pitchFamily="18" charset="0"/>
                        </a:rPr>
                        <a:t>тривале вистоювання тіста перед випіканням</a:t>
                      </a:r>
                      <a:endParaRPr lang="ru-RU" sz="2000" baseline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08092795"/>
                  </a:ext>
                </a:extLst>
              </a:tr>
              <a:tr h="390619">
                <a:tc>
                  <a:txBody>
                    <a:bodyPr/>
                    <a:lstStyle/>
                    <a:p>
                      <a:pPr indent="21590" algn="ctr">
                        <a:spcAft>
                          <a:spcPts val="0"/>
                        </a:spcAft>
                      </a:pPr>
                      <a:r>
                        <a:rPr lang="uk-UA" sz="2000" baseline="0" dirty="0">
                          <a:effectLst/>
                          <a:latin typeface="Times New Roman" panose="02020603050405020304" pitchFamily="18" charset="0"/>
                        </a:rPr>
                        <a:t>Заготовки осіли під час випікання</a:t>
                      </a:r>
                      <a:endParaRPr lang="ru-RU" sz="2000" baseline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1590" algn="just">
                        <a:spcAft>
                          <a:spcPts val="0"/>
                        </a:spcAft>
                      </a:pPr>
                      <a:r>
                        <a:rPr lang="uk-UA" sz="2000" baseline="0" dirty="0">
                          <a:effectLst/>
                          <a:latin typeface="Times New Roman" panose="02020603050405020304" pitchFamily="18" charset="0"/>
                        </a:rPr>
                        <a:t>Рано відкрили піч і рухали листи</a:t>
                      </a:r>
                      <a:endParaRPr lang="ru-RU" sz="2000" baseline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05801774"/>
                  </a:ext>
                </a:extLst>
              </a:tr>
              <a:tr h="781241">
                <a:tc>
                  <a:txBody>
                    <a:bodyPr/>
                    <a:lstStyle/>
                    <a:p>
                      <a:pPr indent="21590" algn="ctr">
                        <a:spcAft>
                          <a:spcPts val="0"/>
                        </a:spcAft>
                      </a:pPr>
                      <a:r>
                        <a:rPr lang="uk-UA" sz="2000" baseline="0" dirty="0">
                          <a:effectLst/>
                          <a:latin typeface="Times New Roman" panose="02020603050405020304" pitchFamily="18" charset="0"/>
                        </a:rPr>
                        <a:t>Напівфабрикат осів після випікання</a:t>
                      </a:r>
                      <a:endParaRPr lang="ru-RU" sz="2000" baseline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1590" algn="just">
                        <a:spcAft>
                          <a:spcPts val="0"/>
                        </a:spcAft>
                      </a:pPr>
                      <a:r>
                        <a:rPr lang="uk-UA" sz="2000" baseline="0" dirty="0">
                          <a:effectLst/>
                          <a:latin typeface="Times New Roman" panose="02020603050405020304" pitchFamily="18" charset="0"/>
                        </a:rPr>
                        <a:t>Малий час випікання за підвищеної температури</a:t>
                      </a:r>
                      <a:endParaRPr lang="ru-RU" sz="2000" baseline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60740533"/>
                  </a:ext>
                </a:extLst>
              </a:tr>
              <a:tr h="781241">
                <a:tc>
                  <a:txBody>
                    <a:bodyPr/>
                    <a:lstStyle/>
                    <a:p>
                      <a:pPr indent="21590" algn="ctr">
                        <a:spcAft>
                          <a:spcPts val="0"/>
                        </a:spcAft>
                      </a:pPr>
                      <a:r>
                        <a:rPr lang="uk-UA" sz="2000" baseline="0" dirty="0">
                          <a:effectLst/>
                          <a:latin typeface="Times New Roman" panose="02020603050405020304" pitchFamily="18" charset="0"/>
                        </a:rPr>
                        <a:t>Напівфабрикат сухий і твердий</a:t>
                      </a:r>
                      <a:endParaRPr lang="ru-RU" sz="2000" baseline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1590" algn="just">
                        <a:spcAft>
                          <a:spcPts val="0"/>
                        </a:spcAft>
                      </a:pPr>
                      <a:r>
                        <a:rPr lang="uk-UA" sz="2000" baseline="0" dirty="0">
                          <a:effectLst/>
                          <a:latin typeface="Times New Roman" panose="02020603050405020304" pitchFamily="18" charset="0"/>
                        </a:rPr>
                        <a:t>Тривалий час випікання за пониженої температури</a:t>
                      </a:r>
                      <a:endParaRPr lang="ru-RU" sz="2000" baseline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78238269"/>
                  </a:ext>
                </a:extLst>
              </a:tr>
            </a:tbl>
          </a:graphicData>
        </a:graphic>
      </p:graphicFrame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C7DB7D80-19FC-4414-89F3-40F108FB9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36096"/>
            <a:ext cx="7344156" cy="1864204"/>
          </a:xfrm>
        </p:spPr>
        <p:txBody>
          <a:bodyPr>
            <a:normAutofit fontScale="90000"/>
          </a:bodyPr>
          <a:lstStyle/>
          <a:p>
            <a:r>
              <a:rPr lang="uk-UA" sz="3600" b="1" dirty="0"/>
              <a:t> Можливі дефекти бісквіту</a:t>
            </a:r>
            <a:br>
              <a:rPr lang="uk-UA" sz="3600" b="1" dirty="0"/>
            </a:br>
            <a:r>
              <a:rPr lang="uk-UA" sz="3600" b="1" dirty="0"/>
              <a:t> «Буше» і причини їхнього виникнення</a:t>
            </a:r>
            <a:r>
              <a:rPr lang="uk-UA" sz="2200" dirty="0"/>
              <a:t/>
            </a:r>
            <a:br>
              <a:rPr lang="uk-UA" sz="2200" dirty="0"/>
            </a:br>
            <a:endParaRPr lang="uk-UA" sz="2200" dirty="0"/>
          </a:p>
        </p:txBody>
      </p:sp>
    </p:spTree>
    <p:extLst>
      <p:ext uri="{BB962C8B-B14F-4D97-AF65-F5344CB8AC3E}">
        <p14:creationId xmlns:p14="http://schemas.microsoft.com/office/powerpoint/2010/main" val="1634258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wipe/>
      </p:transition>
    </mc:Choice>
    <mc:Fallback xmlns=""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147</TotalTime>
  <Words>499</Words>
  <Application>Microsoft Office PowerPoint</Application>
  <PresentationFormat>Широкоэкранный</PresentationFormat>
  <Paragraphs>75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Garamond</vt:lpstr>
      <vt:lpstr>Times New Roman</vt:lpstr>
      <vt:lpstr>Натуральные материалы</vt:lpstr>
      <vt:lpstr> Тема програми   «Приготування  бездріжджового тіста та виробів з нього»         Тема уроку: « Приготування бісквітного напівфабрикату: бісквіт основний, бісквіт з наповнювачами, бісквіт «Новий», бісквіт «Буше». </vt:lpstr>
      <vt:lpstr>Актуалізація опорних знань</vt:lpstr>
      <vt:lpstr> Технологічна схема приготування бісквітного тіста теплим способом </vt:lpstr>
      <vt:lpstr> Температурний режим і тривалість випікання бісквітного тіста </vt:lpstr>
      <vt:lpstr>Презентация PowerPoint</vt:lpstr>
      <vt:lpstr> Можливі дефекти бісквіту  «Буше» і причини їхнього виникнення 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Admin</cp:lastModifiedBy>
  <cp:revision>16</cp:revision>
  <dcterms:created xsi:type="dcterms:W3CDTF">2020-01-14T09:00:22Z</dcterms:created>
  <dcterms:modified xsi:type="dcterms:W3CDTF">2020-03-02T12:45:22Z</dcterms:modified>
</cp:coreProperties>
</file>