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420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6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WordArt 9"/>
          <p:cNvSpPr>
            <a:spLocks noChangeArrowheads="1" noChangeShapeType="1" noTextEdit="1"/>
          </p:cNvSpPr>
          <p:nvPr/>
        </p:nvSpPr>
        <p:spPr bwMode="auto">
          <a:xfrm>
            <a:off x="1124744" y="899592"/>
            <a:ext cx="4968553" cy="436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uk-UA" sz="3600" b="1" i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Інструкційно</a:t>
            </a:r>
            <a:r>
              <a:rPr lang="uk-UA" sz="36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– технологічна картка</a:t>
            </a:r>
            <a:endParaRPr lang="uk-UA" sz="3600" b="1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346" name="WordArt 10"/>
          <p:cNvSpPr>
            <a:spLocks noChangeArrowheads="1" noChangeShapeType="1" noTextEdit="1"/>
          </p:cNvSpPr>
          <p:nvPr/>
        </p:nvSpPr>
        <p:spPr bwMode="auto">
          <a:xfrm>
            <a:off x="1268760" y="1403648"/>
            <a:ext cx="4704904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uk-UA" sz="3600" b="1" kern="10" spc="50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Обробка кокетки</a:t>
            </a:r>
            <a:endParaRPr lang="uk-UA" sz="3600" b="1" kern="10" spc="50" dirty="0">
              <a:ln w="11430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8680" y="2051720"/>
          <a:ext cx="5760641" cy="6424384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577470"/>
                <a:gridCol w="1475758"/>
                <a:gridCol w="1835205"/>
                <a:gridCol w="1872208"/>
              </a:tblGrid>
              <a:tr h="468052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№ </a:t>
                      </a:r>
                      <a:r>
                        <a:rPr lang="uk-UA" sz="1600" dirty="0" smtClean="0"/>
                        <a:t>з/п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Найменування операцій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ТУ на виконання операцій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Графічне зображення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221080">
                <a:tc>
                  <a:txBody>
                    <a:bodyPr/>
                    <a:lstStyle/>
                    <a:p>
                      <a:r>
                        <a:rPr lang="uk-UA" dirty="0" smtClean="0"/>
                        <a:t>1.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err="1" smtClean="0"/>
                        <a:t>Прифастригувати</a:t>
                      </a:r>
                      <a:r>
                        <a:rPr lang="uk-UA" dirty="0" smtClean="0"/>
                        <a:t> кокетку до спинки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Зі сторони </a:t>
                      </a:r>
                      <a:r>
                        <a:rPr lang="uk-UA" sz="1400" dirty="0" smtClean="0"/>
                        <a:t>кокетки </a:t>
                      </a:r>
                      <a:r>
                        <a:rPr lang="uk-UA" sz="1400" dirty="0" smtClean="0"/>
                        <a:t>на відстані 1.0 – 1.5 см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lang="uk-UA" dirty="0" smtClean="0"/>
                        <a:t>2.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Пришити кокетку</a:t>
                      </a:r>
                    </a:p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Зі сторони кокетки на відстані </a:t>
                      </a:r>
                      <a:r>
                        <a:rPr lang="uk-UA" sz="1400" dirty="0" smtClean="0"/>
                        <a:t>1.0-1.5 см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r>
                        <a:rPr lang="uk-UA" dirty="0" smtClean="0"/>
                        <a:t>3.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/>
                        <a:t>Перевірити якість строчки та видалити нитки тимчасового призначення</a:t>
                      </a:r>
                      <a:endParaRPr lang="uk-UA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/>
                        <a:t>З лицевого та </a:t>
                      </a:r>
                      <a:r>
                        <a:rPr lang="uk-UA" sz="1400" kern="1200" dirty="0" err="1" smtClean="0"/>
                        <a:t>виворітнього</a:t>
                      </a:r>
                      <a:r>
                        <a:rPr lang="uk-UA" sz="1400" kern="1200" dirty="0" smtClean="0"/>
                        <a:t> боку перевірити  натяг нитки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r>
                        <a:rPr lang="uk-UA" dirty="0" smtClean="0"/>
                        <a:t>4.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/>
                        <a:t>Обметати припуск шва </a:t>
                      </a:r>
                      <a:r>
                        <a:rPr lang="uk-UA" sz="1400" dirty="0" smtClean="0"/>
                        <a:t>пришивання кокетки</a:t>
                      </a:r>
                    </a:p>
                    <a:p>
                      <a:endParaRPr lang="uk-UA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 smtClean="0"/>
                        <a:t>. Зі сторони спинки. Строчка 2</a:t>
                      </a:r>
                      <a:endParaRPr lang="uk-UA" sz="1400" dirty="0" smtClean="0"/>
                    </a:p>
                    <a:p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r>
                        <a:rPr lang="uk-UA" dirty="0" smtClean="0"/>
                        <a:t>5.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 smtClean="0"/>
                        <a:t>Виконати ВТО  шва пришивання кокетки</a:t>
                      </a:r>
                      <a:endParaRPr lang="uk-UA" sz="1400" dirty="0" smtClean="0"/>
                    </a:p>
                    <a:p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kern="1200" dirty="0" err="1" smtClean="0"/>
                        <a:t>Припрасувати</a:t>
                      </a:r>
                      <a:r>
                        <a:rPr lang="uk-UA" sz="1400" kern="1200" dirty="0" smtClean="0"/>
                        <a:t> шов пришивання кокетки на ребро.</a:t>
                      </a:r>
                    </a:p>
                    <a:p>
                      <a:r>
                        <a:rPr lang="uk-UA" sz="1400" kern="1200" dirty="0" smtClean="0"/>
                        <a:t>Запрасувати шов пришивання кокетки у сторону </a:t>
                      </a:r>
                      <a:r>
                        <a:rPr lang="uk-UA" sz="1400" kern="1200" dirty="0" smtClean="0"/>
                        <a:t>кокетки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" name="Picture 1" descr="C:\Users\Julia\Desktop\атестація 2019-2020\відкритий урок\hello_html_m618baea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1494" t="13566" r="2384" b="71904"/>
          <a:stretch>
            <a:fillRect/>
          </a:stretch>
        </p:blipFill>
        <p:spPr bwMode="auto">
          <a:xfrm>
            <a:off x="4869160" y="2915816"/>
            <a:ext cx="1205032" cy="720080"/>
          </a:xfrm>
          <a:prstGeom prst="rect">
            <a:avLst/>
          </a:prstGeom>
          <a:noFill/>
        </p:spPr>
      </p:pic>
      <p:pic>
        <p:nvPicPr>
          <p:cNvPr id="21" name="Picture 2" descr="C:\Users\Julia\Desktop\атестація 2019-2020\відкритий урок\hello_html_m618baea2.png"/>
          <p:cNvPicPr>
            <a:picLocks noChangeAspect="1" noChangeArrowheads="1"/>
          </p:cNvPicPr>
          <p:nvPr/>
        </p:nvPicPr>
        <p:blipFill>
          <a:blip r:embed="rId2" cstate="print"/>
          <a:srcRect l="61157" t="31422" r="2164" b="54175"/>
          <a:stretch>
            <a:fillRect/>
          </a:stretch>
        </p:blipFill>
        <p:spPr bwMode="auto">
          <a:xfrm>
            <a:off x="4869160" y="3995936"/>
            <a:ext cx="1110981" cy="648072"/>
          </a:xfrm>
          <a:prstGeom prst="rect">
            <a:avLst/>
          </a:prstGeom>
          <a:noFill/>
        </p:spPr>
      </p:pic>
      <p:pic>
        <p:nvPicPr>
          <p:cNvPr id="24" name="Рисунок 23" descr="C:\Users\nata\Downloads\Новая папка\image01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b="3378"/>
          <a:stretch/>
        </p:blipFill>
        <p:spPr bwMode="auto">
          <a:xfrm>
            <a:off x="4941168" y="4932040"/>
            <a:ext cx="792088" cy="864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  <p:pic>
        <p:nvPicPr>
          <p:cNvPr id="25" name="Picture 6" descr="ÐÐ°ÑÑÐ¸Ð½ÐºÐ¸ Ð¿Ð¾ Ð·Ð°Ð¿ÑÐ¾ÑÑ Ð¾Ð±ÑÐ¾Ð±ÐºÐ° ÐºÐ¾ÐºÐµÑÐºÐ¸"/>
          <p:cNvPicPr>
            <a:picLocks noChangeAspect="1" noChangeArrowheads="1"/>
          </p:cNvPicPr>
          <p:nvPr/>
        </p:nvPicPr>
        <p:blipFill>
          <a:blip r:embed="rId4" cstate="print"/>
          <a:srcRect r="60610" b="10357"/>
          <a:stretch>
            <a:fillRect/>
          </a:stretch>
        </p:blipFill>
        <p:spPr bwMode="auto">
          <a:xfrm>
            <a:off x="4941168" y="7308304"/>
            <a:ext cx="961494" cy="864096"/>
          </a:xfrm>
          <a:prstGeom prst="rect">
            <a:avLst/>
          </a:prstGeom>
          <a:noFill/>
        </p:spPr>
      </p:pic>
      <p:pic>
        <p:nvPicPr>
          <p:cNvPr id="27" name="Рисунок 26" descr="C:\Users\Оля\Desktop\праска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15552" t="29667" r="59341" b="40391"/>
          <a:stretch/>
        </p:blipFill>
        <p:spPr bwMode="auto">
          <a:xfrm rot="229989">
            <a:off x="5238446" y="7393530"/>
            <a:ext cx="405143" cy="2902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  <p:pic>
        <p:nvPicPr>
          <p:cNvPr id="22" name="Picture 6" descr="ÐÐ°ÑÑÐ¸Ð½ÐºÐ¸ Ð¿Ð¾ Ð·Ð°Ð¿ÑÐ¾ÑÑ Ð¾Ð±ÑÐ¾Ð±ÐºÐ° ÐºÐ¾ÐºÐµÑÐºÐ¸"/>
          <p:cNvPicPr>
            <a:picLocks noChangeAspect="1" noChangeArrowheads="1"/>
          </p:cNvPicPr>
          <p:nvPr/>
        </p:nvPicPr>
        <p:blipFill>
          <a:blip r:embed="rId4" cstate="print"/>
          <a:srcRect r="50440" b="10357"/>
          <a:stretch>
            <a:fillRect/>
          </a:stretch>
        </p:blipFill>
        <p:spPr bwMode="auto">
          <a:xfrm>
            <a:off x="4941168" y="6084167"/>
            <a:ext cx="1008112" cy="7200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WordArt 9"/>
          <p:cNvSpPr>
            <a:spLocks noChangeArrowheads="1" noChangeShapeType="1" noTextEdit="1"/>
          </p:cNvSpPr>
          <p:nvPr/>
        </p:nvSpPr>
        <p:spPr bwMode="auto">
          <a:xfrm>
            <a:off x="1124744" y="899592"/>
            <a:ext cx="4968553" cy="436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uk-UA" sz="3600" b="1" i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Інструкційно</a:t>
            </a:r>
            <a:r>
              <a:rPr lang="uk-UA" sz="36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– технологічна картка</a:t>
            </a:r>
            <a:endParaRPr lang="uk-UA" sz="3600" b="1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346" name="WordArt 10"/>
          <p:cNvSpPr>
            <a:spLocks noChangeArrowheads="1" noChangeShapeType="1" noTextEdit="1"/>
          </p:cNvSpPr>
          <p:nvPr/>
        </p:nvSpPr>
        <p:spPr bwMode="auto">
          <a:xfrm>
            <a:off x="1268760" y="1403648"/>
            <a:ext cx="4704904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uk-UA" sz="3600" b="1" kern="10" spc="50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Обробка </a:t>
            </a:r>
            <a:r>
              <a:rPr lang="uk-UA" sz="3600" b="1" kern="10" spc="50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рельєфів</a:t>
            </a:r>
            <a:endParaRPr lang="uk-UA" sz="3600" b="1" kern="10" spc="50" dirty="0">
              <a:ln w="11430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8680" y="2051720"/>
          <a:ext cx="5760641" cy="643316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77470"/>
                <a:gridCol w="1475758"/>
                <a:gridCol w="1835205"/>
                <a:gridCol w="1872208"/>
              </a:tblGrid>
              <a:tr h="468052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№ </a:t>
                      </a:r>
                      <a:r>
                        <a:rPr lang="uk-UA" sz="1600" dirty="0" smtClean="0"/>
                        <a:t>з/п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Найменування операцій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ТУ на виконання операцій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Графічне зображення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221080">
                <a:tc>
                  <a:txBody>
                    <a:bodyPr/>
                    <a:lstStyle/>
                    <a:p>
                      <a:r>
                        <a:rPr lang="uk-UA" dirty="0" smtClean="0"/>
                        <a:t>1.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err="1" smtClean="0"/>
                        <a:t>Сфастригувати</a:t>
                      </a:r>
                      <a:r>
                        <a:rPr lang="uk-UA" sz="1600" dirty="0" smtClean="0"/>
                        <a:t> рельєфні шви</a:t>
                      </a:r>
                      <a:endParaRPr lang="uk-UA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Зі сторони </a:t>
                      </a:r>
                      <a:r>
                        <a:rPr lang="uk-UA" sz="1400" dirty="0" smtClean="0"/>
                        <a:t>бічної частини спинки. Ширина шва 1.4см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lang="uk-UA" dirty="0" smtClean="0"/>
                        <a:t>2.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Зшити рельєфні шви</a:t>
                      </a:r>
                      <a:endParaRPr lang="uk-UA" sz="1600" dirty="0" smtClean="0"/>
                    </a:p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Зі сторони </a:t>
                      </a:r>
                      <a:r>
                        <a:rPr lang="uk-UA" sz="1400" dirty="0" smtClean="0"/>
                        <a:t>бічної частини спинки. Ширина шва 1.5см </a:t>
                      </a:r>
                      <a:r>
                        <a:rPr lang="uk-UA" sz="1400" baseline="0" dirty="0" smtClean="0"/>
                        <a:t>(строчка 1)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r>
                        <a:rPr lang="uk-UA" dirty="0" smtClean="0"/>
                        <a:t>3.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/>
                        <a:t>Перевірити якість строчки та видалити нитки тимчасового призначення</a:t>
                      </a:r>
                      <a:endParaRPr lang="uk-UA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/>
                        <a:t>З лицевого та </a:t>
                      </a:r>
                      <a:r>
                        <a:rPr lang="uk-UA" sz="1400" kern="1200" dirty="0" err="1" smtClean="0"/>
                        <a:t>виворітнього</a:t>
                      </a:r>
                      <a:r>
                        <a:rPr lang="uk-UA" sz="1400" kern="1200" dirty="0" smtClean="0"/>
                        <a:t> боку перевірити  натяг нитки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r>
                        <a:rPr lang="uk-UA" dirty="0" smtClean="0"/>
                        <a:t>4.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/>
                        <a:t>Обметати припуск шва зшивання рельєфів</a:t>
                      </a:r>
                      <a:endParaRPr lang="uk-UA" sz="1400" dirty="0" smtClean="0"/>
                    </a:p>
                    <a:p>
                      <a:endParaRPr lang="uk-UA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 smtClean="0"/>
                        <a:t>Зі сторони бічної частини спинки, залишаючи ширину припуску 1.0 см</a:t>
                      </a:r>
                      <a:r>
                        <a:rPr lang="uk-UA" sz="1400" kern="1200" baseline="0" dirty="0" smtClean="0"/>
                        <a:t> (строчка 2)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r>
                        <a:rPr lang="uk-UA" dirty="0" smtClean="0"/>
                        <a:t>5.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 smtClean="0"/>
                        <a:t>Виконати ВТО  </a:t>
                      </a:r>
                      <a:r>
                        <a:rPr lang="uk-UA" sz="1400" kern="1200" dirty="0" smtClean="0"/>
                        <a:t>рельєфних швів</a:t>
                      </a:r>
                      <a:endParaRPr lang="uk-UA" sz="1400" dirty="0" smtClean="0"/>
                    </a:p>
                    <a:p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kern="1200" dirty="0" err="1" smtClean="0"/>
                        <a:t>Припрасувати</a:t>
                      </a:r>
                      <a:r>
                        <a:rPr lang="uk-UA" sz="1400" kern="1200" dirty="0" smtClean="0"/>
                        <a:t> </a:t>
                      </a:r>
                      <a:r>
                        <a:rPr lang="uk-UA" sz="1400" kern="1200" dirty="0" smtClean="0"/>
                        <a:t>рельєфні</a:t>
                      </a:r>
                      <a:r>
                        <a:rPr lang="uk-UA" sz="1400" kern="1200" baseline="0" dirty="0" smtClean="0"/>
                        <a:t> шви на ребро. Запрасувати рельєфний шов в бік центральної частини спинки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Рисунок 13" descr="C:\Users\nata\Downloads\Новая папка\Сметочный-шов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18003"/>
          <a:stretch/>
        </p:blipFill>
        <p:spPr bwMode="auto">
          <a:xfrm>
            <a:off x="4509120" y="2771800"/>
            <a:ext cx="1694670" cy="9544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5" name="Рисунок 14" descr="http://dn.khnu.km.ua/dn/k_img.aspx?M=k0363&amp;T=15&amp;I=image010&amp;R=g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49727" r="-169" b="56780"/>
          <a:stretch/>
        </p:blipFill>
        <p:spPr bwMode="auto">
          <a:xfrm>
            <a:off x="4509120" y="3923928"/>
            <a:ext cx="1643721" cy="9361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6" name="Рисунок 15" descr="C:\Users\nata\Downloads\Новая папка\8VkMEbjYuGM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41115" t="7512" r="21809" b="64811"/>
          <a:stretch/>
        </p:blipFill>
        <p:spPr bwMode="auto">
          <a:xfrm>
            <a:off x="4581128" y="4932040"/>
            <a:ext cx="1612776" cy="9361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7" name="Рисунок 16" descr="http://dn.khnu.km.ua/dn/k_img.aspx?M=k0363&amp;T=15&amp;I=image010&amp;R=g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48249" b="57453"/>
          <a:stretch/>
        </p:blipFill>
        <p:spPr bwMode="auto">
          <a:xfrm>
            <a:off x="4437112" y="6084168"/>
            <a:ext cx="1794469" cy="9361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8" name="Рисунок 17" descr="http://dn.khnu.km.ua/dn/k_img.aspx?M=k0363&amp;T=15&amp;I=image010&amp;R=g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48249" r="-282" b="70425"/>
          <a:stretch/>
        </p:blipFill>
        <p:spPr bwMode="auto">
          <a:xfrm>
            <a:off x="4581128" y="7164288"/>
            <a:ext cx="1695931" cy="11521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9" name="Рисунок 18" descr="C:\Users\Оля\Desktop\праска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15552" t="29667" r="59341" b="40391"/>
          <a:stretch/>
        </p:blipFill>
        <p:spPr bwMode="auto">
          <a:xfrm rot="4551368">
            <a:off x="5434696" y="7512398"/>
            <a:ext cx="534932" cy="3951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WordArt 9"/>
          <p:cNvSpPr>
            <a:spLocks noChangeArrowheads="1" noChangeShapeType="1" noTextEdit="1"/>
          </p:cNvSpPr>
          <p:nvPr/>
        </p:nvSpPr>
        <p:spPr bwMode="auto">
          <a:xfrm>
            <a:off x="980728" y="611560"/>
            <a:ext cx="4968553" cy="436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uk-UA" sz="3600" b="1" i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Інструкційно</a:t>
            </a:r>
            <a:r>
              <a:rPr lang="uk-UA" sz="36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– технологічна картка</a:t>
            </a:r>
            <a:endParaRPr lang="uk-UA" sz="3600" b="1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346" name="WordArt 10"/>
          <p:cNvSpPr>
            <a:spLocks noChangeArrowheads="1" noChangeShapeType="1" noTextEdit="1"/>
          </p:cNvSpPr>
          <p:nvPr/>
        </p:nvSpPr>
        <p:spPr bwMode="auto">
          <a:xfrm>
            <a:off x="1124744" y="1043608"/>
            <a:ext cx="4704904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uk-UA" sz="3600" b="1" kern="10" spc="50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Обробка </a:t>
            </a:r>
            <a:r>
              <a:rPr lang="uk-UA" sz="3600" b="1" kern="10" spc="50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виточок</a:t>
            </a:r>
            <a:endParaRPr lang="uk-UA" sz="3600" b="1" kern="10" spc="50" dirty="0">
              <a:ln w="11430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8680" y="1475656"/>
          <a:ext cx="5760639" cy="728280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04056"/>
                <a:gridCol w="1584176"/>
                <a:gridCol w="2160240"/>
                <a:gridCol w="1512167"/>
              </a:tblGrid>
              <a:tr h="568521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№ </a:t>
                      </a:r>
                      <a:r>
                        <a:rPr lang="uk-UA" sz="1600" dirty="0" smtClean="0"/>
                        <a:t>з/п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Найменування операцій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ТУ на виконання операцій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Графічне зображення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137042">
                <a:tc>
                  <a:txBody>
                    <a:bodyPr/>
                    <a:lstStyle/>
                    <a:p>
                      <a:r>
                        <a:rPr lang="uk-UA" dirty="0" smtClean="0"/>
                        <a:t>1.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Назва ліній виточки</a:t>
                      </a:r>
                      <a:endParaRPr lang="uk-UA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1-лінія середини виточки</a:t>
                      </a:r>
                    </a:p>
                    <a:p>
                      <a:r>
                        <a:rPr lang="uk-UA" sz="1400" dirty="0" smtClean="0"/>
                        <a:t>2-бічна</a:t>
                      </a:r>
                      <a:r>
                        <a:rPr lang="uk-UA" sz="1400" baseline="0" dirty="0" smtClean="0"/>
                        <a:t> сторона виточки</a:t>
                      </a:r>
                    </a:p>
                    <a:p>
                      <a:r>
                        <a:rPr lang="uk-UA" sz="1400" baseline="0" dirty="0" smtClean="0"/>
                        <a:t>3-лінія що обмежує довжину виточки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1137042">
                <a:tc>
                  <a:txBody>
                    <a:bodyPr/>
                    <a:lstStyle/>
                    <a:p>
                      <a:r>
                        <a:rPr lang="uk-UA" dirty="0" smtClean="0"/>
                        <a:t>2.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err="1" smtClean="0"/>
                        <a:t>Сфастригувати</a:t>
                      </a:r>
                      <a:r>
                        <a:rPr lang="uk-UA" sz="1400" dirty="0" smtClean="0"/>
                        <a:t> виточку</a:t>
                      </a:r>
                      <a:endParaRPr lang="uk-UA" sz="1400" dirty="0" smtClean="0"/>
                    </a:p>
                    <a:p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Починаючи </a:t>
                      </a:r>
                      <a:r>
                        <a:rPr lang="uk-UA" sz="1400" dirty="0" err="1" smtClean="0"/>
                        <a:t>сфастригувальну</a:t>
                      </a:r>
                      <a:r>
                        <a:rPr lang="uk-UA" sz="1400" dirty="0" smtClean="0"/>
                        <a:t> строчку біля однієї</a:t>
                      </a:r>
                      <a:r>
                        <a:rPr lang="uk-UA" sz="1400" baseline="0" dirty="0" smtClean="0"/>
                        <a:t> з вершин виточки і закінчуючи з іншої, по наміченій лінії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</a:txBody>
                  <a:tcPr/>
                </a:tc>
              </a:tr>
              <a:tr h="1555952">
                <a:tc>
                  <a:txBody>
                    <a:bodyPr/>
                    <a:lstStyle/>
                    <a:p>
                      <a:r>
                        <a:rPr lang="uk-UA" dirty="0" smtClean="0"/>
                        <a:t>3.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/>
                        <a:t>Зшити виточку</a:t>
                      </a:r>
                      <a:endParaRPr lang="uk-UA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Прокладаючи строчку на відстані 1мм від </a:t>
                      </a:r>
                      <a:r>
                        <a:rPr lang="uk-UA" sz="1400" dirty="0" err="1" smtClean="0"/>
                        <a:t>сфастригувальної</a:t>
                      </a:r>
                      <a:r>
                        <a:rPr lang="uk-UA" sz="1400" dirty="0" smtClean="0"/>
                        <a:t> строчки. У вершині виточки закріпку не виконувати,  зменшити величину стібка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1137042">
                <a:tc>
                  <a:txBody>
                    <a:bodyPr/>
                    <a:lstStyle/>
                    <a:p>
                      <a:r>
                        <a:rPr lang="uk-UA" dirty="0" smtClean="0"/>
                        <a:t>4.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/>
                        <a:t>Видалити нитки </a:t>
                      </a:r>
                      <a:r>
                        <a:rPr lang="uk-UA" sz="1400" dirty="0" err="1" smtClean="0"/>
                        <a:t>сфастригування</a:t>
                      </a:r>
                      <a:r>
                        <a:rPr lang="uk-UA" sz="1400" dirty="0" smtClean="0"/>
                        <a:t> </a:t>
                      </a:r>
                      <a:r>
                        <a:rPr lang="uk-UA" sz="1400" baseline="0" dirty="0" smtClean="0"/>
                        <a:t> і </a:t>
                      </a:r>
                      <a:r>
                        <a:rPr lang="uk-UA" sz="1400" baseline="0" dirty="0" err="1" smtClean="0"/>
                        <a:t>припрасувати</a:t>
                      </a:r>
                      <a:r>
                        <a:rPr lang="uk-UA" sz="1400" baseline="0" dirty="0" smtClean="0"/>
                        <a:t> виточку на ребро</a:t>
                      </a:r>
                      <a:endParaRPr lang="uk-UA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 smtClean="0"/>
                        <a:t>Виріб розташовують на столі, згином до </a:t>
                      </a:r>
                      <a:r>
                        <a:rPr lang="uk-UA" sz="1400" kern="1200" dirty="0" err="1" smtClean="0"/>
                        <a:t>пряцюючого</a:t>
                      </a:r>
                      <a:r>
                        <a:rPr lang="uk-UA" sz="1400" kern="1200" dirty="0" smtClean="0"/>
                        <a:t>, ВТО виконують до повного видалення вологи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1665200">
                <a:tc>
                  <a:txBody>
                    <a:bodyPr/>
                    <a:lstStyle/>
                    <a:p>
                      <a:r>
                        <a:rPr lang="uk-UA" dirty="0" smtClean="0"/>
                        <a:t>5.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 smtClean="0"/>
                        <a:t>Запрасувати виточку до середини, направляючи виточку за допомогою праски</a:t>
                      </a:r>
                      <a:endParaRPr lang="uk-UA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kern="1200" dirty="0" err="1" smtClean="0"/>
                        <a:t>Припрасувати</a:t>
                      </a:r>
                      <a:r>
                        <a:rPr lang="uk-UA" sz="1400" kern="1200" dirty="0" smtClean="0"/>
                        <a:t> </a:t>
                      </a:r>
                      <a:r>
                        <a:rPr lang="uk-UA" sz="1400" kern="1200" dirty="0" smtClean="0"/>
                        <a:t>виточку, </a:t>
                      </a:r>
                      <a:r>
                        <a:rPr lang="uk-UA" sz="1400" kern="1200" dirty="0" err="1" smtClean="0"/>
                        <a:t>спрасувати</a:t>
                      </a:r>
                      <a:r>
                        <a:rPr lang="uk-UA" sz="1400" kern="1200" dirty="0" smtClean="0"/>
                        <a:t> кінці, не допускаючи напливів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Users\Julia\Desktop\атестація 2019-2020\відкритий урок\image06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9160" y="2195736"/>
            <a:ext cx="1135757" cy="867769"/>
          </a:xfrm>
          <a:prstGeom prst="rect">
            <a:avLst/>
          </a:prstGeom>
          <a:noFill/>
        </p:spPr>
      </p:pic>
      <p:pic>
        <p:nvPicPr>
          <p:cNvPr id="1027" name="Picture 3" descr="C:\Users\Julia\Desktop\атестація 2019-2020\відкритий урок\Хмельницький нацiональний унiверситет_files\image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5184" y="3347864"/>
            <a:ext cx="863857" cy="882774"/>
          </a:xfrm>
          <a:prstGeom prst="rect">
            <a:avLst/>
          </a:prstGeom>
          <a:noFill/>
        </p:spPr>
      </p:pic>
      <p:sp>
        <p:nvSpPr>
          <p:cNvPr id="1029" name="AutoShape 5" descr="ÐÐ°ÑÑÐ¸Ð½ÐºÐ¸ Ð¿Ð¾ Ð·Ð°Ð¿ÑÐ¾ÑÑ Ð¾Ð±ÑÐ¾Ð±ÐºÐ° Ð²Ð¸ÑÐ¾ÑÐ¾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" name="Picture 1" descr="C:\Users\Julia\Desktop\Без названия.jpg"/>
          <p:cNvPicPr>
            <a:picLocks noChangeAspect="1" noChangeArrowheads="1"/>
          </p:cNvPicPr>
          <p:nvPr/>
        </p:nvPicPr>
        <p:blipFill>
          <a:blip r:embed="rId4" cstate="print"/>
          <a:srcRect l="55827" t="29264" r="11607"/>
          <a:stretch>
            <a:fillRect/>
          </a:stretch>
        </p:blipFill>
        <p:spPr bwMode="auto">
          <a:xfrm>
            <a:off x="5013176" y="4644008"/>
            <a:ext cx="1008112" cy="1044327"/>
          </a:xfrm>
          <a:prstGeom prst="rect">
            <a:avLst/>
          </a:prstGeom>
          <a:noFill/>
        </p:spPr>
      </p:pic>
      <p:pic>
        <p:nvPicPr>
          <p:cNvPr id="2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 l="78946" t="83471" r="6724" b="6611"/>
          <a:stretch>
            <a:fillRect/>
          </a:stretch>
        </p:blipFill>
        <p:spPr bwMode="auto">
          <a:xfrm>
            <a:off x="5157192" y="7452320"/>
            <a:ext cx="93610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 descr="C:\Users\Julia\Pictures\img002.jpg"/>
          <p:cNvPicPr>
            <a:picLocks noChangeAspect="1" noChangeArrowheads="1"/>
          </p:cNvPicPr>
          <p:nvPr/>
        </p:nvPicPr>
        <p:blipFill>
          <a:blip r:embed="rId6" cstate="print"/>
          <a:srcRect l="77974" t="67859" r="4413" b="24373"/>
          <a:stretch>
            <a:fillRect/>
          </a:stretch>
        </p:blipFill>
        <p:spPr bwMode="auto">
          <a:xfrm>
            <a:off x="4941168" y="6156176"/>
            <a:ext cx="1224136" cy="7200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324</Words>
  <Application>Microsoft Office PowerPoint</Application>
  <PresentationFormat>Экран (4:3)</PresentationFormat>
  <Paragraphs>69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Julia</dc:creator>
  <cp:lastModifiedBy>Julia</cp:lastModifiedBy>
  <cp:revision>1</cp:revision>
  <dcterms:created xsi:type="dcterms:W3CDTF">2019-09-15T10:47:55Z</dcterms:created>
  <dcterms:modified xsi:type="dcterms:W3CDTF">2019-09-15T11:25:31Z</dcterms:modified>
</cp:coreProperties>
</file>