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284" r:id="rId2"/>
    <p:sldId id="256" r:id="rId3"/>
    <p:sldId id="257" r:id="rId4"/>
    <p:sldId id="273" r:id="rId5"/>
    <p:sldId id="263" r:id="rId6"/>
    <p:sldId id="274" r:id="rId7"/>
    <p:sldId id="272" r:id="rId8"/>
    <p:sldId id="275" r:id="rId9"/>
    <p:sldId id="276" r:id="rId10"/>
    <p:sldId id="277" r:id="rId11"/>
    <p:sldId id="262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60" r:id="rId20"/>
    <p:sldId id="281" r:id="rId21"/>
    <p:sldId id="282" r:id="rId22"/>
    <p:sldId id="264" r:id="rId23"/>
    <p:sldId id="278" r:id="rId24"/>
    <p:sldId id="279" r:id="rId25"/>
    <p:sldId id="280" r:id="rId26"/>
    <p:sldId id="283" r:id="rId27"/>
    <p:sldId id="258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003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50" d="100"/>
          <a:sy n="50" d="100"/>
        </p:scale>
        <p:origin x="-882" y="-21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A68439-31C0-4E65-A1FC-B3353A4AF974}" type="datetimeFigureOut">
              <a:rPr lang="uk-UA" smtClean="0"/>
              <a:pPr/>
              <a:t>17.10.2019</a:t>
            </a:fld>
            <a:endParaRPr lang="uk-UA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94BD23-6C14-4691-83FA-48C35AD98E19}" type="slidenum">
              <a:rPr lang="uk-UA" smtClean="0"/>
              <a:pPr/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94BD23-6C14-4691-83FA-48C35AD98E19}" type="slidenum">
              <a:rPr lang="uk-UA" smtClean="0"/>
              <a:pPr/>
              <a:t>7</a:t>
            </a:fld>
            <a:endParaRPr lang="uk-UA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94BD23-6C14-4691-83FA-48C35AD98E19}" type="slidenum">
              <a:rPr lang="uk-UA" smtClean="0"/>
              <a:pPr/>
              <a:t>19</a:t>
            </a:fld>
            <a:endParaRPr lang="uk-UA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94BD23-6C14-4691-83FA-48C35AD98E19}" type="slidenum">
              <a:rPr lang="uk-UA" smtClean="0"/>
              <a:pPr/>
              <a:t>25</a:t>
            </a:fld>
            <a:endParaRPr lang="uk-UA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8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randomBar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randomBar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randomBar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randomBar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6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randomBar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3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3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randomBar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3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3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9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9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17.10.2019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randomBar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17.10.2019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randomBar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17.10.2019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randomBar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4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3" y="273053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4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randomBar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randomBar dir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3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3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17.10.2019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3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3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randomBar dir="vert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jpeg"/><Relationship Id="rId4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gif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jpeg"/><Relationship Id="rId4" Type="http://schemas.openxmlformats.org/officeDocument/2006/relationships/image" Target="../media/image30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gif"/><Relationship Id="rId7" Type="http://schemas.openxmlformats.org/officeDocument/2006/relationships/image" Target="../media/image3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pn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European border pattern beig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1143000" y="-1143000"/>
            <a:ext cx="6858000" cy="9144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852936"/>
            <a:ext cx="8229600" cy="1143000"/>
          </a:xfrm>
        </p:spPr>
        <p:txBody>
          <a:bodyPr>
            <a:noAutofit/>
          </a:bodyPr>
          <a:lstStyle/>
          <a:p>
            <a:r>
              <a:rPr lang="uk-UA" sz="7200" b="1" dirty="0" err="1" smtClean="0">
                <a:solidFill>
                  <a:schemeClr val="accent3">
                    <a:lumMod val="50000"/>
                  </a:schemeClr>
                </a:solidFill>
                <a:latin typeface="Bad Script" pitchFamily="2" charset="0"/>
              </a:rPr>
              <a:t>Слайдова</a:t>
            </a:r>
            <a:r>
              <a:rPr lang="uk-UA" sz="7200" b="1" dirty="0" smtClean="0">
                <a:solidFill>
                  <a:schemeClr val="accent3">
                    <a:lumMod val="50000"/>
                  </a:schemeClr>
                </a:solidFill>
                <a:latin typeface="Bad Script" pitchFamily="2" charset="0"/>
              </a:rPr>
              <a:t> презентація до уроку</a:t>
            </a:r>
            <a:endParaRPr lang="uk-UA" sz="7200" b="1" dirty="0">
              <a:solidFill>
                <a:schemeClr val="accent3">
                  <a:lumMod val="50000"/>
                </a:schemeClr>
              </a:solidFill>
              <a:latin typeface="Bad Script" pitchFamily="2" charset="0"/>
            </a:endParaRPr>
          </a:p>
        </p:txBody>
      </p:sp>
    </p:spTree>
  </p:cSld>
  <p:clrMapOvr>
    <a:masterClrMapping/>
  </p:clrMapOvr>
  <p:transition>
    <p:randomBar dir="vert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37890" name="AutoShape 2" descr="ÐÐ°ÑÑÐ¸Ð½ÐºÐ¸ Ð¿Ð¾ Ð·Ð°Ð¿ÑÐ¾ÑÑ ÐºÐ»Ð¸Ð¿Ð°ÑÑ Ð±Ð¾Ð½ÑÑ Ð´ÐµÐ½ÑÐ³Ð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7892" name="AutoShape 4" descr="ÐÐ°ÑÑÐ¸Ð½ÐºÐ¸ Ð¿Ð¾ Ð·Ð°Ð¿ÑÐ¾ÑÑ ÐºÐ»Ð¸Ð¿Ð°ÑÑ Ð±Ð¾Ð½ÑÑ Ð´ÐµÐ½ÑÐ³Ð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7894" name="AutoShape 6" descr="ÐÐ°ÑÑÐ¸Ð½ÐºÐ¸ Ð¿Ð¾ Ð·Ð°Ð¿ÑÐ¾ÑÑ ÐºÐ»Ð¸Ð¿Ð°ÑÑ Ð±Ð¾Ð½ÑÑ Ð´ÐµÐ½ÑÐ³Ð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pic>
        <p:nvPicPr>
          <p:cNvPr id="37898" name="Picture 10" descr="ÐÐ°ÑÑÐ¸Ð½ÐºÐ¸ Ð¿Ð¾ Ð·Ð°Ð¿ÑÐ¾ÑÑ ÐºÐ»Ð¸Ð¿Ð°ÑÑ Ð±Ð¾Ð½ÑÑÐ¸"/>
          <p:cNvPicPr>
            <a:picLocks noChangeAspect="1" noChangeArrowheads="1"/>
          </p:cNvPicPr>
          <p:nvPr/>
        </p:nvPicPr>
        <p:blipFill>
          <a:blip r:embed="rId2" cstate="print"/>
          <a:srcRect b="5711"/>
          <a:stretch>
            <a:fillRect/>
          </a:stretch>
        </p:blipFill>
        <p:spPr bwMode="auto">
          <a:xfrm>
            <a:off x="1259632" y="1"/>
            <a:ext cx="6626077" cy="6525344"/>
          </a:xfrm>
          <a:prstGeom prst="rect">
            <a:avLst/>
          </a:prstGeom>
          <a:noFill/>
        </p:spPr>
      </p:pic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uk-UA" sz="9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Гра </a:t>
            </a:r>
            <a:r>
              <a:rPr lang="uk-UA" sz="96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“Доміно”</a:t>
            </a:r>
            <a:endParaRPr lang="uk-UA" sz="9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6386" name="AutoShape 2" descr="ÐÐ°ÑÑÐ¸Ð½ÐºÐ¸ Ð¿Ð¾ Ð·Ð°Ð¿ÑÐ¾ÑÑ ÐºÐ»ÑÐ¿Ð°ÑÑ Ð´Ð¾Ð¼ÑÐ½Ð¾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pic>
        <p:nvPicPr>
          <p:cNvPr id="16388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 cstate="print"/>
          <a:srcRect l="15493" t="11268" r="8451" b="9859"/>
          <a:stretch>
            <a:fillRect/>
          </a:stretch>
        </p:blipFill>
        <p:spPr bwMode="auto">
          <a:xfrm>
            <a:off x="1835699" y="1241376"/>
            <a:ext cx="5416031" cy="56166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кругленный прямоугольник 5"/>
          <p:cNvSpPr/>
          <p:nvPr/>
        </p:nvSpPr>
        <p:spPr>
          <a:xfrm>
            <a:off x="251520" y="908721"/>
            <a:ext cx="4248472" cy="4032448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solidFill>
                  <a:srgbClr val="002060"/>
                </a:solidFill>
              </a:rPr>
              <a:t>Варіанти обробки зрізів та швів легкого плечового одягу у виробах без підкладки 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499992" y="908721"/>
            <a:ext cx="4248472" cy="4032448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4000" b="1" dirty="0" smtClean="0">
                <a:solidFill>
                  <a:srgbClr val="002060"/>
                </a:solidFill>
              </a:rPr>
              <a:t>обметування, обкантування, застрочування</a:t>
            </a:r>
            <a:endParaRPr lang="uk-UA" dirty="0"/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кругленный прямоугольник 5"/>
          <p:cNvSpPr/>
          <p:nvPr/>
        </p:nvSpPr>
        <p:spPr>
          <a:xfrm>
            <a:off x="179512" y="836712"/>
            <a:ext cx="4248472" cy="4104456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3600" b="1" dirty="0" smtClean="0">
                <a:solidFill>
                  <a:srgbClr val="002060"/>
                </a:solidFill>
              </a:rPr>
              <a:t>Які бувають виточки за місцем розміщення? </a:t>
            </a:r>
          </a:p>
          <a:p>
            <a:pPr algn="ctr"/>
            <a:endParaRPr lang="uk-UA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427984" y="836712"/>
            <a:ext cx="4248472" cy="4104456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3200" b="1" dirty="0" smtClean="0">
                <a:solidFill>
                  <a:srgbClr val="002060"/>
                </a:solidFill>
              </a:rPr>
              <a:t>верхніми – плечовими та нагрудними; талієвими та ліктьовими</a:t>
            </a:r>
            <a:endParaRPr lang="uk-UA" sz="32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кругленный прямоугольник 5"/>
          <p:cNvSpPr/>
          <p:nvPr/>
        </p:nvSpPr>
        <p:spPr>
          <a:xfrm>
            <a:off x="179512" y="908721"/>
            <a:ext cx="4248472" cy="4032448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3600" b="1" dirty="0" smtClean="0">
                <a:solidFill>
                  <a:srgbClr val="002060"/>
                </a:solidFill>
              </a:rPr>
              <a:t>Які бувають способи оброблення виточки? </a:t>
            </a:r>
            <a:endParaRPr lang="uk-UA" sz="3600" b="1" dirty="0">
              <a:solidFill>
                <a:srgbClr val="002060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427984" y="908721"/>
            <a:ext cx="4248472" cy="4032448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800" b="1" i="1" dirty="0" smtClean="0">
                <a:solidFill>
                  <a:srgbClr val="002060"/>
                </a:solidFill>
              </a:rPr>
              <a:t>розрізні та нерозрізні; зшиті із додатковими смугами та без них; розпрасовані та запрасовані; без оздоблювальної строчки та </a:t>
            </a:r>
            <a:r>
              <a:rPr lang="uk-UA" sz="2800" b="1" i="1" dirty="0" err="1" smtClean="0">
                <a:solidFill>
                  <a:srgbClr val="002060"/>
                </a:solidFill>
              </a:rPr>
              <a:t>настрочні</a:t>
            </a:r>
            <a:r>
              <a:rPr lang="uk-UA" sz="2800" b="1" i="1" dirty="0" smtClean="0">
                <a:solidFill>
                  <a:srgbClr val="002060"/>
                </a:solidFill>
              </a:rPr>
              <a:t> чи </a:t>
            </a:r>
            <a:r>
              <a:rPr lang="uk-UA" sz="2800" b="1" i="1" dirty="0" err="1" smtClean="0">
                <a:solidFill>
                  <a:srgbClr val="002060"/>
                </a:solidFill>
              </a:rPr>
              <a:t>розстрочні</a:t>
            </a:r>
            <a:endParaRPr lang="uk-UA" sz="28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кругленный прямоугольник 5"/>
          <p:cNvSpPr/>
          <p:nvPr/>
        </p:nvSpPr>
        <p:spPr>
          <a:xfrm>
            <a:off x="179512" y="908721"/>
            <a:ext cx="4248472" cy="4032448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3600" b="1" dirty="0" smtClean="0">
                <a:solidFill>
                  <a:srgbClr val="002060"/>
                </a:solidFill>
              </a:rPr>
              <a:t>Якою є класифікація кокеток за конструкцією? </a:t>
            </a:r>
            <a:endParaRPr lang="uk-UA" sz="3600" b="1" dirty="0">
              <a:solidFill>
                <a:srgbClr val="002060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427984" y="908721"/>
            <a:ext cx="4248472" cy="4032448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4400" b="1" dirty="0" smtClean="0">
                <a:solidFill>
                  <a:srgbClr val="002060"/>
                </a:solidFill>
              </a:rPr>
              <a:t>Суцільно викроєні, відрізні</a:t>
            </a:r>
            <a:endParaRPr lang="uk-UA" sz="44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кругленный прямоугольник 5"/>
          <p:cNvSpPr/>
          <p:nvPr/>
        </p:nvSpPr>
        <p:spPr>
          <a:xfrm>
            <a:off x="179512" y="908721"/>
            <a:ext cx="4248472" cy="4032448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3600" b="1" dirty="0" smtClean="0">
                <a:solidFill>
                  <a:srgbClr val="002060"/>
                </a:solidFill>
              </a:rPr>
              <a:t>Якою є класифікація кокеток за способом з</a:t>
            </a:r>
            <a:r>
              <a:rPr lang="ru-RU" sz="3600" b="1" dirty="0" smtClean="0">
                <a:solidFill>
                  <a:srgbClr val="002060"/>
                </a:solidFill>
              </a:rPr>
              <a:t>’</a:t>
            </a:r>
            <a:r>
              <a:rPr lang="uk-UA" sz="3600" b="1" dirty="0" smtClean="0">
                <a:solidFill>
                  <a:srgbClr val="002060"/>
                </a:solidFill>
              </a:rPr>
              <a:t>єднання?</a:t>
            </a:r>
            <a:endParaRPr lang="uk-UA" sz="3600" b="1" dirty="0">
              <a:solidFill>
                <a:srgbClr val="002060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427984" y="908721"/>
            <a:ext cx="4248472" cy="4032448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4400" b="1" dirty="0" err="1" smtClean="0">
                <a:solidFill>
                  <a:srgbClr val="002060"/>
                </a:solidFill>
              </a:rPr>
              <a:t>невідлітні</a:t>
            </a:r>
            <a:r>
              <a:rPr lang="uk-UA" sz="4400" b="1" dirty="0" smtClean="0">
                <a:solidFill>
                  <a:srgbClr val="002060"/>
                </a:solidFill>
              </a:rPr>
              <a:t>: пришивні, накладні, </a:t>
            </a:r>
            <a:r>
              <a:rPr lang="uk-UA" sz="4400" b="1" dirty="0" err="1" smtClean="0">
                <a:solidFill>
                  <a:srgbClr val="002060"/>
                </a:solidFill>
              </a:rPr>
              <a:t>настрочні</a:t>
            </a:r>
            <a:r>
              <a:rPr lang="uk-UA" sz="4400" b="1" dirty="0" smtClean="0">
                <a:solidFill>
                  <a:srgbClr val="002060"/>
                </a:solidFill>
              </a:rPr>
              <a:t>; відлітні: накладні</a:t>
            </a:r>
            <a:endParaRPr lang="uk-UA" sz="44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кругленный прямоугольник 5"/>
          <p:cNvSpPr/>
          <p:nvPr/>
        </p:nvSpPr>
        <p:spPr>
          <a:xfrm>
            <a:off x="179512" y="908721"/>
            <a:ext cx="4248472" cy="4032448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3600" b="1" dirty="0" smtClean="0">
                <a:solidFill>
                  <a:srgbClr val="002060"/>
                </a:solidFill>
              </a:rPr>
              <a:t>Якою є класифікація кокеток за конструкцією нижнього краю? </a:t>
            </a:r>
            <a:endParaRPr lang="uk-UA" sz="3600" b="1" dirty="0">
              <a:solidFill>
                <a:srgbClr val="002060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355976" y="836712"/>
            <a:ext cx="4248472" cy="4032448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4400" b="1" i="1" dirty="0" smtClean="0">
                <a:solidFill>
                  <a:srgbClr val="002060"/>
                </a:solidFill>
              </a:rPr>
              <a:t>з прямолінійними, з фігурними, з овальними</a:t>
            </a:r>
            <a:endParaRPr lang="uk-UA" sz="44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кругленный прямоугольник 5"/>
          <p:cNvSpPr/>
          <p:nvPr/>
        </p:nvSpPr>
        <p:spPr>
          <a:xfrm>
            <a:off x="179512" y="908721"/>
            <a:ext cx="4248472" cy="4032448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3600" b="1" dirty="0" smtClean="0">
                <a:solidFill>
                  <a:srgbClr val="002060"/>
                </a:solidFill>
              </a:rPr>
              <a:t>Різновиди рельєфних швів</a:t>
            </a:r>
            <a:endParaRPr lang="uk-UA" sz="3600" b="1" dirty="0">
              <a:solidFill>
                <a:srgbClr val="002060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427984" y="908721"/>
            <a:ext cx="4248472" cy="4032448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4400" b="1" dirty="0" err="1" smtClean="0">
                <a:solidFill>
                  <a:srgbClr val="002060"/>
                </a:solidFill>
              </a:rPr>
              <a:t>виточний</a:t>
            </a:r>
            <a:r>
              <a:rPr lang="uk-UA" sz="4400" b="1" dirty="0" smtClean="0">
                <a:solidFill>
                  <a:srgbClr val="002060"/>
                </a:solidFill>
              </a:rPr>
              <a:t>, застрочений, </a:t>
            </a:r>
            <a:r>
              <a:rPr lang="uk-UA" sz="4400" b="1" dirty="0" err="1" smtClean="0">
                <a:solidFill>
                  <a:srgbClr val="002060"/>
                </a:solidFill>
              </a:rPr>
              <a:t>вистрочний</a:t>
            </a:r>
            <a:endParaRPr lang="uk-UA" sz="44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08720"/>
          </a:xfrm>
        </p:spPr>
        <p:txBody>
          <a:bodyPr>
            <a:noAutofit/>
          </a:bodyPr>
          <a:lstStyle/>
          <a:p>
            <a:r>
              <a:rPr lang="uk-UA" sz="7200" b="1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merican TextC" pitchFamily="2" charset="0"/>
              </a:rPr>
              <a:t>Шлях до професіоналізму</a:t>
            </a:r>
            <a:endParaRPr lang="uk-UA" sz="7200" b="1" dirty="0">
              <a:ln w="1905"/>
              <a:solidFill>
                <a:schemeClr val="accent4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merican TextC" pitchFamily="2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15362" name="Picture 2" descr="C:\Users\Julia\Desktop\атестація 2019-2020\відкритий урок\00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923926"/>
            <a:ext cx="9144000" cy="5934075"/>
          </a:xfrm>
          <a:prstGeom prst="rect">
            <a:avLst/>
          </a:prstGeom>
          <a:noFill/>
        </p:spPr>
      </p:pic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1026" name="Picture 2" descr="C:\Users\Julia\Desktop\атестація 2019-2020\відкритий урок\-20-63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-1"/>
            <a:ext cx="9144001" cy="6865167"/>
          </a:xfrm>
          <a:prstGeom prst="rect">
            <a:avLst/>
          </a:prstGeom>
          <a:noFill/>
        </p:spPr>
      </p:pic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Похожее изображение"/>
          <p:cNvPicPr>
            <a:picLocks noChangeAspect="1" noChangeArrowheads="1"/>
          </p:cNvPicPr>
          <p:nvPr/>
        </p:nvPicPr>
        <p:blipFill>
          <a:blip r:embed="rId2" cstate="print"/>
          <a:srcRect l="28341" b="37440"/>
          <a:stretch>
            <a:fillRect/>
          </a:stretch>
        </p:blipFill>
        <p:spPr bwMode="auto">
          <a:xfrm>
            <a:off x="1259632" y="-681381"/>
            <a:ext cx="6192688" cy="720844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628800"/>
          </a:xfrm>
        </p:spPr>
        <p:txBody>
          <a:bodyPr>
            <a:noAutofit/>
          </a:bodyPr>
          <a:lstStyle/>
          <a:p>
            <a:r>
              <a:rPr lang="uk-UA" sz="8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Гра </a:t>
            </a:r>
            <a:r>
              <a:rPr lang="uk-UA" sz="8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“склади</a:t>
            </a:r>
            <a:r>
              <a:rPr lang="uk-UA" sz="8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uk-UA" sz="8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пазл”</a:t>
            </a:r>
            <a:endParaRPr lang="uk-UA" sz="8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16386" name="AutoShape 2" descr="ÐÐ°ÑÑÐ¸Ð½ÐºÐ¸ Ð¿Ð¾ Ð·Ð°Ð¿ÑÐ¾ÑÑ ÐºÐ»ÑÐ¿Ð°ÑÑ Ð´Ð¾Ð¼ÑÐ½Ð¾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41986" name="AutoShape 2" descr="Похожее изображени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41988" name="AutoShape 4" descr="Похожее изображени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pic>
        <p:nvPicPr>
          <p:cNvPr id="41989" name="Picture 5" descr="C:\Users\Julia\Desktop\63947672-work-together-–-stick-figures-with-puzzle-piece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1412776"/>
            <a:ext cx="7704807" cy="5445224"/>
          </a:xfrm>
          <a:prstGeom prst="rect">
            <a:avLst/>
          </a:prstGeom>
          <a:noFill/>
        </p:spPr>
      </p:pic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2049" name="Picture 1" descr="C:\Users\Julia\Desktop\e545732576eee0a64e1d421e02c5f078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5" name="WordArt 9"/>
          <p:cNvSpPr>
            <a:spLocks noChangeArrowheads="1" noChangeShapeType="1" noTextEdit="1"/>
          </p:cNvSpPr>
          <p:nvPr/>
        </p:nvSpPr>
        <p:spPr bwMode="auto">
          <a:xfrm>
            <a:off x="1475657" y="188640"/>
            <a:ext cx="6624737" cy="43204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uk-UA" sz="3600" b="1" i="1" kern="10" spc="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Інструкційно</a:t>
            </a:r>
            <a:r>
              <a:rPr lang="uk-UA" sz="3600" b="1" i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 – технологічна картка</a:t>
            </a:r>
            <a:endParaRPr lang="uk-UA" sz="3600" b="1" i="1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FF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Arial Black"/>
            </a:endParaRPr>
          </a:p>
        </p:txBody>
      </p:sp>
      <p:sp>
        <p:nvSpPr>
          <p:cNvPr id="14346" name="WordArt 10"/>
          <p:cNvSpPr>
            <a:spLocks noChangeArrowheads="1" noChangeShapeType="1" noTextEdit="1"/>
          </p:cNvSpPr>
          <p:nvPr/>
        </p:nvSpPr>
        <p:spPr bwMode="auto">
          <a:xfrm>
            <a:off x="1691680" y="692697"/>
            <a:ext cx="6273205" cy="63007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rtl="0"/>
            <a:r>
              <a:rPr lang="uk-UA" sz="3600" b="1" kern="10" spc="50" dirty="0" smtClean="0">
                <a:ln w="11430">
                  <a:solidFill>
                    <a:schemeClr val="accent2">
                      <a:lumMod val="50000"/>
                    </a:schemeClr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/>
              </a:rPr>
              <a:t>Обробка кокетки</a:t>
            </a:r>
            <a:endParaRPr lang="uk-UA" sz="3600" b="1" kern="10" spc="50" dirty="0">
              <a:ln w="11430">
                <a:solidFill>
                  <a:schemeClr val="accent2">
                    <a:lumMod val="50000"/>
                  </a:schemeClr>
                </a:solidFill>
              </a:ln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Black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0" y="1556792"/>
          <a:ext cx="9144000" cy="4949140"/>
        </p:xfrm>
        <a:graphic>
          <a:graphicData uri="http://schemas.openxmlformats.org/drawingml/2006/table">
            <a:tbl>
              <a:tblPr firstRow="1" bandRow="1">
                <a:tableStyleId>{8A107856-5554-42FB-B03E-39F5DBC370BA}</a:tableStyleId>
              </a:tblPr>
              <a:tblGrid>
                <a:gridCol w="916632"/>
                <a:gridCol w="2342505"/>
                <a:gridCol w="2913064"/>
                <a:gridCol w="2971799"/>
              </a:tblGrid>
              <a:tr h="522057">
                <a:tc>
                  <a:txBody>
                    <a:bodyPr/>
                    <a:lstStyle/>
                    <a:p>
                      <a:pPr algn="ctr"/>
                      <a:r>
                        <a:rPr lang="uk-UA" sz="1200" dirty="0" smtClean="0"/>
                        <a:t>№ з/п</a:t>
                      </a:r>
                      <a:endParaRPr lang="uk-UA" sz="1200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 marL="121920" marR="12192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smtClean="0"/>
                        <a:t>Найменування операцій</a:t>
                      </a:r>
                      <a:endParaRPr lang="uk-UA" sz="1600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 marL="121920" marR="12192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dirty="0" smtClean="0"/>
                        <a:t>ТУ на виконання операцій</a:t>
                      </a:r>
                      <a:endParaRPr lang="uk-UA" sz="1400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 marL="121920" marR="12192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200" dirty="0" smtClean="0"/>
                        <a:t>Графічне зображення</a:t>
                      </a:r>
                      <a:endParaRPr lang="uk-UA" sz="1200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 marL="121920" marR="121920" marT="34290" marB="34290"/>
                </a:tc>
              </a:tr>
              <a:tr h="685877">
                <a:tc>
                  <a:txBody>
                    <a:bodyPr/>
                    <a:lstStyle/>
                    <a:p>
                      <a:r>
                        <a:rPr lang="uk-UA" sz="1400" dirty="0" smtClean="0"/>
                        <a:t>1.</a:t>
                      </a:r>
                      <a:endParaRPr lang="uk-UA" sz="1400" dirty="0"/>
                    </a:p>
                  </a:txBody>
                  <a:tcPr marL="121920" marR="121920" marT="34290" marB="34290"/>
                </a:tc>
                <a:tc>
                  <a:txBody>
                    <a:bodyPr/>
                    <a:lstStyle/>
                    <a:p>
                      <a:r>
                        <a:rPr lang="uk-UA" sz="1800" dirty="0" err="1" smtClean="0"/>
                        <a:t>Прифастригувати</a:t>
                      </a:r>
                      <a:r>
                        <a:rPr lang="uk-UA" sz="1800" dirty="0" smtClean="0"/>
                        <a:t> кокетку до спинки</a:t>
                      </a:r>
                    </a:p>
                  </a:txBody>
                  <a:tcPr marL="121920" marR="121920" marT="34290" marB="34290"/>
                </a:tc>
                <a:tc>
                  <a:txBody>
                    <a:bodyPr/>
                    <a:lstStyle/>
                    <a:p>
                      <a:r>
                        <a:rPr lang="uk-UA" sz="1200" dirty="0" smtClean="0"/>
                        <a:t>Зі сторони кокетки на відстані 1.0 – 1.5 см</a:t>
                      </a:r>
                      <a:endParaRPr lang="uk-UA" sz="1200" dirty="0"/>
                    </a:p>
                  </a:txBody>
                  <a:tcPr marL="121920" marR="121920" marT="34290" marB="34290"/>
                </a:tc>
                <a:tc>
                  <a:txBody>
                    <a:bodyPr/>
                    <a:lstStyle/>
                    <a:p>
                      <a:endParaRPr lang="uk-UA" sz="1400" dirty="0"/>
                    </a:p>
                  </a:txBody>
                  <a:tcPr marL="121920" marR="121920" marT="34290" marB="34290"/>
                </a:tc>
              </a:tr>
              <a:tr h="648072">
                <a:tc>
                  <a:txBody>
                    <a:bodyPr/>
                    <a:lstStyle/>
                    <a:p>
                      <a:r>
                        <a:rPr lang="uk-UA" sz="1400" dirty="0" smtClean="0"/>
                        <a:t>2.</a:t>
                      </a:r>
                      <a:endParaRPr lang="uk-UA" sz="1400" dirty="0"/>
                    </a:p>
                  </a:txBody>
                  <a:tcPr marL="121920" marR="121920" marT="34290" marB="3429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800" dirty="0" smtClean="0"/>
                        <a:t>Пришити кокетку</a:t>
                      </a:r>
                    </a:p>
                    <a:p>
                      <a:endParaRPr lang="uk-UA" sz="1800" dirty="0"/>
                    </a:p>
                  </a:txBody>
                  <a:tcPr marL="121920" marR="121920" marT="34290" marB="34290"/>
                </a:tc>
                <a:tc>
                  <a:txBody>
                    <a:bodyPr/>
                    <a:lstStyle/>
                    <a:p>
                      <a:r>
                        <a:rPr lang="uk-UA" sz="1200" dirty="0" smtClean="0"/>
                        <a:t>Зі сторони кокетки на відстані 1.0-1.5 см</a:t>
                      </a:r>
                      <a:endParaRPr lang="uk-UA" sz="1200" dirty="0"/>
                    </a:p>
                  </a:txBody>
                  <a:tcPr marL="121920" marR="121920" marT="34290" marB="34290"/>
                </a:tc>
                <a:tc>
                  <a:txBody>
                    <a:bodyPr/>
                    <a:lstStyle/>
                    <a:p>
                      <a:endParaRPr lang="uk-UA" sz="1400" dirty="0" smtClean="0"/>
                    </a:p>
                    <a:p>
                      <a:endParaRPr lang="uk-UA" sz="1400" dirty="0" smtClean="0"/>
                    </a:p>
                    <a:p>
                      <a:endParaRPr lang="uk-UA" sz="1400" dirty="0" smtClean="0"/>
                    </a:p>
                  </a:txBody>
                  <a:tcPr marL="121920" marR="121920" marT="34290" marB="34290"/>
                </a:tc>
              </a:tr>
              <a:tr h="875516">
                <a:tc>
                  <a:txBody>
                    <a:bodyPr/>
                    <a:lstStyle/>
                    <a:p>
                      <a:r>
                        <a:rPr lang="uk-UA" sz="1400" dirty="0" smtClean="0"/>
                        <a:t>3.</a:t>
                      </a:r>
                      <a:endParaRPr lang="uk-UA" sz="1400" dirty="0"/>
                    </a:p>
                  </a:txBody>
                  <a:tcPr marL="121920" marR="121920" marT="34290" marB="34290"/>
                </a:tc>
                <a:tc>
                  <a:txBody>
                    <a:bodyPr/>
                    <a:lstStyle/>
                    <a:p>
                      <a:r>
                        <a:rPr lang="uk-UA" sz="1400" kern="1200" dirty="0" smtClean="0"/>
                        <a:t>Перевірити якість строчки та видалити нитки тимчасового призначення</a:t>
                      </a:r>
                      <a:endParaRPr lang="uk-UA" sz="1400" b="0" i="0" dirty="0"/>
                    </a:p>
                  </a:txBody>
                  <a:tcPr marL="121920" marR="121920" marT="34290" marB="34290"/>
                </a:tc>
                <a:tc>
                  <a:txBody>
                    <a:bodyPr/>
                    <a:lstStyle/>
                    <a:p>
                      <a:r>
                        <a:rPr lang="uk-UA" sz="1200" kern="1200" dirty="0" smtClean="0"/>
                        <a:t>З лицевого та </a:t>
                      </a:r>
                      <a:r>
                        <a:rPr lang="uk-UA" sz="1200" kern="1200" dirty="0" err="1" smtClean="0"/>
                        <a:t>виворітнього</a:t>
                      </a:r>
                      <a:r>
                        <a:rPr lang="uk-UA" sz="1200" kern="1200" dirty="0" smtClean="0"/>
                        <a:t> боку перевірити  натяг нитки</a:t>
                      </a:r>
                      <a:endParaRPr lang="uk-UA" sz="1200" dirty="0"/>
                    </a:p>
                  </a:txBody>
                  <a:tcPr marL="121920" marR="121920" marT="34290" marB="34290"/>
                </a:tc>
                <a:tc>
                  <a:txBody>
                    <a:bodyPr/>
                    <a:lstStyle/>
                    <a:p>
                      <a:endParaRPr lang="uk-UA" sz="1400" dirty="0"/>
                    </a:p>
                  </a:txBody>
                  <a:tcPr marL="121920" marR="121920" marT="34290" marB="34290"/>
                </a:tc>
              </a:tr>
              <a:tr h="774087">
                <a:tc>
                  <a:txBody>
                    <a:bodyPr/>
                    <a:lstStyle/>
                    <a:p>
                      <a:r>
                        <a:rPr lang="uk-UA" sz="1400" dirty="0" smtClean="0"/>
                        <a:t>4.</a:t>
                      </a:r>
                      <a:endParaRPr lang="uk-UA" sz="1400" dirty="0"/>
                    </a:p>
                  </a:txBody>
                  <a:tcPr marL="121920" marR="121920" marT="34290" marB="3429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400" dirty="0" smtClean="0"/>
                        <a:t>Обметати припуск шва пришивання кокетки</a:t>
                      </a:r>
                    </a:p>
                    <a:p>
                      <a:endParaRPr lang="uk-UA" sz="1400" b="0" i="0" dirty="0"/>
                    </a:p>
                  </a:txBody>
                  <a:tcPr marL="121920" marR="121920" marT="34290" marB="3429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200" kern="1200" dirty="0" smtClean="0"/>
                        <a:t>. Зі сторони спинки. Строчка 2</a:t>
                      </a:r>
                      <a:endParaRPr lang="uk-UA" sz="1200" dirty="0" smtClean="0"/>
                    </a:p>
                    <a:p>
                      <a:endParaRPr lang="uk-UA" sz="1200" dirty="0"/>
                    </a:p>
                  </a:txBody>
                  <a:tcPr marL="121920" marR="121920" marT="34290" marB="34290"/>
                </a:tc>
                <a:tc>
                  <a:txBody>
                    <a:bodyPr/>
                    <a:lstStyle/>
                    <a:p>
                      <a:endParaRPr lang="uk-UA" sz="1400" dirty="0"/>
                    </a:p>
                  </a:txBody>
                  <a:tcPr marL="121920" marR="121920" marT="34290" marB="34290"/>
                </a:tc>
              </a:tr>
              <a:tr h="1348740">
                <a:tc>
                  <a:txBody>
                    <a:bodyPr/>
                    <a:lstStyle/>
                    <a:p>
                      <a:r>
                        <a:rPr lang="uk-UA" sz="1400" dirty="0" smtClean="0"/>
                        <a:t>5.</a:t>
                      </a:r>
                      <a:endParaRPr lang="uk-UA" sz="1400" dirty="0"/>
                    </a:p>
                  </a:txBody>
                  <a:tcPr marL="121920" marR="121920" marT="34290" marB="3429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400" kern="1200" dirty="0" smtClean="0"/>
                        <a:t>Виконати ВТО  шва пришивання кокетки</a:t>
                      </a:r>
                      <a:endParaRPr lang="uk-UA" sz="1400" dirty="0" smtClean="0"/>
                    </a:p>
                    <a:p>
                      <a:endParaRPr lang="uk-UA" sz="1400" dirty="0"/>
                    </a:p>
                  </a:txBody>
                  <a:tcPr marL="121920" marR="121920" marT="34290" marB="34290"/>
                </a:tc>
                <a:tc>
                  <a:txBody>
                    <a:bodyPr/>
                    <a:lstStyle/>
                    <a:p>
                      <a:r>
                        <a:rPr lang="uk-UA" sz="1200" kern="1200" dirty="0" err="1" smtClean="0"/>
                        <a:t>Припрасувати</a:t>
                      </a:r>
                      <a:r>
                        <a:rPr lang="uk-UA" sz="1200" kern="1200" dirty="0" smtClean="0"/>
                        <a:t> шов пришивання кокетки на ребро.</a:t>
                      </a:r>
                    </a:p>
                    <a:p>
                      <a:r>
                        <a:rPr lang="uk-UA" sz="1200" kern="1200" dirty="0" smtClean="0"/>
                        <a:t>Запрасувати шов пришивання кокетки у сторону кокетки</a:t>
                      </a:r>
                      <a:endParaRPr lang="uk-UA" sz="1200" dirty="0"/>
                    </a:p>
                  </a:txBody>
                  <a:tcPr marL="121920" marR="121920" marT="34290" marB="34290"/>
                </a:tc>
                <a:tc>
                  <a:txBody>
                    <a:bodyPr/>
                    <a:lstStyle/>
                    <a:p>
                      <a:endParaRPr lang="uk-UA" sz="1400" dirty="0"/>
                    </a:p>
                  </a:txBody>
                  <a:tcPr marL="121920" marR="121920" marT="34290" marB="34290"/>
                </a:tc>
              </a:tr>
            </a:tbl>
          </a:graphicData>
        </a:graphic>
      </p:graphicFrame>
      <p:pic>
        <p:nvPicPr>
          <p:cNvPr id="20" name="Picture 1" descr="C:\Users\Julia\Desktop\атестація 2019-2020\відкритий урок\hello_html_m618baea2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61494" t="13566" r="2384" b="71904"/>
          <a:stretch>
            <a:fillRect/>
          </a:stretch>
        </p:blipFill>
        <p:spPr bwMode="auto">
          <a:xfrm>
            <a:off x="6372200" y="2204864"/>
            <a:ext cx="1606709" cy="540060"/>
          </a:xfrm>
          <a:prstGeom prst="rect">
            <a:avLst/>
          </a:prstGeom>
          <a:noFill/>
        </p:spPr>
      </p:pic>
      <p:pic>
        <p:nvPicPr>
          <p:cNvPr id="21" name="Picture 2" descr="C:\Users\Julia\Desktop\атестація 2019-2020\відкритий урок\hello_html_m618baea2.png"/>
          <p:cNvPicPr>
            <a:picLocks noChangeAspect="1" noChangeArrowheads="1"/>
          </p:cNvPicPr>
          <p:nvPr/>
        </p:nvPicPr>
        <p:blipFill>
          <a:blip r:embed="rId2" cstate="print"/>
          <a:srcRect l="61157" t="31422" r="2164" b="54175"/>
          <a:stretch>
            <a:fillRect/>
          </a:stretch>
        </p:blipFill>
        <p:spPr bwMode="auto">
          <a:xfrm>
            <a:off x="6372200" y="2852936"/>
            <a:ext cx="1481308" cy="486054"/>
          </a:xfrm>
          <a:prstGeom prst="rect">
            <a:avLst/>
          </a:prstGeom>
          <a:noFill/>
        </p:spPr>
      </p:pic>
      <p:pic>
        <p:nvPicPr>
          <p:cNvPr id="24" name="Рисунок 23" descr="C:\Users\nata\Downloads\Новая папка\image010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="" xmlns:wpc="http://schemas.microsoft.com/office/word/2010/wordprocessingCanvas" xmlns:mc="http://schemas.openxmlformats.org/markup-compatibility/2006" xmlns:o="urn:schemas-microsoft-com:office:office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 b="3378"/>
          <a:stretch/>
        </p:blipFill>
        <p:spPr bwMode="auto">
          <a:xfrm>
            <a:off x="6588224" y="3573016"/>
            <a:ext cx="1056117" cy="64807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="" xmlns:wpc="http://schemas.microsoft.com/office/word/2010/wordprocessingCanvas" xmlns:mc="http://schemas.openxmlformats.org/markup-compatibility/2006" xmlns:o="urn:schemas-microsoft-com:office:office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/>
            </a:ext>
          </a:extLst>
        </p:spPr>
      </p:pic>
      <p:pic>
        <p:nvPicPr>
          <p:cNvPr id="25" name="Picture 6" descr="ÐÐ°ÑÑÐ¸Ð½ÐºÐ¸ Ð¿Ð¾ Ð·Ð°Ð¿ÑÐ¾ÑÑ Ð¾Ð±ÑÐ¾Ð±ÐºÐ° ÐºÐ¾ÐºÐµÑÐºÐ¸"/>
          <p:cNvPicPr>
            <a:picLocks noChangeAspect="1" noChangeArrowheads="1"/>
          </p:cNvPicPr>
          <p:nvPr/>
        </p:nvPicPr>
        <p:blipFill>
          <a:blip r:embed="rId4" cstate="print"/>
          <a:srcRect r="60610" b="10357"/>
          <a:stretch>
            <a:fillRect/>
          </a:stretch>
        </p:blipFill>
        <p:spPr bwMode="auto">
          <a:xfrm>
            <a:off x="6876256" y="5373216"/>
            <a:ext cx="1281992" cy="648072"/>
          </a:xfrm>
          <a:prstGeom prst="rect">
            <a:avLst/>
          </a:prstGeom>
          <a:noFill/>
        </p:spPr>
      </p:pic>
      <p:pic>
        <p:nvPicPr>
          <p:cNvPr id="27" name="Рисунок 26" descr="C:\Users\Оля\Desktop\праска.jpg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c="http://schemas.openxmlformats.org/markup-compatibility/2006" xmlns:wpc="http://schemas.microsoft.com/office/word/2010/wordprocessingCanvas" xmlns="" xmlns:pic="http://schemas.openxmlformats.org/drawingml/2006/picture" xmlns:lc="http://schemas.openxmlformats.org/drawingml/2006/lockedCanvas" val="0"/>
              </a:ext>
            </a:extLst>
          </a:blip>
          <a:srcRect l="15552" t="29667" r="59341" b="40391"/>
          <a:stretch/>
        </p:blipFill>
        <p:spPr bwMode="auto">
          <a:xfrm rot="229989">
            <a:off x="7242967" y="5535046"/>
            <a:ext cx="540191" cy="21765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c="http://schemas.openxmlformats.org/markup-compatibility/2006" xmlns:wpc="http://schemas.microsoft.com/office/word/2010/wordprocessingCanvas" xmlns="" xmlns:pic="http://schemas.openxmlformats.org/drawingml/2006/picture" xmlns:lc="http://schemas.openxmlformats.org/drawingml/2006/lockedCanvas"/>
            </a:ext>
          </a:extLst>
        </p:spPr>
      </p:pic>
      <p:pic>
        <p:nvPicPr>
          <p:cNvPr id="22" name="Picture 6" descr="ÐÐ°ÑÑÐ¸Ð½ÐºÐ¸ Ð¿Ð¾ Ð·Ð°Ð¿ÑÐ¾ÑÑ Ð¾Ð±ÑÐ¾Ð±ÐºÐ° ÐºÐ¾ÐºÐµÑÐºÐ¸"/>
          <p:cNvPicPr>
            <a:picLocks noChangeAspect="1" noChangeArrowheads="1"/>
          </p:cNvPicPr>
          <p:nvPr/>
        </p:nvPicPr>
        <p:blipFill>
          <a:blip r:embed="rId4" cstate="print"/>
          <a:srcRect r="50440" b="10357"/>
          <a:stretch>
            <a:fillRect/>
          </a:stretch>
        </p:blipFill>
        <p:spPr bwMode="auto">
          <a:xfrm>
            <a:off x="6804248" y="4509120"/>
            <a:ext cx="1344149" cy="540059"/>
          </a:xfrm>
          <a:prstGeom prst="rect">
            <a:avLst/>
          </a:prstGeom>
          <a:noFill/>
        </p:spPr>
      </p:pic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5" name="WordArt 9"/>
          <p:cNvSpPr>
            <a:spLocks noChangeArrowheads="1" noChangeShapeType="1" noTextEdit="1"/>
          </p:cNvSpPr>
          <p:nvPr/>
        </p:nvSpPr>
        <p:spPr bwMode="auto">
          <a:xfrm>
            <a:off x="1547665" y="260648"/>
            <a:ext cx="6624737" cy="59745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uk-UA" sz="3600" b="1" i="1" kern="10" spc="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Інструкційно</a:t>
            </a:r>
            <a:r>
              <a:rPr lang="uk-UA" sz="3600" b="1" i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 – технологічна картка</a:t>
            </a:r>
            <a:endParaRPr lang="uk-UA" sz="3600" b="1" i="1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FF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Arial Black"/>
            </a:endParaRPr>
          </a:p>
        </p:txBody>
      </p:sp>
      <p:sp>
        <p:nvSpPr>
          <p:cNvPr id="14346" name="WordArt 10"/>
          <p:cNvSpPr>
            <a:spLocks noChangeArrowheads="1" noChangeShapeType="1" noTextEdit="1"/>
          </p:cNvSpPr>
          <p:nvPr/>
        </p:nvSpPr>
        <p:spPr bwMode="auto">
          <a:xfrm>
            <a:off x="1691680" y="764704"/>
            <a:ext cx="6273205" cy="5580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rtl="0"/>
            <a:r>
              <a:rPr lang="uk-UA" sz="3600" b="1" kern="10" spc="50" dirty="0" smtClean="0">
                <a:ln w="11430">
                  <a:solidFill>
                    <a:schemeClr val="accent2">
                      <a:lumMod val="50000"/>
                    </a:schemeClr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/>
              </a:rPr>
              <a:t>Обробка рельєфів</a:t>
            </a:r>
            <a:endParaRPr lang="uk-UA" sz="3600" b="1" kern="10" spc="50" dirty="0">
              <a:ln w="11430">
                <a:solidFill>
                  <a:schemeClr val="accent2">
                    <a:lumMod val="50000"/>
                  </a:schemeClr>
                </a:solidFill>
              </a:ln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Black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" y="1538790"/>
          <a:ext cx="9144000" cy="5319210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916632"/>
                <a:gridCol w="2342505"/>
                <a:gridCol w="2913064"/>
                <a:gridCol w="2971799"/>
              </a:tblGrid>
              <a:tr h="652177">
                <a:tc>
                  <a:txBody>
                    <a:bodyPr/>
                    <a:lstStyle/>
                    <a:p>
                      <a:pPr algn="ctr"/>
                      <a:r>
                        <a:rPr lang="uk-UA" sz="1200" dirty="0" smtClean="0"/>
                        <a:t>№ з/п</a:t>
                      </a:r>
                      <a:endParaRPr lang="uk-UA" sz="1200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 marL="121920" marR="12192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smtClean="0"/>
                        <a:t>Найменування операцій</a:t>
                      </a:r>
                      <a:endParaRPr lang="uk-UA" sz="1600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 marL="121920" marR="12192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smtClean="0"/>
                        <a:t>ТУ на виконання операцій</a:t>
                      </a:r>
                      <a:endParaRPr lang="uk-UA" sz="1600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 marL="121920" marR="12192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200" dirty="0" smtClean="0"/>
                        <a:t>Графічне зображення</a:t>
                      </a:r>
                      <a:endParaRPr lang="uk-UA" sz="1200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 marL="121920" marR="121920" marT="34290" marB="34290"/>
                </a:tc>
              </a:tr>
              <a:tr h="613171">
                <a:tc>
                  <a:txBody>
                    <a:bodyPr/>
                    <a:lstStyle/>
                    <a:p>
                      <a:r>
                        <a:rPr lang="uk-UA" sz="1400" dirty="0" smtClean="0"/>
                        <a:t>1.</a:t>
                      </a:r>
                      <a:endParaRPr lang="uk-UA" sz="1400" dirty="0"/>
                    </a:p>
                  </a:txBody>
                  <a:tcPr marL="121920" marR="121920" marT="34290" marB="34290"/>
                </a:tc>
                <a:tc>
                  <a:txBody>
                    <a:bodyPr/>
                    <a:lstStyle/>
                    <a:p>
                      <a:r>
                        <a:rPr lang="uk-UA" sz="1600" dirty="0" err="1" smtClean="0"/>
                        <a:t>Сфастригувати</a:t>
                      </a:r>
                      <a:r>
                        <a:rPr lang="uk-UA" sz="1600" dirty="0" smtClean="0"/>
                        <a:t> рельєфні шви</a:t>
                      </a:r>
                    </a:p>
                  </a:txBody>
                  <a:tcPr marL="121920" marR="121920" marT="34290" marB="34290"/>
                </a:tc>
                <a:tc>
                  <a:txBody>
                    <a:bodyPr/>
                    <a:lstStyle/>
                    <a:p>
                      <a:r>
                        <a:rPr lang="uk-UA" sz="1400" dirty="0" smtClean="0"/>
                        <a:t>Зі сторони бічної частини спинки. Ширина шва 1.4см</a:t>
                      </a:r>
                      <a:endParaRPr lang="uk-UA" sz="1400" dirty="0"/>
                    </a:p>
                  </a:txBody>
                  <a:tcPr marL="121920" marR="121920" marT="34290" marB="34290"/>
                </a:tc>
                <a:tc>
                  <a:txBody>
                    <a:bodyPr/>
                    <a:lstStyle/>
                    <a:p>
                      <a:endParaRPr lang="uk-UA" sz="1400" dirty="0"/>
                    </a:p>
                  </a:txBody>
                  <a:tcPr marL="121920" marR="121920" marT="34290" marB="34290"/>
                </a:tc>
              </a:tr>
              <a:tr h="774096">
                <a:tc>
                  <a:txBody>
                    <a:bodyPr/>
                    <a:lstStyle/>
                    <a:p>
                      <a:r>
                        <a:rPr lang="uk-UA" sz="1400" dirty="0" smtClean="0"/>
                        <a:t>2.</a:t>
                      </a:r>
                      <a:endParaRPr lang="uk-UA" sz="1400" dirty="0"/>
                    </a:p>
                  </a:txBody>
                  <a:tcPr marL="121920" marR="121920" marT="34290" marB="3429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600" dirty="0" smtClean="0"/>
                        <a:t>Зшити рельєфні шви</a:t>
                      </a:r>
                    </a:p>
                    <a:p>
                      <a:endParaRPr lang="uk-UA" sz="1800" dirty="0"/>
                    </a:p>
                  </a:txBody>
                  <a:tcPr marL="121920" marR="121920" marT="34290" marB="34290"/>
                </a:tc>
                <a:tc>
                  <a:txBody>
                    <a:bodyPr/>
                    <a:lstStyle/>
                    <a:p>
                      <a:r>
                        <a:rPr lang="uk-UA" sz="1400" dirty="0" smtClean="0"/>
                        <a:t>Зі сторони бічної частини спинки. Ширина шва 1.5см </a:t>
                      </a:r>
                      <a:r>
                        <a:rPr lang="uk-UA" sz="1400" baseline="0" dirty="0" smtClean="0"/>
                        <a:t>(строчка 1)</a:t>
                      </a:r>
                      <a:endParaRPr lang="uk-UA" sz="1400" dirty="0"/>
                    </a:p>
                  </a:txBody>
                  <a:tcPr marL="121920" marR="121920" marT="34290" marB="34290"/>
                </a:tc>
                <a:tc>
                  <a:txBody>
                    <a:bodyPr/>
                    <a:lstStyle/>
                    <a:p>
                      <a:endParaRPr lang="uk-UA" sz="1400" dirty="0" smtClean="0"/>
                    </a:p>
                    <a:p>
                      <a:endParaRPr lang="uk-UA" sz="1400" dirty="0" smtClean="0"/>
                    </a:p>
                    <a:p>
                      <a:endParaRPr lang="uk-UA" sz="1400" dirty="0" smtClean="0"/>
                    </a:p>
                  </a:txBody>
                  <a:tcPr marL="121920" marR="121920" marT="34290" marB="34290"/>
                </a:tc>
              </a:tr>
              <a:tr h="952733">
                <a:tc>
                  <a:txBody>
                    <a:bodyPr/>
                    <a:lstStyle/>
                    <a:p>
                      <a:r>
                        <a:rPr lang="uk-UA" sz="1400" dirty="0" smtClean="0"/>
                        <a:t>3.</a:t>
                      </a:r>
                      <a:endParaRPr lang="uk-UA" sz="1400" dirty="0"/>
                    </a:p>
                  </a:txBody>
                  <a:tcPr marL="121920" marR="121920" marT="34290" marB="34290"/>
                </a:tc>
                <a:tc>
                  <a:txBody>
                    <a:bodyPr/>
                    <a:lstStyle/>
                    <a:p>
                      <a:r>
                        <a:rPr lang="uk-UA" sz="1400" kern="1200" dirty="0" smtClean="0"/>
                        <a:t>Перевірити якість строчки та видалити нитки тимчасового призначення</a:t>
                      </a:r>
                      <a:endParaRPr lang="uk-UA" sz="1400" b="0" i="0" dirty="0"/>
                    </a:p>
                  </a:txBody>
                  <a:tcPr marL="121920" marR="121920" marT="34290" marB="34290"/>
                </a:tc>
                <a:tc>
                  <a:txBody>
                    <a:bodyPr/>
                    <a:lstStyle/>
                    <a:p>
                      <a:r>
                        <a:rPr lang="uk-UA" sz="1400" kern="1200" dirty="0" smtClean="0"/>
                        <a:t>З лицевого та </a:t>
                      </a:r>
                      <a:r>
                        <a:rPr lang="uk-UA" sz="1400" kern="1200" dirty="0" err="1" smtClean="0"/>
                        <a:t>виворітнього</a:t>
                      </a:r>
                      <a:r>
                        <a:rPr lang="uk-UA" sz="1400" kern="1200" dirty="0" smtClean="0"/>
                        <a:t> боку перевірити  натяг нитки</a:t>
                      </a:r>
                      <a:endParaRPr lang="uk-UA" sz="1400" dirty="0"/>
                    </a:p>
                  </a:txBody>
                  <a:tcPr marL="121920" marR="121920" marT="34290" marB="34290"/>
                </a:tc>
                <a:tc>
                  <a:txBody>
                    <a:bodyPr/>
                    <a:lstStyle/>
                    <a:p>
                      <a:endParaRPr lang="uk-UA" sz="1400" dirty="0"/>
                    </a:p>
                  </a:txBody>
                  <a:tcPr marL="121920" marR="121920" marT="34290" marB="34290"/>
                </a:tc>
              </a:tr>
              <a:tr h="833642">
                <a:tc>
                  <a:txBody>
                    <a:bodyPr/>
                    <a:lstStyle/>
                    <a:p>
                      <a:r>
                        <a:rPr lang="uk-UA" sz="1400" dirty="0" smtClean="0"/>
                        <a:t>4.</a:t>
                      </a:r>
                      <a:endParaRPr lang="uk-UA" sz="1400" dirty="0"/>
                    </a:p>
                  </a:txBody>
                  <a:tcPr marL="121920" marR="121920" marT="34290" marB="3429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400" dirty="0" smtClean="0"/>
                        <a:t>Обметати припуск шва зшивання рельєфів</a:t>
                      </a:r>
                    </a:p>
                    <a:p>
                      <a:endParaRPr lang="uk-UA" sz="1400" b="0" i="0" dirty="0"/>
                    </a:p>
                  </a:txBody>
                  <a:tcPr marL="121920" marR="121920" marT="34290" marB="3429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400" kern="1200" dirty="0" smtClean="0"/>
                        <a:t>Зі сторони бічної частини спинки, залишаючи ширину припуску 1.0 см</a:t>
                      </a:r>
                      <a:r>
                        <a:rPr lang="uk-UA" sz="1400" kern="1200" baseline="0" dirty="0" smtClean="0"/>
                        <a:t> (строчка 2)</a:t>
                      </a:r>
                      <a:endParaRPr lang="uk-UA" sz="1400" dirty="0"/>
                    </a:p>
                  </a:txBody>
                  <a:tcPr marL="121920" marR="121920" marT="34290" marB="34290"/>
                </a:tc>
                <a:tc>
                  <a:txBody>
                    <a:bodyPr/>
                    <a:lstStyle/>
                    <a:p>
                      <a:endParaRPr lang="uk-UA" sz="1400" dirty="0"/>
                    </a:p>
                  </a:txBody>
                  <a:tcPr marL="121920" marR="121920" marT="34290" marB="34290"/>
                </a:tc>
              </a:tr>
              <a:tr h="1493391">
                <a:tc>
                  <a:txBody>
                    <a:bodyPr/>
                    <a:lstStyle/>
                    <a:p>
                      <a:r>
                        <a:rPr lang="uk-UA" sz="1400" dirty="0" smtClean="0"/>
                        <a:t>5.</a:t>
                      </a:r>
                      <a:endParaRPr lang="uk-UA" sz="1400" dirty="0"/>
                    </a:p>
                  </a:txBody>
                  <a:tcPr marL="121920" marR="121920" marT="34290" marB="3429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400" kern="1200" dirty="0" smtClean="0"/>
                        <a:t>Виконати ВТО  рельєфних швів</a:t>
                      </a:r>
                      <a:endParaRPr lang="uk-UA" sz="1400" dirty="0" smtClean="0"/>
                    </a:p>
                    <a:p>
                      <a:endParaRPr lang="uk-UA" sz="1400" dirty="0"/>
                    </a:p>
                  </a:txBody>
                  <a:tcPr marL="121920" marR="121920" marT="34290" marB="34290"/>
                </a:tc>
                <a:tc>
                  <a:txBody>
                    <a:bodyPr/>
                    <a:lstStyle/>
                    <a:p>
                      <a:r>
                        <a:rPr lang="uk-UA" sz="1400" kern="1200" dirty="0" err="1" smtClean="0"/>
                        <a:t>Припрасувати</a:t>
                      </a:r>
                      <a:r>
                        <a:rPr lang="uk-UA" sz="1400" kern="1200" dirty="0" smtClean="0"/>
                        <a:t> рельєфні</a:t>
                      </a:r>
                      <a:r>
                        <a:rPr lang="uk-UA" sz="1400" kern="1200" baseline="0" dirty="0" smtClean="0"/>
                        <a:t> шви на ребро. Запрасувати рельєфний шов в бік центральної частини спинки</a:t>
                      </a:r>
                      <a:endParaRPr lang="uk-UA" sz="1400" dirty="0"/>
                    </a:p>
                  </a:txBody>
                  <a:tcPr marL="121920" marR="121920" marT="34290" marB="34290"/>
                </a:tc>
                <a:tc>
                  <a:txBody>
                    <a:bodyPr/>
                    <a:lstStyle/>
                    <a:p>
                      <a:endParaRPr lang="uk-UA" sz="1400" dirty="0"/>
                    </a:p>
                  </a:txBody>
                  <a:tcPr marL="121920" marR="121920" marT="34290" marB="34290"/>
                </a:tc>
              </a:tr>
            </a:tbl>
          </a:graphicData>
        </a:graphic>
      </p:graphicFrame>
      <p:pic>
        <p:nvPicPr>
          <p:cNvPr id="14" name="Рисунок 13" descr="C:\Users\nata\Downloads\Новая папка\Сметочный-шов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c="http://schemas.openxmlformats.org/markup-compatibility/2006" xmlns:wpc="http://schemas.microsoft.com/office/word/2010/wordprocessingCanvas" xmlns="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rcRect t="18003"/>
          <a:stretch/>
        </p:blipFill>
        <p:spPr bwMode="auto">
          <a:xfrm>
            <a:off x="6444208" y="2276872"/>
            <a:ext cx="2043536" cy="49978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c="http://schemas.openxmlformats.org/markup-compatibility/2006" xmlns:wpc="http://schemas.microsoft.com/office/word/2010/wordprocessingCanvas" xmlns="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/>
            </a:ext>
          </a:extLst>
        </p:spPr>
      </p:pic>
      <p:pic>
        <p:nvPicPr>
          <p:cNvPr id="15" name="Рисунок 14" descr="http://dn.khnu.km.ua/dn/k_img.aspx?M=k0363&amp;T=15&amp;I=image010&amp;R=gif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="" xmlns:wpc="http://schemas.microsoft.com/office/word/2010/wordprocessingCanvas" xmlns:mc="http://schemas.openxmlformats.org/markup-compatibility/2006" xmlns:o="urn:schemas-microsoft-com:office:office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rcRect l="49727" r="-169" b="56780"/>
          <a:stretch/>
        </p:blipFill>
        <p:spPr bwMode="auto">
          <a:xfrm>
            <a:off x="6228184" y="2924944"/>
            <a:ext cx="2191628" cy="70207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lc="http://schemas.openxmlformats.org/drawingml/2006/lockedCanvas" xmlns:pic="http://schemas.openxmlformats.org/drawingml/2006/picture" xmlns="" xmlns:wpc="http://schemas.microsoft.com/office/word/2010/wordprocessingCanvas" xmlns:mc="http://schemas.openxmlformats.org/markup-compatibility/2006" xmlns:o="urn:schemas-microsoft-com:office:office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/>
            </a:ext>
          </a:extLst>
        </p:spPr>
      </p:pic>
      <p:pic>
        <p:nvPicPr>
          <p:cNvPr id="16" name="Рисунок 15" descr="C:\Users\nata\Downloads\Новая папка\8VkMEbjYuGM.jp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c="http://schemas.openxmlformats.org/markup-compatibility/2006" xmlns:wpc="http://schemas.microsoft.com/office/word/2010/wordprocessingCanvas" xmlns="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rcRect l="41115" t="7512" r="21809" b="64811"/>
          <a:stretch/>
        </p:blipFill>
        <p:spPr bwMode="auto">
          <a:xfrm>
            <a:off x="6300192" y="3717032"/>
            <a:ext cx="2150368" cy="70207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c="http://schemas.openxmlformats.org/markup-compatibility/2006" xmlns:wpc="http://schemas.microsoft.com/office/word/2010/wordprocessingCanvas" xmlns="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/>
            </a:ext>
          </a:extLst>
        </p:spPr>
      </p:pic>
      <p:pic>
        <p:nvPicPr>
          <p:cNvPr id="17" name="Рисунок 16" descr="http://dn.khnu.km.ua/dn/k_img.aspx?M=k0363&amp;T=15&amp;I=image010&amp;R=gif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="" xmlns:wpc="http://schemas.microsoft.com/office/word/2010/wordprocessingCanvas" xmlns:mc="http://schemas.openxmlformats.org/markup-compatibility/2006" xmlns:o="urn:schemas-microsoft-com:office:office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rcRect l="48249" b="57453"/>
          <a:stretch/>
        </p:blipFill>
        <p:spPr bwMode="auto">
          <a:xfrm>
            <a:off x="6228184" y="4653136"/>
            <a:ext cx="2392625" cy="70207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lc="http://schemas.openxmlformats.org/drawingml/2006/lockedCanvas" xmlns:pic="http://schemas.openxmlformats.org/drawingml/2006/picture" xmlns="" xmlns:wpc="http://schemas.microsoft.com/office/word/2010/wordprocessingCanvas" xmlns:mc="http://schemas.openxmlformats.org/markup-compatibility/2006" xmlns:o="urn:schemas-microsoft-com:office:office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/>
            </a:ext>
          </a:extLst>
        </p:spPr>
      </p:pic>
      <p:pic>
        <p:nvPicPr>
          <p:cNvPr id="18" name="Рисунок 17" descr="http://dn.khnu.km.ua/dn/k_img.aspx?M=k0363&amp;T=15&amp;I=image010&amp;R=gif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="" xmlns:wpc="http://schemas.microsoft.com/office/word/2010/wordprocessingCanvas" xmlns:mc="http://schemas.openxmlformats.org/markup-compatibility/2006" xmlns:o="urn:schemas-microsoft-com:office:office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rcRect l="48249" r="-282" b="70425"/>
          <a:stretch/>
        </p:blipFill>
        <p:spPr bwMode="auto">
          <a:xfrm>
            <a:off x="6156176" y="5661248"/>
            <a:ext cx="2261241" cy="86409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lc="http://schemas.openxmlformats.org/drawingml/2006/lockedCanvas" xmlns:pic="http://schemas.openxmlformats.org/drawingml/2006/picture" xmlns="" xmlns:wpc="http://schemas.microsoft.com/office/word/2010/wordprocessingCanvas" xmlns:mc="http://schemas.openxmlformats.org/markup-compatibility/2006" xmlns:o="urn:schemas-microsoft-com:office:office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/>
            </a:ext>
          </a:extLst>
        </p:spPr>
      </p:pic>
      <p:pic>
        <p:nvPicPr>
          <p:cNvPr id="19" name="Рисунок 18" descr="C:\Users\Оля\Desktop\праска.jpg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="" xmlns:wpc="http://schemas.microsoft.com/office/word/2010/wordprocessingCanvas" xmlns:mc="http://schemas.openxmlformats.org/markup-compatibility/2006" xmlns:o="urn:schemas-microsoft-com:office:office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rcRect l="15552" t="29667" r="59341" b="40391"/>
          <a:stretch/>
        </p:blipFill>
        <p:spPr bwMode="auto">
          <a:xfrm rot="4551368">
            <a:off x="7340154" y="5728719"/>
            <a:ext cx="401199" cy="52685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lc="http://schemas.openxmlformats.org/drawingml/2006/lockedCanvas" xmlns:pic="http://schemas.openxmlformats.org/drawingml/2006/picture" xmlns="" xmlns:wpc="http://schemas.microsoft.com/office/word/2010/wordprocessingCanvas" xmlns:mc="http://schemas.openxmlformats.org/markup-compatibility/2006" xmlns:o="urn:schemas-microsoft-com:office:office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/>
            </a:ext>
          </a:extLst>
        </p:spPr>
      </p:pic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5" name="WordArt 9"/>
          <p:cNvSpPr>
            <a:spLocks noChangeArrowheads="1" noChangeShapeType="1" noTextEdit="1"/>
          </p:cNvSpPr>
          <p:nvPr/>
        </p:nvSpPr>
        <p:spPr bwMode="auto">
          <a:xfrm>
            <a:off x="1475656" y="188640"/>
            <a:ext cx="6624737" cy="43204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uk-UA" sz="3600" b="1" i="1" kern="10" spc="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Інструкційно</a:t>
            </a:r>
            <a:r>
              <a:rPr lang="uk-UA" sz="3600" b="1" i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 – технологічна картка</a:t>
            </a:r>
            <a:endParaRPr lang="uk-UA" sz="3600" b="1" i="1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FF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Arial Black"/>
            </a:endParaRPr>
          </a:p>
        </p:txBody>
      </p:sp>
      <p:sp>
        <p:nvSpPr>
          <p:cNvPr id="14346" name="WordArt 10"/>
          <p:cNvSpPr>
            <a:spLocks noChangeArrowheads="1" noChangeShapeType="1" noTextEdit="1"/>
          </p:cNvSpPr>
          <p:nvPr/>
        </p:nvSpPr>
        <p:spPr bwMode="auto">
          <a:xfrm>
            <a:off x="1475656" y="692696"/>
            <a:ext cx="6273205" cy="36004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rtl="0"/>
            <a:r>
              <a:rPr lang="uk-UA" sz="3600" b="1" kern="10" spc="50" dirty="0" smtClean="0">
                <a:ln w="11430">
                  <a:solidFill>
                    <a:schemeClr val="accent2">
                      <a:lumMod val="50000"/>
                    </a:schemeClr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/>
              </a:rPr>
              <a:t>Обробка виточок</a:t>
            </a:r>
            <a:endParaRPr lang="uk-UA" sz="3600" b="1" kern="10" spc="50" dirty="0">
              <a:ln w="11430">
                <a:solidFill>
                  <a:schemeClr val="accent2">
                    <a:lumMod val="50000"/>
                  </a:schemeClr>
                </a:solidFill>
              </a:ln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Black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731574" y="1106742"/>
          <a:ext cx="7680853" cy="5648202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672075"/>
                <a:gridCol w="2112235"/>
                <a:gridCol w="2880320"/>
                <a:gridCol w="2016223"/>
              </a:tblGrid>
              <a:tr h="530250">
                <a:tc>
                  <a:txBody>
                    <a:bodyPr/>
                    <a:lstStyle/>
                    <a:p>
                      <a:pPr algn="ctr"/>
                      <a:r>
                        <a:rPr lang="uk-UA" sz="1200" dirty="0" smtClean="0"/>
                        <a:t>№ з/п</a:t>
                      </a:r>
                      <a:endParaRPr lang="uk-UA" sz="1200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 marL="121920" marR="12192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smtClean="0"/>
                        <a:t>Найменування операцій</a:t>
                      </a:r>
                      <a:endParaRPr lang="uk-UA" sz="1600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 marL="121920" marR="12192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smtClean="0"/>
                        <a:t>ТУ на виконання операцій</a:t>
                      </a:r>
                      <a:endParaRPr lang="uk-UA" sz="1600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 marL="121920" marR="12192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200" dirty="0" smtClean="0"/>
                        <a:t>Графічне зображення</a:t>
                      </a:r>
                      <a:endParaRPr lang="uk-UA" sz="1200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 marL="121920" marR="121920" marT="34290" marB="34290"/>
                </a:tc>
              </a:tr>
              <a:tr h="878907">
                <a:tc>
                  <a:txBody>
                    <a:bodyPr/>
                    <a:lstStyle/>
                    <a:p>
                      <a:r>
                        <a:rPr lang="uk-UA" sz="1400" dirty="0" smtClean="0"/>
                        <a:t>1.</a:t>
                      </a:r>
                      <a:endParaRPr lang="uk-UA" sz="1400" dirty="0"/>
                    </a:p>
                  </a:txBody>
                  <a:tcPr marL="121920" marR="121920" marT="34290" marB="34290"/>
                </a:tc>
                <a:tc>
                  <a:txBody>
                    <a:bodyPr/>
                    <a:lstStyle/>
                    <a:p>
                      <a:r>
                        <a:rPr lang="uk-UA" sz="1400" dirty="0" smtClean="0"/>
                        <a:t>Назва ліній виточки</a:t>
                      </a:r>
                    </a:p>
                  </a:txBody>
                  <a:tcPr marL="121920" marR="121920" marT="34290" marB="34290"/>
                </a:tc>
                <a:tc>
                  <a:txBody>
                    <a:bodyPr/>
                    <a:lstStyle/>
                    <a:p>
                      <a:r>
                        <a:rPr lang="uk-UA" sz="1400" dirty="0" smtClean="0"/>
                        <a:t>1-лінія середини виточки</a:t>
                      </a:r>
                    </a:p>
                    <a:p>
                      <a:r>
                        <a:rPr lang="uk-UA" sz="1400" dirty="0" smtClean="0"/>
                        <a:t>2-бічна</a:t>
                      </a:r>
                      <a:r>
                        <a:rPr lang="uk-UA" sz="1400" baseline="0" dirty="0" smtClean="0"/>
                        <a:t> сторона виточки</a:t>
                      </a:r>
                    </a:p>
                    <a:p>
                      <a:r>
                        <a:rPr lang="uk-UA" sz="1400" baseline="0" dirty="0" smtClean="0"/>
                        <a:t>3-лінія що обмежує довжину виточки</a:t>
                      </a:r>
                      <a:endParaRPr lang="uk-UA" sz="1400" dirty="0"/>
                    </a:p>
                  </a:txBody>
                  <a:tcPr marL="121920" marR="121920" marT="34290" marB="34290"/>
                </a:tc>
                <a:tc>
                  <a:txBody>
                    <a:bodyPr/>
                    <a:lstStyle/>
                    <a:p>
                      <a:endParaRPr lang="uk-UA" sz="1400" dirty="0"/>
                    </a:p>
                  </a:txBody>
                  <a:tcPr marL="121920" marR="121920" marT="34290" marB="34290"/>
                </a:tc>
              </a:tr>
              <a:tr h="878907">
                <a:tc>
                  <a:txBody>
                    <a:bodyPr/>
                    <a:lstStyle/>
                    <a:p>
                      <a:r>
                        <a:rPr lang="uk-UA" sz="1400" dirty="0" smtClean="0"/>
                        <a:t>2.</a:t>
                      </a:r>
                      <a:endParaRPr lang="uk-UA" sz="1400" dirty="0"/>
                    </a:p>
                  </a:txBody>
                  <a:tcPr marL="121920" marR="121920" marT="34290" marB="3429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400" dirty="0" err="1" smtClean="0"/>
                        <a:t>Сфастригувати</a:t>
                      </a:r>
                      <a:r>
                        <a:rPr lang="uk-UA" sz="1400" dirty="0" smtClean="0"/>
                        <a:t> виточку</a:t>
                      </a:r>
                    </a:p>
                    <a:p>
                      <a:endParaRPr lang="uk-UA" sz="1400" dirty="0"/>
                    </a:p>
                  </a:txBody>
                  <a:tcPr marL="121920" marR="121920" marT="34290" marB="34290"/>
                </a:tc>
                <a:tc>
                  <a:txBody>
                    <a:bodyPr/>
                    <a:lstStyle/>
                    <a:p>
                      <a:r>
                        <a:rPr lang="uk-UA" sz="1400" dirty="0" smtClean="0"/>
                        <a:t>Починаючи </a:t>
                      </a:r>
                      <a:r>
                        <a:rPr lang="uk-UA" sz="1400" dirty="0" err="1" smtClean="0"/>
                        <a:t>сфастригувальну</a:t>
                      </a:r>
                      <a:r>
                        <a:rPr lang="uk-UA" sz="1400" dirty="0" smtClean="0"/>
                        <a:t> строчку біля однієї</a:t>
                      </a:r>
                      <a:r>
                        <a:rPr lang="uk-UA" sz="1400" baseline="0" dirty="0" smtClean="0"/>
                        <a:t> з вершин виточки і закінчуючи з іншої, по наміченій лінії</a:t>
                      </a:r>
                      <a:endParaRPr lang="uk-UA" sz="1400" dirty="0"/>
                    </a:p>
                  </a:txBody>
                  <a:tcPr marL="121920" marR="121920" marT="34290" marB="34290"/>
                </a:tc>
                <a:tc>
                  <a:txBody>
                    <a:bodyPr/>
                    <a:lstStyle/>
                    <a:p>
                      <a:endParaRPr lang="uk-UA" sz="1400" dirty="0" smtClean="0"/>
                    </a:p>
                    <a:p>
                      <a:endParaRPr lang="uk-UA" sz="1400" dirty="0" smtClean="0"/>
                    </a:p>
                    <a:p>
                      <a:endParaRPr lang="uk-UA" sz="1400" dirty="0" smtClean="0"/>
                    </a:p>
                  </a:txBody>
                  <a:tcPr marL="121920" marR="121920" marT="34290" marB="34290"/>
                </a:tc>
              </a:tr>
              <a:tr h="1133136">
                <a:tc>
                  <a:txBody>
                    <a:bodyPr/>
                    <a:lstStyle/>
                    <a:p>
                      <a:r>
                        <a:rPr lang="uk-UA" sz="1400" dirty="0" smtClean="0"/>
                        <a:t>3.</a:t>
                      </a:r>
                      <a:endParaRPr lang="uk-UA" sz="1400" dirty="0"/>
                    </a:p>
                  </a:txBody>
                  <a:tcPr marL="121920" marR="121920" marT="34290" marB="34290"/>
                </a:tc>
                <a:tc>
                  <a:txBody>
                    <a:bodyPr/>
                    <a:lstStyle/>
                    <a:p>
                      <a:r>
                        <a:rPr lang="uk-UA" sz="1400" kern="1200" dirty="0" smtClean="0"/>
                        <a:t>Зшити виточку</a:t>
                      </a:r>
                      <a:endParaRPr lang="uk-UA" sz="1400" b="0" i="0" dirty="0"/>
                    </a:p>
                  </a:txBody>
                  <a:tcPr marL="121920" marR="121920" marT="34290" marB="34290"/>
                </a:tc>
                <a:tc>
                  <a:txBody>
                    <a:bodyPr/>
                    <a:lstStyle/>
                    <a:p>
                      <a:r>
                        <a:rPr lang="uk-UA" sz="1400" dirty="0" smtClean="0"/>
                        <a:t>Прокладаючи строчку на відстані 1мм від </a:t>
                      </a:r>
                      <a:r>
                        <a:rPr lang="uk-UA" sz="1400" dirty="0" err="1" smtClean="0"/>
                        <a:t>сфастригувальної</a:t>
                      </a:r>
                      <a:r>
                        <a:rPr lang="uk-UA" sz="1400" dirty="0" smtClean="0"/>
                        <a:t> строчки. У вершині виточки закріпку не виконувати,  зменшити величину стібка</a:t>
                      </a:r>
                      <a:endParaRPr lang="uk-UA" sz="1400" dirty="0"/>
                    </a:p>
                  </a:txBody>
                  <a:tcPr marL="121920" marR="121920" marT="34290" marB="34290"/>
                </a:tc>
                <a:tc>
                  <a:txBody>
                    <a:bodyPr/>
                    <a:lstStyle/>
                    <a:p>
                      <a:endParaRPr lang="uk-UA" sz="1400" dirty="0"/>
                    </a:p>
                  </a:txBody>
                  <a:tcPr marL="121920" marR="121920" marT="34290" marB="34290"/>
                </a:tc>
              </a:tr>
              <a:tr h="878907">
                <a:tc>
                  <a:txBody>
                    <a:bodyPr/>
                    <a:lstStyle/>
                    <a:p>
                      <a:r>
                        <a:rPr lang="uk-UA" sz="1400" dirty="0" smtClean="0"/>
                        <a:t>4.</a:t>
                      </a:r>
                      <a:endParaRPr lang="uk-UA" sz="1400" dirty="0"/>
                    </a:p>
                  </a:txBody>
                  <a:tcPr marL="121920" marR="121920" marT="34290" marB="3429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400" dirty="0" smtClean="0"/>
                        <a:t>Видалити нитки </a:t>
                      </a:r>
                      <a:r>
                        <a:rPr lang="uk-UA" sz="1400" dirty="0" err="1" smtClean="0"/>
                        <a:t>сфастригування</a:t>
                      </a:r>
                      <a:r>
                        <a:rPr lang="uk-UA" sz="1400" dirty="0" smtClean="0"/>
                        <a:t> </a:t>
                      </a:r>
                      <a:r>
                        <a:rPr lang="uk-UA" sz="1400" baseline="0" dirty="0" smtClean="0"/>
                        <a:t> і </a:t>
                      </a:r>
                      <a:r>
                        <a:rPr lang="uk-UA" sz="1400" baseline="0" dirty="0" err="1" smtClean="0"/>
                        <a:t>припрасувати</a:t>
                      </a:r>
                      <a:r>
                        <a:rPr lang="uk-UA" sz="1400" baseline="0" dirty="0" smtClean="0"/>
                        <a:t> виточку на ребро</a:t>
                      </a:r>
                      <a:endParaRPr lang="uk-UA" sz="1400" dirty="0" smtClean="0"/>
                    </a:p>
                  </a:txBody>
                  <a:tcPr marL="121920" marR="121920" marT="34290" marB="3429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400" kern="1200" dirty="0" smtClean="0"/>
                        <a:t>Виріб розташовують на столі, згином до </a:t>
                      </a:r>
                      <a:r>
                        <a:rPr lang="uk-UA" sz="1400" kern="1200" dirty="0" err="1" smtClean="0"/>
                        <a:t>пряцюючого</a:t>
                      </a:r>
                      <a:r>
                        <a:rPr lang="uk-UA" sz="1400" kern="1200" dirty="0" smtClean="0"/>
                        <a:t>, ВТО виконують до повного видалення вологи</a:t>
                      </a:r>
                      <a:endParaRPr lang="uk-UA" sz="1400" dirty="0"/>
                    </a:p>
                  </a:txBody>
                  <a:tcPr marL="121920" marR="121920" marT="34290" marB="34290"/>
                </a:tc>
                <a:tc>
                  <a:txBody>
                    <a:bodyPr/>
                    <a:lstStyle/>
                    <a:p>
                      <a:endParaRPr lang="uk-UA" sz="1400" dirty="0"/>
                    </a:p>
                  </a:txBody>
                  <a:tcPr marL="121920" marR="121920" marT="34290" marB="34290"/>
                </a:tc>
              </a:tr>
              <a:tr h="1190502">
                <a:tc>
                  <a:txBody>
                    <a:bodyPr/>
                    <a:lstStyle/>
                    <a:p>
                      <a:r>
                        <a:rPr lang="uk-UA" sz="1400" dirty="0" smtClean="0"/>
                        <a:t>5.</a:t>
                      </a:r>
                      <a:endParaRPr lang="uk-UA" sz="1400" dirty="0"/>
                    </a:p>
                  </a:txBody>
                  <a:tcPr marL="121920" marR="121920" marT="34290" marB="3429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400" kern="1200" dirty="0" smtClean="0"/>
                        <a:t>Запрасувати виточку до середини, направляючи виточку за допомогою праски</a:t>
                      </a:r>
                      <a:endParaRPr lang="uk-UA" sz="1400" dirty="0" smtClean="0"/>
                    </a:p>
                  </a:txBody>
                  <a:tcPr marL="121920" marR="121920" marT="34290" marB="34290"/>
                </a:tc>
                <a:tc>
                  <a:txBody>
                    <a:bodyPr/>
                    <a:lstStyle/>
                    <a:p>
                      <a:r>
                        <a:rPr lang="uk-UA" sz="1400" kern="1200" dirty="0" err="1" smtClean="0"/>
                        <a:t>Припрасувати</a:t>
                      </a:r>
                      <a:r>
                        <a:rPr lang="uk-UA" sz="1400" kern="1200" dirty="0" smtClean="0"/>
                        <a:t> виточку, </a:t>
                      </a:r>
                      <a:r>
                        <a:rPr lang="uk-UA" sz="1400" kern="1200" dirty="0" err="1" smtClean="0"/>
                        <a:t>спрасувати</a:t>
                      </a:r>
                      <a:r>
                        <a:rPr lang="uk-UA" sz="1400" kern="1200" dirty="0" smtClean="0"/>
                        <a:t> кінці, не допускаючи напливів</a:t>
                      </a:r>
                      <a:endParaRPr lang="uk-UA" sz="1400" dirty="0"/>
                    </a:p>
                  </a:txBody>
                  <a:tcPr marL="121920" marR="121920" marT="34290" marB="34290"/>
                </a:tc>
                <a:tc>
                  <a:txBody>
                    <a:bodyPr/>
                    <a:lstStyle/>
                    <a:p>
                      <a:endParaRPr lang="uk-UA" sz="1400" dirty="0"/>
                    </a:p>
                  </a:txBody>
                  <a:tcPr marL="121920" marR="121920" marT="34290" marB="34290"/>
                </a:tc>
              </a:tr>
            </a:tbl>
          </a:graphicData>
        </a:graphic>
      </p:graphicFrame>
      <p:pic>
        <p:nvPicPr>
          <p:cNvPr id="1026" name="Picture 2" descr="C:\Users\Julia\Desktop\атестація 2019-2020\відкритий урок\image065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88224" y="1700808"/>
            <a:ext cx="1514343" cy="650827"/>
          </a:xfrm>
          <a:prstGeom prst="rect">
            <a:avLst/>
          </a:prstGeom>
          <a:noFill/>
        </p:spPr>
      </p:pic>
      <p:pic>
        <p:nvPicPr>
          <p:cNvPr id="1027" name="Picture 3" descr="C:\Users\Julia\Desktop\атестація 2019-2020\відкритий урок\Хмельницький нацiональний унiверситет_files\image00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04248" y="2636912"/>
            <a:ext cx="1151809" cy="662081"/>
          </a:xfrm>
          <a:prstGeom prst="rect">
            <a:avLst/>
          </a:prstGeom>
          <a:noFill/>
        </p:spPr>
      </p:pic>
      <p:sp>
        <p:nvSpPr>
          <p:cNvPr id="1029" name="AutoShape 5" descr="ÐÐ°ÑÑÐ¸Ð½ÐºÐ¸ Ð¿Ð¾ Ð·Ð°Ð¿ÑÐ¾ÑÑ Ð¾Ð±ÑÐ¾Ð±ÐºÐ° Ð²Ð¸ÑÐ¾ÑÐ¾Ðº"/>
          <p:cNvSpPr>
            <a:spLocks noChangeAspect="1" noChangeArrowheads="1"/>
          </p:cNvSpPr>
          <p:nvPr/>
        </p:nvSpPr>
        <p:spPr bwMode="auto">
          <a:xfrm>
            <a:off x="207433" y="-108347"/>
            <a:ext cx="406400" cy="2286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pic>
        <p:nvPicPr>
          <p:cNvPr id="20" name="Picture 1" descr="C:\Users\Julia\Desktop\Без названия.jpg"/>
          <p:cNvPicPr>
            <a:picLocks noChangeAspect="1" noChangeArrowheads="1"/>
          </p:cNvPicPr>
          <p:nvPr/>
        </p:nvPicPr>
        <p:blipFill>
          <a:blip r:embed="rId5" cstate="print"/>
          <a:srcRect l="55827" t="29264" r="11607"/>
          <a:stretch>
            <a:fillRect/>
          </a:stretch>
        </p:blipFill>
        <p:spPr bwMode="auto">
          <a:xfrm>
            <a:off x="6660232" y="3717032"/>
            <a:ext cx="1344149" cy="783245"/>
          </a:xfrm>
          <a:prstGeom prst="rect">
            <a:avLst/>
          </a:prstGeom>
          <a:noFill/>
        </p:spPr>
      </p:pic>
      <p:pic>
        <p:nvPicPr>
          <p:cNvPr id="21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6" cstate="print"/>
          <a:srcRect l="78946" t="83471" r="6724" b="6611"/>
          <a:stretch>
            <a:fillRect/>
          </a:stretch>
        </p:blipFill>
        <p:spPr bwMode="auto">
          <a:xfrm>
            <a:off x="6732240" y="5733256"/>
            <a:ext cx="1248139" cy="648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Picture 3" descr="C:\Users\Julia\Pictures\img002.jpg"/>
          <p:cNvPicPr>
            <a:picLocks noChangeAspect="1" noChangeArrowheads="1"/>
          </p:cNvPicPr>
          <p:nvPr/>
        </p:nvPicPr>
        <p:blipFill>
          <a:blip r:embed="rId7" cstate="print"/>
          <a:srcRect l="77974" t="67859" r="4413" b="24373"/>
          <a:stretch>
            <a:fillRect/>
          </a:stretch>
        </p:blipFill>
        <p:spPr bwMode="auto">
          <a:xfrm>
            <a:off x="6588224" y="4797152"/>
            <a:ext cx="1632181" cy="720080"/>
          </a:xfrm>
          <a:prstGeom prst="rect">
            <a:avLst/>
          </a:prstGeom>
          <a:noFill/>
        </p:spPr>
      </p:pic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3010" name="AutoShape 2" descr="Похожее изображени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43012" name="AutoShape 4" descr="Похожее изображени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pic>
        <p:nvPicPr>
          <p:cNvPr id="43013" name="Picture 5" descr="C:\Users\Julia\Desktop\46477221-chiffre-de-bâton-en-action-stickman-avec-une-coche-tout-va-bien-stick-man-de-dessin-vectoriel-avec-un-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0"/>
            <a:ext cx="6624736" cy="66247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3015" name="Picture 7" descr="Картинки по запросу клипарт молодці"/>
          <p:cNvPicPr>
            <a:picLocks noChangeAspect="1" noChangeArrowheads="1"/>
          </p:cNvPicPr>
          <p:nvPr/>
        </p:nvPicPr>
        <p:blipFill>
          <a:blip r:embed="rId3" cstate="print"/>
          <a:srcRect l="25200" t="14000" r="30701" b="69200"/>
          <a:stretch>
            <a:fillRect/>
          </a:stretch>
        </p:blipFill>
        <p:spPr bwMode="auto">
          <a:xfrm>
            <a:off x="971600" y="404664"/>
            <a:ext cx="3024336" cy="86409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uk-UA" sz="6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Мета уроку:</a:t>
            </a:r>
            <a:endParaRPr lang="uk-UA" sz="6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340768"/>
            <a:ext cx="9144000" cy="5257800"/>
          </a:xfrm>
        </p:spPr>
        <p:txBody>
          <a:bodyPr>
            <a:normAutofit lnSpcReduction="1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buNone/>
            </a:pPr>
            <a:r>
              <a:rPr lang="uk-UA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		</a:t>
            </a:r>
            <a:r>
              <a:rPr lang="uk-UA" sz="3500" b="1" spc="50" dirty="0" smtClean="0">
                <a:ln w="11430"/>
                <a:solidFill>
                  <a:schemeClr val="tx2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Навчитися якісно виконувати роботу, уникаючи можливих дефектів. </a:t>
            </a:r>
          </a:p>
          <a:p>
            <a:pPr>
              <a:buNone/>
            </a:pPr>
            <a:r>
              <a:rPr lang="uk-UA" sz="3500" b="1" spc="50" dirty="0" smtClean="0">
                <a:ln w="11430"/>
                <a:solidFill>
                  <a:schemeClr val="tx2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		Набути навички планування і виконання виробничого процесу.</a:t>
            </a:r>
          </a:p>
          <a:p>
            <a:pPr>
              <a:buNone/>
            </a:pPr>
            <a:r>
              <a:rPr lang="uk-UA" sz="3500" b="1" spc="50" dirty="0" smtClean="0">
                <a:ln w="11430"/>
                <a:solidFill>
                  <a:schemeClr val="tx2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		Закріпити вміння здобуті на попередніх уроках теоретичного та виробничого навчання.</a:t>
            </a:r>
          </a:p>
          <a:p>
            <a:pPr>
              <a:buNone/>
            </a:pPr>
            <a:r>
              <a:rPr lang="uk-UA" sz="3500" b="1" spc="50" dirty="0" smtClean="0">
                <a:ln w="11430"/>
                <a:solidFill>
                  <a:schemeClr val="tx2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		Розвинути навички самовдосконалення за обраною професією та вміння працювати у команді.</a:t>
            </a:r>
            <a:endParaRPr lang="uk-UA" sz="3500" b="1" spc="50" dirty="0">
              <a:ln w="11430"/>
              <a:solidFill>
                <a:schemeClr val="tx2">
                  <a:lumMod val="5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randomBar dir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ÐÑÐºÑÐ¾Ð¹ÐºÐ° Ð²ÐµÑÐµÑÐ½ÐµÐ³Ð¾ Ð¿Ð»Ð°ÑÑÑ. ÐÐ¾Ð»ÑÑÐ¸Ðµ ÑÐ°Ð·Ð¼ÐµÑÑ - ÑÑÑÐ½Ð¾Ð¹ ÑÐ°Ð±Ð¾ÑÑ."/>
          <p:cNvPicPr>
            <a:picLocks noChangeAspect="1" noChangeArrowheads="1"/>
          </p:cNvPicPr>
          <p:nvPr/>
        </p:nvPicPr>
        <p:blipFill>
          <a:blip r:embed="rId2" cstate="print"/>
          <a:srcRect r="47724" b="50426"/>
          <a:stretch>
            <a:fillRect/>
          </a:stretch>
        </p:blipFill>
        <p:spPr bwMode="auto">
          <a:xfrm>
            <a:off x="0" y="3861049"/>
            <a:ext cx="2808312" cy="266318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764704"/>
            <a:ext cx="8229600" cy="1143000"/>
          </a:xfrm>
        </p:spPr>
        <p:txBody>
          <a:bodyPr>
            <a:noAutofit/>
          </a:bodyPr>
          <a:lstStyle/>
          <a:p>
            <a:r>
              <a:rPr lang="uk-UA" sz="7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Тема уроку</a:t>
            </a:r>
            <a:endParaRPr lang="uk-UA" sz="7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uk-UA" sz="7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Обробка спинки. </a:t>
            </a:r>
            <a:endParaRPr lang="uk-UA" dirty="0"/>
          </a:p>
        </p:txBody>
      </p:sp>
      <p:pic>
        <p:nvPicPr>
          <p:cNvPr id="2050" name="Picture 2" descr="ÐÐ»Ð°ÑÑÐµ ÑÐ²Ð¾Ð¸Ð¼Ð¸ ÑÑÐºÐ°Ð¼Ð¸ - Ð²ÑÐºÑÐ¾Ð¹ÐºÐ° Ð¾Ñ Ð¨ÐÐÐÐ« Ð¨ÐÐ¢Ð¬Ð¯ ÐÐ½Ð°ÑÑÐ°ÑÐ¸Ð¸ ÐÐ¾ÑÑÐ¸Ð°ÑÐ¸"/>
          <p:cNvPicPr>
            <a:picLocks noChangeAspect="1" noChangeArrowheads="1"/>
          </p:cNvPicPr>
          <p:nvPr/>
        </p:nvPicPr>
        <p:blipFill>
          <a:blip r:embed="rId3" cstate="print"/>
          <a:srcRect b="80426"/>
          <a:stretch>
            <a:fillRect/>
          </a:stretch>
        </p:blipFill>
        <p:spPr bwMode="auto">
          <a:xfrm>
            <a:off x="3131840" y="3212979"/>
            <a:ext cx="2771800" cy="28709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6" name="Picture 8" descr="ÐÑÐºÑÐ¾Ð¹ÐºÐ¸ Ð½Ð° Ð¸Ð½Ð´Ð¸Ð²Ð¸Ð´ÑÐ°Ð»ÑÐ½ÑÐµ ÑÐ°Ð·Ð¼ÐµÑÑ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08307" y="332657"/>
            <a:ext cx="1588327" cy="1360216"/>
          </a:xfrm>
          <a:prstGeom prst="rect">
            <a:avLst/>
          </a:prstGeom>
          <a:noFill/>
        </p:spPr>
      </p:pic>
      <p:pic>
        <p:nvPicPr>
          <p:cNvPr id="2058" name="Picture 10" descr="ÐÑÐºÑÐ¾Ð¹ÐºÐ°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" y="0"/>
            <a:ext cx="2059732" cy="1763920"/>
          </a:xfrm>
          <a:prstGeom prst="rect">
            <a:avLst/>
          </a:prstGeom>
          <a:noFill/>
        </p:spPr>
      </p:pic>
      <p:pic>
        <p:nvPicPr>
          <p:cNvPr id="2060" name="Picture 12" descr="ÐÑÐºÑÐ¾Ð¹ÐºÐ¸ Ð½Ð° Ð¸Ð½Ð´Ð¸Ð²Ð¸Ð´ÑÐ°Ð»ÑÐ½ÑÐµ ÑÐ°Ð·Ð¼ÐµÑÑ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04151" y="3789040"/>
            <a:ext cx="3139852" cy="2688916"/>
          </a:xfrm>
          <a:prstGeom prst="rect">
            <a:avLst/>
          </a:prstGeom>
          <a:noFill/>
        </p:spPr>
      </p:pic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32772" name="Picture 4" descr="ÐÐ°ÑÑÐ¸Ð½ÐºÐ¸ Ð¿Ð¾ Ð·Ð°Ð¿ÑÐ¾ÑÑ ÐºÐ»Ð¸Ð¿Ð°ÑÑ ÑÐ²ÐµÑ"/>
          <p:cNvPicPr>
            <a:picLocks noChangeAspect="1" noChangeArrowheads="1"/>
          </p:cNvPicPr>
          <p:nvPr/>
        </p:nvPicPr>
        <p:blipFill>
          <a:blip r:embed="rId2" cstate="print"/>
          <a:srcRect b="26463"/>
          <a:stretch>
            <a:fillRect/>
          </a:stretch>
        </p:blipFill>
        <p:spPr bwMode="auto">
          <a:xfrm>
            <a:off x="539553" y="0"/>
            <a:ext cx="4213611" cy="68580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2774" name="Picture 6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3" cstate="print"/>
          <a:srcRect r="4745" b="60174"/>
          <a:stretch>
            <a:fillRect/>
          </a:stretch>
        </p:blipFill>
        <p:spPr bwMode="auto">
          <a:xfrm>
            <a:off x="5831580" y="0"/>
            <a:ext cx="3312421" cy="2996952"/>
          </a:xfrm>
          <a:prstGeom prst="rect">
            <a:avLst/>
          </a:prstGeom>
          <a:noFill/>
        </p:spPr>
      </p:pic>
      <p:pic>
        <p:nvPicPr>
          <p:cNvPr id="32770" name="Picture 2" descr="ÐÐ°ÑÑÐ¸Ð½ÐºÐ¸ Ð¿Ð¾ Ð·Ð°Ð¿ÑÐ¾ÑÑ ÐºÐ»Ð¸Ð¿Ð°ÑÑ ÑÐ²ÐµÑ"/>
          <p:cNvPicPr>
            <a:picLocks noChangeAspect="1" noChangeArrowheads="1"/>
          </p:cNvPicPr>
          <p:nvPr/>
        </p:nvPicPr>
        <p:blipFill>
          <a:blip r:embed="rId2" cstate="print"/>
          <a:srcRect t="78348" r="50575" b="1295"/>
          <a:stretch>
            <a:fillRect/>
          </a:stretch>
        </p:blipFill>
        <p:spPr bwMode="auto">
          <a:xfrm>
            <a:off x="6228184" y="4437112"/>
            <a:ext cx="2339752" cy="213285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6" name="Picture 2" descr="ÐÐ°ÑÑÐ¸Ð½ÐºÐ¸ Ð¿Ð¾ Ð·Ð°Ð¿ÑÐ¾ÑÑ ÐºÐ»Ð¸Ð¿Ð°ÑÑ ÑÐ²ÐµÑ"/>
          <p:cNvPicPr>
            <a:picLocks noChangeAspect="1" noChangeArrowheads="1"/>
          </p:cNvPicPr>
          <p:nvPr/>
        </p:nvPicPr>
        <p:blipFill>
          <a:blip r:embed="rId2" cstate="print"/>
          <a:srcRect l="53239" t="78348" b="3096"/>
          <a:stretch>
            <a:fillRect/>
          </a:stretch>
        </p:blipFill>
        <p:spPr bwMode="auto">
          <a:xfrm>
            <a:off x="4572000" y="2780928"/>
            <a:ext cx="2213645" cy="194421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ÐÐ°ÑÑÐ¸Ð½ÐºÐ¸ Ð¿Ð¾ Ð·Ð°Ð¿ÑÐ¾ÑÑ ÐºÐ»ÑÐ¿Ð°ÑÑ ÑÐ¼Ð½Ð¾Ð³Ð¾ ÑÐµÐ»Ð¾Ð²ÐµÐºÐ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836712"/>
            <a:ext cx="7834560" cy="602128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uk-UA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Формула успіху</a:t>
            </a:r>
            <a:endParaRPr lang="uk-UA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 rot="21302057">
            <a:off x="953735" y="1301038"/>
            <a:ext cx="1603068" cy="604664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uk-UA" sz="4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Хочу!</a:t>
            </a:r>
            <a:endParaRPr lang="uk-UA" sz="4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5" name="Содержимое 2"/>
          <p:cNvSpPr txBox="1">
            <a:spLocks/>
          </p:cNvSpPr>
          <p:nvPr/>
        </p:nvSpPr>
        <p:spPr>
          <a:xfrm rot="1513777">
            <a:off x="6103699" y="3061509"/>
            <a:ext cx="2127068" cy="116334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uk-UA" sz="2800" b="1" i="0" u="none" strike="noStrike" kern="1200" cap="none" spc="0" normalizeH="0" baseline="0" noProof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Маю результат!</a:t>
            </a:r>
            <a:endParaRPr kumimoji="0" lang="uk-UA" sz="2800" b="1" i="0" u="none" strike="noStrike" kern="1200" cap="none" spc="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C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Содержимое 2"/>
          <p:cNvSpPr txBox="1">
            <a:spLocks/>
          </p:cNvSpPr>
          <p:nvPr/>
        </p:nvSpPr>
        <p:spPr>
          <a:xfrm rot="19335044">
            <a:off x="1237497" y="2963743"/>
            <a:ext cx="1980155" cy="60466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uk-UA" sz="4400" b="1" i="0" u="none" strike="noStrike" kern="1200" cap="none" spc="0" normalizeH="0" baseline="0" noProof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660033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Можу!</a:t>
            </a:r>
            <a:endParaRPr kumimoji="0" lang="uk-UA" sz="4400" b="1" i="0" u="none" strike="noStrike" kern="1200" cap="none" spc="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660033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Содержимое 2"/>
          <p:cNvSpPr txBox="1">
            <a:spLocks/>
          </p:cNvSpPr>
          <p:nvPr/>
        </p:nvSpPr>
        <p:spPr>
          <a:xfrm rot="21302057">
            <a:off x="2938979" y="1264999"/>
            <a:ext cx="1603068" cy="60466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uk-UA" sz="4400" b="1" i="0" u="none" strike="noStrike" kern="1200" cap="none" spc="0" normalizeH="0" baseline="0" noProof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7030A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Вірю!</a:t>
            </a:r>
            <a:endParaRPr kumimoji="0" lang="uk-UA" sz="4400" b="1" i="0" u="none" strike="noStrike" kern="1200" cap="none" spc="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7030A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Содержимое 2"/>
          <p:cNvSpPr txBox="1">
            <a:spLocks/>
          </p:cNvSpPr>
          <p:nvPr/>
        </p:nvSpPr>
        <p:spPr>
          <a:xfrm>
            <a:off x="5076056" y="1553031"/>
            <a:ext cx="2232248" cy="60466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uk-UA" sz="4400" b="1" i="0" u="none" strike="noStrike" kern="1200" cap="none" spc="0" normalizeH="0" baseline="0" noProof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Роблю!</a:t>
            </a:r>
            <a:endParaRPr kumimoji="0" lang="uk-UA" sz="4400" b="1" i="0" u="none" strike="noStrike" kern="1200" cap="none" spc="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accent3">
                  <a:lumMod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33794" name="Picture 2" descr="ÐÐ°ÑÑÐ¸Ð½ÐºÐ¸ Ð¿Ð¾ Ð·Ð°Ð¿ÑÐ¾ÑÑ ÐºÐ»Ð¸Ð¿Ð°ÑÑ ÑÐ²ÐµÑ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124745"/>
            <a:ext cx="7620000" cy="4962526"/>
          </a:xfrm>
          <a:prstGeom prst="rect">
            <a:avLst/>
          </a:prstGeom>
          <a:noFill/>
        </p:spPr>
      </p:pic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1026" name="Picture 2" descr="ÑÐ²ÐµÑ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" y="0"/>
            <a:ext cx="9191391" cy="6858000"/>
          </a:xfrm>
          <a:prstGeom prst="rect">
            <a:avLst/>
          </a:prstGeom>
          <a:noFill/>
        </p:spPr>
      </p:pic>
      <p:pic>
        <p:nvPicPr>
          <p:cNvPr id="1029" name="Picture 5" descr="C:\Users\Julia\Documents\ViberDownloads\0-02-05-375b46b2e978d55523cee0012001811d917a2bbc7db478b1977f50562f0e15b5_1ba3a08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87824" y="3140968"/>
            <a:ext cx="2542928" cy="2542928"/>
          </a:xfrm>
          <a:prstGeom prst="rect">
            <a:avLst/>
          </a:prstGeom>
          <a:noFill/>
        </p:spPr>
      </p:pic>
      <p:pic>
        <p:nvPicPr>
          <p:cNvPr id="1028" name="Picture 4" descr="C:\Users\Julia\Documents\ViberDownloads\0-02-05-bfe302d05885d1d7e4af6c84644428ff7375d2d7f25c1a7bb8703f63231dd083_144b5bf1.jpg"/>
          <p:cNvPicPr>
            <a:picLocks noChangeAspect="1" noChangeArrowheads="1"/>
          </p:cNvPicPr>
          <p:nvPr/>
        </p:nvPicPr>
        <p:blipFill>
          <a:blip r:embed="rId5" cstate="print"/>
          <a:srcRect l="4545" t="18182" r="2273" b="20454"/>
          <a:stretch>
            <a:fillRect/>
          </a:stretch>
        </p:blipFill>
        <p:spPr bwMode="auto">
          <a:xfrm>
            <a:off x="4644008" y="1772816"/>
            <a:ext cx="2952328" cy="19442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7" name="Picture 3" descr="C:\Users\Julia\Documents\ViberDownloads\0-02-0a-19a825fa56e82540f18168c7e1b770fa6cdf011494bffbd16c20d1860a41de08_5ebfa8e8.jpg"/>
          <p:cNvPicPr>
            <a:picLocks noChangeAspect="1" noChangeArrowheads="1"/>
          </p:cNvPicPr>
          <p:nvPr/>
        </p:nvPicPr>
        <p:blipFill>
          <a:blip r:embed="rId6" cstate="print"/>
          <a:srcRect l="11970" r="11381" b="4638"/>
          <a:stretch>
            <a:fillRect/>
          </a:stretch>
        </p:blipFill>
        <p:spPr bwMode="auto">
          <a:xfrm>
            <a:off x="1691680" y="1412779"/>
            <a:ext cx="2880320" cy="19112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uk-UA" sz="6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Домашнє завдання</a:t>
            </a:r>
            <a:endParaRPr lang="uk-UA" sz="6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 dirty="0"/>
          </a:p>
        </p:txBody>
      </p:sp>
      <p:pic>
        <p:nvPicPr>
          <p:cNvPr id="35842" name="Picture 2" descr="ÐÐ°ÑÑÐ¸Ð½ÐºÐ¸ Ð¿Ð¾ Ð·Ð°Ð¿ÑÐ¾ÑÑ ÐºÐ»Ð¸Ð¿Ð°ÑÑ Ð·Ð¾Ð»Ð¾ÑÐ¾Ð¹ ÑÐµÐ»Ð¾Ð²ÐµÑÐµÐº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33557" y="555872"/>
            <a:ext cx="4842703" cy="596947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36866" name="Picture 2" descr="C:\Users\Julia\Pictures\img004.jpg"/>
          <p:cNvPicPr>
            <a:picLocks noChangeAspect="1" noChangeArrowheads="1"/>
          </p:cNvPicPr>
          <p:nvPr/>
        </p:nvPicPr>
        <p:blipFill>
          <a:blip r:embed="rId2" cstate="print"/>
          <a:srcRect t="12670" b="21559"/>
          <a:stretch>
            <a:fillRect/>
          </a:stretch>
        </p:blipFill>
        <p:spPr bwMode="auto">
          <a:xfrm>
            <a:off x="1115617" y="133872"/>
            <a:ext cx="6927851" cy="6724128"/>
          </a:xfrm>
          <a:prstGeom prst="rect">
            <a:avLst/>
          </a:prstGeom>
          <a:noFill/>
        </p:spPr>
      </p:pic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893</TotalTime>
  <Words>485</Words>
  <Application>Microsoft Office PowerPoint</Application>
  <PresentationFormat>Экран (4:3)</PresentationFormat>
  <Paragraphs>104</Paragraphs>
  <Slides>27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Тема Office</vt:lpstr>
      <vt:lpstr>Слайдова презентація до уроку</vt:lpstr>
      <vt:lpstr>Слайд 2</vt:lpstr>
      <vt:lpstr>Тема уроку</vt:lpstr>
      <vt:lpstr>Слайд 4</vt:lpstr>
      <vt:lpstr>Формула успіху</vt:lpstr>
      <vt:lpstr>Слайд 6</vt:lpstr>
      <vt:lpstr>Слайд 7</vt:lpstr>
      <vt:lpstr>Домашнє завдання</vt:lpstr>
      <vt:lpstr>Слайд 9</vt:lpstr>
      <vt:lpstr>Слайд 10</vt:lpstr>
      <vt:lpstr>Гра “Доміно”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Шлях до професіоналізму</vt:lpstr>
      <vt:lpstr>Слайд 20</vt:lpstr>
      <vt:lpstr>Гра “склади пазл”</vt:lpstr>
      <vt:lpstr>Слайд 22</vt:lpstr>
      <vt:lpstr>Слайд 23</vt:lpstr>
      <vt:lpstr>Слайд 24</vt:lpstr>
      <vt:lpstr>Слайд 25</vt:lpstr>
      <vt:lpstr>Слайд 26</vt:lpstr>
      <vt:lpstr>Мета уроку: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Julia</dc:creator>
  <cp:lastModifiedBy>Julia</cp:lastModifiedBy>
  <cp:revision>7</cp:revision>
  <dcterms:created xsi:type="dcterms:W3CDTF">2019-08-25T09:33:14Z</dcterms:created>
  <dcterms:modified xsi:type="dcterms:W3CDTF">2019-10-17T21:26:53Z</dcterms:modified>
</cp:coreProperties>
</file>