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56" r:id="rId2"/>
    <p:sldId id="263" r:id="rId3"/>
    <p:sldId id="277" r:id="rId4"/>
    <p:sldId id="259" r:id="rId5"/>
    <p:sldId id="260" r:id="rId6"/>
    <p:sldId id="261" r:id="rId7"/>
    <p:sldId id="262" r:id="rId8"/>
    <p:sldId id="264" r:id="rId9"/>
    <p:sldId id="265" r:id="rId10"/>
    <p:sldId id="270" r:id="rId11"/>
    <p:sldId id="271" r:id="rId12"/>
    <p:sldId id="272" r:id="rId13"/>
    <p:sldId id="273" r:id="rId14"/>
    <p:sldId id="269" r:id="rId15"/>
    <p:sldId id="275" r:id="rId16"/>
    <p:sldId id="276" r:id="rId17"/>
    <p:sldId id="266" r:id="rId18"/>
    <p:sldId id="267" r:id="rId19"/>
    <p:sldId id="268" r:id="rId20"/>
    <p:sldId id="278" r:id="rId21"/>
  </p:sldIdLst>
  <p:sldSz cx="6858000" cy="9144000" type="screen4x3"/>
  <p:notesSz cx="6888163" cy="10017125"/>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2833802-FEF1-4C79-8D5D-14CF1EAF98D9}" styleName="Светлый стиль 2 - акцент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C4B1156A-380E-4F78-BDF5-A606A8083BF9}" styleName="Средний стиль 4 - акцент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8A107856-5554-42FB-B03E-39F5DBC370BA}" styleName="Средний стиль 4 - акцент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0505E3EF-67EA-436B-97B2-0124C06EBD24}" styleName="Средний стиль 4 - акцент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69CF1AB2-1976-4502-BF36-3FF5EA218861}" styleName="Средний стиль 4 - акцент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284E427A-3D55-4303-BF80-6455036E1DE7}" styleName="Стиль из темы 1 - акцент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10A1B5D5-9B99-4C35-A422-299274C87663}" styleName="Средний стиль 1 - акцент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1E171933-4619-4E11-9A3F-F7608DF75F80}" styleName="Средний стиль 1 - акцент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ED083AE6-46FA-4A59-8FB0-9F97EB10719F}" styleName="Светлый стиль 3 - акцент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9D7B26C5-4107-4FEC-AEDC-1716B250A1EF}" styleName="Светлый стиль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16DA210-FB5B-4158-B5E0-FEB733F419BA}" styleName="Светлый стиль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5390" autoAdjust="0"/>
  </p:normalViewPr>
  <p:slideViewPr>
    <p:cSldViewPr>
      <p:cViewPr>
        <p:scale>
          <a:sx n="60" d="100"/>
          <a:sy n="60" d="100"/>
        </p:scale>
        <p:origin x="-1020" y="732"/>
      </p:cViewPr>
      <p:guideLst>
        <p:guide orient="horz" pos="2880"/>
        <p:guide pos="216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84408" cy="500390"/>
          </a:xfrm>
          <a:prstGeom prst="rect">
            <a:avLst/>
          </a:prstGeom>
        </p:spPr>
        <p:txBody>
          <a:bodyPr vert="horz" lIns="89172" tIns="44586" rIns="89172" bIns="44586" rtlCol="0"/>
          <a:lstStyle>
            <a:lvl1pPr algn="l">
              <a:defRPr sz="1200"/>
            </a:lvl1pPr>
          </a:lstStyle>
          <a:p>
            <a:endParaRPr lang="uk-UA"/>
          </a:p>
        </p:txBody>
      </p:sp>
      <p:sp>
        <p:nvSpPr>
          <p:cNvPr id="3" name="Дата 2"/>
          <p:cNvSpPr>
            <a:spLocks noGrp="1"/>
          </p:cNvSpPr>
          <p:nvPr>
            <p:ph type="dt" idx="1"/>
          </p:nvPr>
        </p:nvSpPr>
        <p:spPr>
          <a:xfrm>
            <a:off x="3902215" y="1"/>
            <a:ext cx="2984408" cy="500390"/>
          </a:xfrm>
          <a:prstGeom prst="rect">
            <a:avLst/>
          </a:prstGeom>
        </p:spPr>
        <p:txBody>
          <a:bodyPr vert="horz" lIns="89172" tIns="44586" rIns="89172" bIns="44586" rtlCol="0"/>
          <a:lstStyle>
            <a:lvl1pPr algn="r">
              <a:defRPr sz="1200"/>
            </a:lvl1pPr>
          </a:lstStyle>
          <a:p>
            <a:fld id="{7215450F-E8C5-4B46-A1B5-D2EFC5EB17B3}" type="datetimeFigureOut">
              <a:rPr lang="uk-UA" smtClean="0"/>
              <a:pPr/>
              <a:t>17.10.2019</a:t>
            </a:fld>
            <a:endParaRPr lang="uk-UA"/>
          </a:p>
        </p:txBody>
      </p:sp>
      <p:sp>
        <p:nvSpPr>
          <p:cNvPr id="4" name="Образ слайда 3"/>
          <p:cNvSpPr>
            <a:spLocks noGrp="1" noRot="1" noChangeAspect="1"/>
          </p:cNvSpPr>
          <p:nvPr>
            <p:ph type="sldImg" idx="2"/>
          </p:nvPr>
        </p:nvSpPr>
        <p:spPr>
          <a:xfrm>
            <a:off x="2036763" y="750888"/>
            <a:ext cx="2816225" cy="3757612"/>
          </a:xfrm>
          <a:prstGeom prst="rect">
            <a:avLst/>
          </a:prstGeom>
          <a:noFill/>
          <a:ln w="12700">
            <a:solidFill>
              <a:prstClr val="black"/>
            </a:solidFill>
          </a:ln>
        </p:spPr>
        <p:txBody>
          <a:bodyPr vert="horz" lIns="89172" tIns="44586" rIns="89172" bIns="44586" rtlCol="0" anchor="ctr"/>
          <a:lstStyle/>
          <a:p>
            <a:endParaRPr lang="uk-UA"/>
          </a:p>
        </p:txBody>
      </p:sp>
      <p:sp>
        <p:nvSpPr>
          <p:cNvPr id="5" name="Заметки 4"/>
          <p:cNvSpPr>
            <a:spLocks noGrp="1"/>
          </p:cNvSpPr>
          <p:nvPr>
            <p:ph type="body" sz="quarter" idx="3"/>
          </p:nvPr>
        </p:nvSpPr>
        <p:spPr>
          <a:xfrm>
            <a:off x="688355" y="4758367"/>
            <a:ext cx="5511453" cy="4508173"/>
          </a:xfrm>
          <a:prstGeom prst="rect">
            <a:avLst/>
          </a:prstGeom>
        </p:spPr>
        <p:txBody>
          <a:bodyPr vert="horz" lIns="89172" tIns="44586" rIns="89172" bIns="44586"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6" name="Нижний колонтитул 5"/>
          <p:cNvSpPr>
            <a:spLocks noGrp="1"/>
          </p:cNvSpPr>
          <p:nvPr>
            <p:ph type="ftr" sz="quarter" idx="4"/>
          </p:nvPr>
        </p:nvSpPr>
        <p:spPr>
          <a:xfrm>
            <a:off x="1" y="9515182"/>
            <a:ext cx="2984408" cy="500390"/>
          </a:xfrm>
          <a:prstGeom prst="rect">
            <a:avLst/>
          </a:prstGeom>
        </p:spPr>
        <p:txBody>
          <a:bodyPr vert="horz" lIns="89172" tIns="44586" rIns="89172" bIns="44586" rtlCol="0" anchor="b"/>
          <a:lstStyle>
            <a:lvl1pPr algn="l">
              <a:defRPr sz="1200"/>
            </a:lvl1pPr>
          </a:lstStyle>
          <a:p>
            <a:endParaRPr lang="uk-UA"/>
          </a:p>
        </p:txBody>
      </p:sp>
      <p:sp>
        <p:nvSpPr>
          <p:cNvPr id="7" name="Номер слайда 6"/>
          <p:cNvSpPr>
            <a:spLocks noGrp="1"/>
          </p:cNvSpPr>
          <p:nvPr>
            <p:ph type="sldNum" sz="quarter" idx="5"/>
          </p:nvPr>
        </p:nvSpPr>
        <p:spPr>
          <a:xfrm>
            <a:off x="3902215" y="9515182"/>
            <a:ext cx="2984408" cy="500390"/>
          </a:xfrm>
          <a:prstGeom prst="rect">
            <a:avLst/>
          </a:prstGeom>
        </p:spPr>
        <p:txBody>
          <a:bodyPr vert="horz" lIns="89172" tIns="44586" rIns="89172" bIns="44586" rtlCol="0" anchor="b"/>
          <a:lstStyle>
            <a:lvl1pPr algn="r">
              <a:defRPr sz="1200"/>
            </a:lvl1pPr>
          </a:lstStyle>
          <a:p>
            <a:fld id="{419D6737-D9ED-43A4-93E3-456DA8C4E462}" type="slidenum">
              <a:rPr lang="uk-UA" smtClean="0"/>
              <a:pPr/>
              <a:t>‹#›</a:t>
            </a:fld>
            <a:endParaRPr lang="uk-UA"/>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uk-UA" dirty="0"/>
          </a:p>
        </p:txBody>
      </p:sp>
      <p:sp>
        <p:nvSpPr>
          <p:cNvPr id="4" name="Номер слайда 3"/>
          <p:cNvSpPr>
            <a:spLocks noGrp="1"/>
          </p:cNvSpPr>
          <p:nvPr>
            <p:ph type="sldNum" sz="quarter" idx="10"/>
          </p:nvPr>
        </p:nvSpPr>
        <p:spPr/>
        <p:txBody>
          <a:bodyPr/>
          <a:lstStyle/>
          <a:p>
            <a:fld id="{419D6737-D9ED-43A4-93E3-456DA8C4E462}" type="slidenum">
              <a:rPr lang="uk-UA" smtClean="0"/>
              <a:pPr/>
              <a:t>7</a:t>
            </a:fld>
            <a:endParaRPr lang="uk-UA"/>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14350" y="2840568"/>
            <a:ext cx="5829300" cy="1960033"/>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028700" y="5181600"/>
            <a:ext cx="4800600" cy="23368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17.10.2019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17.10.2019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4972050" y="366185"/>
            <a:ext cx="1543050" cy="7802033"/>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342900" y="366185"/>
            <a:ext cx="4514850" cy="7802033"/>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17.10.2019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17.10.2019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41735" y="5875867"/>
            <a:ext cx="5829300" cy="1816100"/>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541735" y="3875618"/>
            <a:ext cx="5829300" cy="2000249"/>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17.10.2019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342900" y="2133601"/>
            <a:ext cx="3028950" cy="603461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3486150" y="2133601"/>
            <a:ext cx="3028950" cy="603461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17.10.2019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342900" y="2046817"/>
            <a:ext cx="303014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342900" y="2899833"/>
            <a:ext cx="303014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3483769" y="2046817"/>
            <a:ext cx="303133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3483769" y="2899833"/>
            <a:ext cx="303133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17.10.2019</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17.10.2019</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17.10.2019</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42900" y="364067"/>
            <a:ext cx="2256235" cy="154940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2681287" y="364067"/>
            <a:ext cx="3833813" cy="780415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342900" y="1913467"/>
            <a:ext cx="2256235" cy="625475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17.10.2019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44216" y="6400800"/>
            <a:ext cx="4114800" cy="755651"/>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344216" y="817033"/>
            <a:ext cx="41148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344216" y="7156451"/>
            <a:ext cx="4114800" cy="107314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17.10.2019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42900" y="366184"/>
            <a:ext cx="6172200" cy="1524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342900" y="2133601"/>
            <a:ext cx="6172200" cy="6034617"/>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342900" y="8475134"/>
            <a:ext cx="1600200" cy="486833"/>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17.10.2019</a:t>
            </a:fld>
            <a:endParaRPr lang="ru-RU"/>
          </a:p>
        </p:txBody>
      </p:sp>
      <p:sp>
        <p:nvSpPr>
          <p:cNvPr id="5" name="Нижний колонтитул 4"/>
          <p:cNvSpPr>
            <a:spLocks noGrp="1"/>
          </p:cNvSpPr>
          <p:nvPr>
            <p:ph type="ftr" sz="quarter" idx="3"/>
          </p:nvPr>
        </p:nvSpPr>
        <p:spPr>
          <a:xfrm>
            <a:off x="2343150" y="8475134"/>
            <a:ext cx="2171700" cy="486833"/>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4914900" y="8475134"/>
            <a:ext cx="1600200" cy="486833"/>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jpeg"/><Relationship Id="rId10" Type="http://schemas.openxmlformats.org/officeDocument/2006/relationships/image" Target="../media/image10.jpeg"/><Relationship Id="rId4" Type="http://schemas.openxmlformats.org/officeDocument/2006/relationships/image" Target="../media/image4.jpeg"/><Relationship Id="rId9" Type="http://schemas.openxmlformats.org/officeDocument/2006/relationships/image" Target="../media/image9.jpe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12.png"/><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4.jpeg"/><Relationship Id="rId4" Type="http://schemas.openxmlformats.org/officeDocument/2006/relationships/image" Target="../media/image13.gif"/></Relationships>
</file>

<file path=ppt/slides/_rels/slide6.xml.rels><?xml version="1.0" encoding="UTF-8" standalone="yes"?>
<Relationships xmlns="http://schemas.openxmlformats.org/package/2006/relationships"><Relationship Id="rId3" Type="http://schemas.openxmlformats.org/officeDocument/2006/relationships/image" Target="../media/image14.gif"/><Relationship Id="rId7" Type="http://schemas.openxmlformats.org/officeDocument/2006/relationships/image" Target="../media/image18.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jpeg"/><Relationship Id="rId4" Type="http://schemas.openxmlformats.org/officeDocument/2006/relationships/image" Target="../media/image15.jpeg"/></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ÐÐ°ÑÑÐ¸Ð½ÐºÐ¸ Ð¿Ð¾ Ð·Ð°Ð¿ÑÐ¾ÑÑ ÐºÐ»Ð¸Ð¿Ð°ÑÑ ÑÐ°Ð¼ÐºÐ¸ Ñ Ð¿ÑÐ³Ð¾Ð²Ð¸ÑÐ°Ð¼Ð¸"/>
          <p:cNvPicPr>
            <a:picLocks noChangeAspect="1" noChangeArrowheads="1"/>
          </p:cNvPicPr>
          <p:nvPr/>
        </p:nvPicPr>
        <p:blipFill>
          <a:blip r:embed="rId2" cstate="print"/>
          <a:srcRect l="18437" t="14649" r="21656" b="7909"/>
          <a:stretch>
            <a:fillRect/>
          </a:stretch>
        </p:blipFill>
        <p:spPr bwMode="auto">
          <a:xfrm>
            <a:off x="16886" y="0"/>
            <a:ext cx="6841114" cy="9144000"/>
          </a:xfrm>
          <a:prstGeom prst="rect">
            <a:avLst/>
          </a:prstGeom>
          <a:noFill/>
        </p:spPr>
      </p:pic>
      <p:sp>
        <p:nvSpPr>
          <p:cNvPr id="2" name="Заголовок 1"/>
          <p:cNvSpPr>
            <a:spLocks noGrp="1"/>
          </p:cNvSpPr>
          <p:nvPr>
            <p:ph type="ctrTitle"/>
          </p:nvPr>
        </p:nvSpPr>
        <p:spPr>
          <a:xfrm>
            <a:off x="1052736" y="2195736"/>
            <a:ext cx="4968552" cy="2752121"/>
          </a:xfrm>
        </p:spPr>
        <p:txBody>
          <a:bodyPr>
            <a:normAutofit/>
          </a:bodyPr>
          <a:lstStyle/>
          <a:p>
            <a:r>
              <a:rPr lang="uk-UA" b="1" cap="all" dirty="0" smtClean="0">
                <a:ln w="9000" cmpd="sng">
                  <a:solidFill>
                    <a:schemeClr val="accent4">
                      <a:shade val="50000"/>
                      <a:satMod val="120000"/>
                    </a:schemeClr>
                  </a:solidFill>
                  <a:prstDash val="solid"/>
                </a:ln>
                <a:solidFill>
                  <a:schemeClr val="bg2">
                    <a:lumMod val="10000"/>
                  </a:schemeClr>
                </a:solidFill>
                <a:effectLst>
                  <a:reflection blurRad="12700" stA="28000" endPos="45000" dist="1000" dir="5400000" sy="-100000" algn="bl" rotWithShape="0"/>
                </a:effectLst>
                <a:latin typeface="Christmas ScriptC" pitchFamily="34" charset="0"/>
              </a:rPr>
              <a:t>Інформаційний блок</a:t>
            </a:r>
            <a:endParaRPr lang="uk-UA" b="1" cap="all" dirty="0">
              <a:ln w="9000" cmpd="sng">
                <a:solidFill>
                  <a:schemeClr val="accent4">
                    <a:shade val="50000"/>
                    <a:satMod val="120000"/>
                  </a:schemeClr>
                </a:solidFill>
                <a:prstDash val="solid"/>
              </a:ln>
              <a:solidFill>
                <a:schemeClr val="bg2">
                  <a:lumMod val="10000"/>
                </a:schemeClr>
              </a:solidFill>
              <a:effectLst>
                <a:reflection blurRad="12700" stA="28000" endPos="45000" dist="1000" dir="5400000" sy="-100000" algn="bl" rotWithShape="0"/>
              </a:effectLst>
              <a:latin typeface="Christmas ScriptC" pitchFamily="34" charset="0"/>
            </a:endParaRPr>
          </a:p>
        </p:txBody>
      </p:sp>
      <p:sp>
        <p:nvSpPr>
          <p:cNvPr id="3" name="Подзаголовок 2"/>
          <p:cNvSpPr>
            <a:spLocks noGrp="1"/>
          </p:cNvSpPr>
          <p:nvPr>
            <p:ph type="subTitle" idx="1"/>
          </p:nvPr>
        </p:nvSpPr>
        <p:spPr>
          <a:xfrm>
            <a:off x="1196752" y="1475656"/>
            <a:ext cx="4968552" cy="936104"/>
          </a:xfrm>
        </p:spPr>
        <p:txBody>
          <a:bodyPr>
            <a:normAutofit fontScale="62500" lnSpcReduction="20000"/>
          </a:bodyPr>
          <a:lstStyle/>
          <a:p>
            <a:r>
              <a:rPr lang="uk-UA" b="1" dirty="0" smtClean="0">
                <a:solidFill>
                  <a:schemeClr val="accent2">
                    <a:lumMod val="50000"/>
                  </a:schemeClr>
                </a:solidFill>
                <a:latin typeface="Bad Script" pitchFamily="2" charset="0"/>
              </a:rPr>
              <a:t>Модуль КРВ -3.3. </a:t>
            </a:r>
          </a:p>
          <a:p>
            <a:r>
              <a:rPr lang="uk-UA" b="1" dirty="0" smtClean="0">
                <a:solidFill>
                  <a:schemeClr val="accent2">
                    <a:lumMod val="50000"/>
                  </a:schemeClr>
                </a:solidFill>
                <a:latin typeface="Bad Script" pitchFamily="2" charset="0"/>
              </a:rPr>
              <a:t>Виготовлення сукні нескладної технологічної обробки </a:t>
            </a:r>
            <a:endParaRPr lang="uk-UA" b="1" dirty="0">
              <a:solidFill>
                <a:schemeClr val="accent2">
                  <a:lumMod val="50000"/>
                </a:schemeClr>
              </a:solidFill>
              <a:latin typeface="Bad Script" pitchFamily="2" charset="0"/>
            </a:endParaRPr>
          </a:p>
        </p:txBody>
      </p:sp>
      <p:sp>
        <p:nvSpPr>
          <p:cNvPr id="5" name="Подзаголовок 2"/>
          <p:cNvSpPr txBox="1">
            <a:spLocks/>
          </p:cNvSpPr>
          <p:nvPr/>
        </p:nvSpPr>
        <p:spPr>
          <a:xfrm>
            <a:off x="836712" y="4499992"/>
            <a:ext cx="5472608" cy="1152128"/>
          </a:xfrm>
          <a:prstGeom prst="rect">
            <a:avLst/>
          </a:prstGeom>
        </p:spPr>
        <p:txBody>
          <a:bodyPr vert="horz" lIns="91440" tIns="45720" rIns="91440" bIns="45720" rtlCol="0">
            <a:noAutofit/>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uk-UA" sz="8800" b="1" i="0" u="none" strike="noStrike" kern="1200" cap="none" spc="0" normalizeH="0" baseline="0" noProof="0" dirty="0" smtClean="0">
                <a:ln>
                  <a:noFill/>
                </a:ln>
                <a:solidFill>
                  <a:schemeClr val="bg2">
                    <a:lumMod val="10000"/>
                  </a:schemeClr>
                </a:solidFill>
                <a:effectLst/>
                <a:uLnTx/>
                <a:uFillTx/>
                <a:latin typeface="Christmas ScriptC" pitchFamily="34" charset="0"/>
              </a:rPr>
              <a:t>Обробка спинки</a:t>
            </a:r>
            <a:endParaRPr kumimoji="0" lang="uk-UA" sz="8800" b="1" i="0" u="none" strike="noStrike" kern="1200" cap="none" spc="0" normalizeH="0" baseline="0" noProof="0" dirty="0">
              <a:ln>
                <a:noFill/>
              </a:ln>
              <a:solidFill>
                <a:schemeClr val="bg2">
                  <a:lumMod val="10000"/>
                </a:schemeClr>
              </a:solidFill>
              <a:effectLst/>
              <a:uLnTx/>
              <a:uFillTx/>
              <a:latin typeface="Christmas ScriptC" pitchFamily="34" charset="0"/>
            </a:endParaRPr>
          </a:p>
        </p:txBody>
      </p:sp>
      <p:sp>
        <p:nvSpPr>
          <p:cNvPr id="6" name="Прямоугольник 5"/>
          <p:cNvSpPr/>
          <p:nvPr/>
        </p:nvSpPr>
        <p:spPr>
          <a:xfrm>
            <a:off x="2303195" y="5796136"/>
            <a:ext cx="2185214" cy="369332"/>
          </a:xfrm>
          <a:prstGeom prst="rect">
            <a:avLst/>
          </a:prstGeom>
        </p:spPr>
        <p:txBody>
          <a:bodyPr wrap="none">
            <a:spAutoFit/>
          </a:bodyPr>
          <a:lstStyle/>
          <a:p>
            <a:pPr lvl="0" algn="ctr">
              <a:spcBef>
                <a:spcPct val="20000"/>
              </a:spcBef>
              <a:defRPr/>
            </a:pPr>
            <a:r>
              <a:rPr lang="uk-UA" b="1" dirty="0" smtClean="0">
                <a:solidFill>
                  <a:schemeClr val="accent6">
                    <a:lumMod val="50000"/>
                  </a:schemeClr>
                </a:solidFill>
                <a:latin typeface="Bad Script" pitchFamily="2" charset="0"/>
              </a:rPr>
              <a:t>Модуль КРВ -3.3. 3.</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descr="European border pattern beige background"/>
          <p:cNvPicPr>
            <a:picLocks noChangeAspect="1" noChangeArrowheads="1"/>
          </p:cNvPicPr>
          <p:nvPr/>
        </p:nvPicPr>
        <p:blipFill>
          <a:blip r:embed="rId2" cstate="print"/>
          <a:srcRect/>
          <a:stretch>
            <a:fillRect/>
          </a:stretch>
        </p:blipFill>
        <p:spPr bwMode="auto">
          <a:xfrm>
            <a:off x="0" y="0"/>
            <a:ext cx="6858000" cy="9144000"/>
          </a:xfrm>
          <a:prstGeom prst="rect">
            <a:avLst/>
          </a:prstGeom>
          <a:noFill/>
        </p:spPr>
      </p:pic>
      <p:graphicFrame>
        <p:nvGraphicFramePr>
          <p:cNvPr id="5" name="Таблица 4"/>
          <p:cNvGraphicFramePr>
            <a:graphicFrameLocks noGrp="1"/>
          </p:cNvGraphicFramePr>
          <p:nvPr/>
        </p:nvGraphicFramePr>
        <p:xfrm>
          <a:off x="764704" y="467544"/>
          <a:ext cx="5616624" cy="8056880"/>
        </p:xfrm>
        <a:graphic>
          <a:graphicData uri="http://schemas.openxmlformats.org/drawingml/2006/table">
            <a:tbl>
              <a:tblPr firstRow="1" bandRow="1">
                <a:tableStyleId>{616DA210-FB5B-4158-B5E0-FEB733F419BA}</a:tableStyleId>
              </a:tblPr>
              <a:tblGrid>
                <a:gridCol w="2808312"/>
                <a:gridCol w="2808312"/>
              </a:tblGrid>
              <a:tr h="370840">
                <a:tc gridSpan="2">
                  <a:txBody>
                    <a:bodyPr/>
                    <a:lstStyle/>
                    <a:p>
                      <a:pPr algn="ctr"/>
                      <a:r>
                        <a:rPr lang="uk-UA" sz="2400" dirty="0" smtClean="0">
                          <a:solidFill>
                            <a:srgbClr val="C00000"/>
                          </a:solidFill>
                          <a:latin typeface="Times New Roman" pitchFamily="18" charset="0"/>
                          <a:cs typeface="Times New Roman" pitchFamily="18" charset="0"/>
                        </a:rPr>
                        <a:t>ІІ рівень – середній</a:t>
                      </a:r>
                      <a:endParaRPr lang="uk-UA" sz="2400" dirty="0">
                        <a:solidFill>
                          <a:srgbClr val="C00000"/>
                        </a:solidFill>
                        <a:latin typeface="Times New Roman" pitchFamily="18" charset="0"/>
                        <a:cs typeface="Times New Roman" pitchFamily="18" charset="0"/>
                      </a:endParaRPr>
                    </a:p>
                  </a:txBody>
                  <a:tcPr/>
                </a:tc>
                <a:tc hMerge="1">
                  <a:txBody>
                    <a:bodyPr/>
                    <a:lstStyle/>
                    <a:p>
                      <a:endParaRPr lang="uk-UA"/>
                    </a:p>
                  </a:txBody>
                  <a:tcPr/>
                </a:tc>
              </a:tr>
              <a:tr h="370840">
                <a:tc gridSpan="2">
                  <a:txBody>
                    <a:bodyPr/>
                    <a:lstStyle/>
                    <a:p>
                      <a:pPr algn="ctr"/>
                      <a:r>
                        <a:rPr lang="uk-UA" sz="2400" b="1" dirty="0" smtClean="0">
                          <a:solidFill>
                            <a:schemeClr val="accent2">
                              <a:lumMod val="50000"/>
                            </a:schemeClr>
                          </a:solidFill>
                          <a:latin typeface="Times New Roman" pitchFamily="18" charset="0"/>
                          <a:cs typeface="Times New Roman" pitchFamily="18" charset="0"/>
                        </a:rPr>
                        <a:t>4 бали</a:t>
                      </a:r>
                      <a:endParaRPr lang="uk-UA" sz="2400" b="1" dirty="0">
                        <a:solidFill>
                          <a:schemeClr val="accent2">
                            <a:lumMod val="50000"/>
                          </a:schemeClr>
                        </a:solidFill>
                        <a:latin typeface="Times New Roman" pitchFamily="18" charset="0"/>
                        <a:cs typeface="Times New Roman" pitchFamily="18" charset="0"/>
                      </a:endParaRPr>
                    </a:p>
                  </a:txBody>
                  <a:tcPr/>
                </a:tc>
                <a:tc hMerge="1">
                  <a:txBody>
                    <a:bodyPr/>
                    <a:lstStyle/>
                    <a:p>
                      <a:endParaRPr lang="uk-UA"/>
                    </a:p>
                  </a:txBody>
                  <a:tcPr/>
                </a:tc>
              </a:tr>
              <a:tr h="370840">
                <a:tc>
                  <a:txBody>
                    <a:bodyPr/>
                    <a:lstStyle/>
                    <a:p>
                      <a:pPr algn="ctr"/>
                      <a:r>
                        <a:rPr lang="uk-UA" b="1" dirty="0" smtClean="0">
                          <a:solidFill>
                            <a:schemeClr val="accent4">
                              <a:lumMod val="50000"/>
                            </a:schemeClr>
                          </a:solidFill>
                        </a:rPr>
                        <a:t>Знати </a:t>
                      </a:r>
                      <a:endParaRPr lang="uk-UA" b="1" dirty="0">
                        <a:solidFill>
                          <a:schemeClr val="accent4">
                            <a:lumMod val="50000"/>
                          </a:schemeClr>
                        </a:solidFill>
                      </a:endParaRPr>
                    </a:p>
                  </a:txBody>
                  <a:tcPr/>
                </a:tc>
                <a:tc>
                  <a:txBody>
                    <a:bodyPr/>
                    <a:lstStyle/>
                    <a:p>
                      <a:pPr algn="ctr"/>
                      <a:r>
                        <a:rPr lang="uk-UA" b="1" dirty="0" smtClean="0">
                          <a:solidFill>
                            <a:schemeClr val="accent4">
                              <a:lumMod val="50000"/>
                            </a:schemeClr>
                          </a:solidFill>
                        </a:rPr>
                        <a:t>Вміти </a:t>
                      </a:r>
                      <a:endParaRPr lang="uk-UA" b="1" dirty="0">
                        <a:solidFill>
                          <a:schemeClr val="accent4">
                            <a:lumMod val="50000"/>
                          </a:schemeClr>
                        </a:solidFill>
                      </a:endParaRPr>
                    </a:p>
                  </a:txBody>
                  <a:tcPr/>
                </a:tc>
              </a:tr>
              <a:tr h="370840">
                <a:tc>
                  <a:txBody>
                    <a:bodyPr/>
                    <a:lstStyle/>
                    <a:p>
                      <a:r>
                        <a:rPr lang="uk-UA" dirty="0" smtClean="0"/>
                        <a:t>Без достатнього розуміння відтворювати компоненти професійних знань та недостатньо усвідомлено виконувати основні прийоми і технологічні процеси</a:t>
                      </a:r>
                      <a:endParaRPr lang="uk-UA" dirty="0"/>
                    </a:p>
                  </a:txBody>
                  <a:tcPr/>
                </a:tc>
                <a:tc>
                  <a:txBody>
                    <a:bodyPr/>
                    <a:lstStyle/>
                    <a:p>
                      <a:r>
                        <a:rPr lang="uk-UA" dirty="0" smtClean="0"/>
                        <a:t>З допомогою майстра виробничого навчання організовувати робоче місце, планувати виробничі дії та виконувати навчально-виробниче</a:t>
                      </a:r>
                      <a:r>
                        <a:rPr lang="uk-UA" baseline="0" dirty="0" smtClean="0"/>
                        <a:t> завдання з використанням технологічної документації. </a:t>
                      </a:r>
                      <a:endParaRPr lang="uk-UA" dirty="0"/>
                    </a:p>
                  </a:txBody>
                  <a:tcPr/>
                </a:tc>
              </a:tr>
              <a:tr h="370840">
                <a:tc gridSpan="2">
                  <a:txBody>
                    <a:bodyPr/>
                    <a:lstStyle/>
                    <a:p>
                      <a:pPr algn="ctr"/>
                      <a:r>
                        <a:rPr lang="uk-UA" sz="2400" b="1" dirty="0" smtClean="0">
                          <a:solidFill>
                            <a:schemeClr val="accent2">
                              <a:lumMod val="50000"/>
                            </a:schemeClr>
                          </a:solidFill>
                        </a:rPr>
                        <a:t>5 балів</a:t>
                      </a:r>
                      <a:endParaRPr lang="uk-UA" sz="2400" b="1" dirty="0">
                        <a:solidFill>
                          <a:schemeClr val="accent2">
                            <a:lumMod val="50000"/>
                          </a:schemeClr>
                        </a:solidFill>
                      </a:endParaRPr>
                    </a:p>
                  </a:txBody>
                  <a:tcPr/>
                </a:tc>
                <a:tc hMerge="1">
                  <a:txBody>
                    <a:bodyPr/>
                    <a:lstStyle/>
                    <a:p>
                      <a:endParaRPr lang="uk-UA" dirty="0"/>
                    </a:p>
                  </a:txBody>
                  <a:tcPr/>
                </a:tc>
              </a:tr>
              <a:tr h="370840">
                <a:tc>
                  <a:txBody>
                    <a:bodyPr/>
                    <a:lstStyle/>
                    <a:p>
                      <a:pPr algn="ctr"/>
                      <a:r>
                        <a:rPr lang="uk-UA" b="1" dirty="0" smtClean="0">
                          <a:solidFill>
                            <a:schemeClr val="accent4">
                              <a:lumMod val="50000"/>
                            </a:schemeClr>
                          </a:solidFill>
                        </a:rPr>
                        <a:t>Знати </a:t>
                      </a:r>
                      <a:endParaRPr lang="uk-UA" b="1" dirty="0">
                        <a:solidFill>
                          <a:schemeClr val="accent4">
                            <a:lumMod val="50000"/>
                          </a:schemeClr>
                        </a:solidFill>
                      </a:endParaRPr>
                    </a:p>
                  </a:txBody>
                  <a:tcPr/>
                </a:tc>
                <a:tc>
                  <a:txBody>
                    <a:bodyPr/>
                    <a:lstStyle/>
                    <a:p>
                      <a:pPr algn="ctr"/>
                      <a:r>
                        <a:rPr lang="uk-UA" b="1" dirty="0" smtClean="0">
                          <a:solidFill>
                            <a:schemeClr val="accent4">
                              <a:lumMod val="50000"/>
                            </a:schemeClr>
                          </a:solidFill>
                        </a:rPr>
                        <a:t>Вміти </a:t>
                      </a:r>
                      <a:endParaRPr lang="uk-UA" b="1" dirty="0">
                        <a:solidFill>
                          <a:schemeClr val="accent4">
                            <a:lumMod val="50000"/>
                          </a:schemeClr>
                        </a:solidFill>
                      </a:endParaRPr>
                    </a:p>
                  </a:txBody>
                  <a:tcPr/>
                </a:tc>
              </a:tr>
              <a:tr h="370840">
                <a:tc>
                  <a:txBody>
                    <a:bodyPr/>
                    <a:lstStyle/>
                    <a:p>
                      <a:pPr algn="l"/>
                      <a:r>
                        <a:rPr lang="uk-UA" b="1" dirty="0" smtClean="0">
                          <a:solidFill>
                            <a:schemeClr val="accent4">
                              <a:lumMod val="50000"/>
                            </a:schemeClr>
                          </a:solidFill>
                        </a:rPr>
                        <a:t>З частковою допомогою майстра виробничого навчання виконувати основні прийоми і технологічні</a:t>
                      </a:r>
                      <a:r>
                        <a:rPr lang="uk-UA" b="1" baseline="0" dirty="0" smtClean="0">
                          <a:solidFill>
                            <a:schemeClr val="accent4">
                              <a:lumMod val="50000"/>
                            </a:schemeClr>
                          </a:solidFill>
                        </a:rPr>
                        <a:t> операції, що необхідні для обробки окремих вузлів</a:t>
                      </a:r>
                      <a:endParaRPr lang="uk-UA" b="1" dirty="0">
                        <a:solidFill>
                          <a:schemeClr val="accent4">
                            <a:lumMod val="50000"/>
                          </a:schemeClr>
                        </a:solidFill>
                      </a:endParaRPr>
                    </a:p>
                  </a:txBody>
                  <a:tcPr/>
                </a:tc>
                <a:tc>
                  <a:txBody>
                    <a:bodyPr/>
                    <a:lstStyle/>
                    <a:p>
                      <a:pPr algn="l"/>
                      <a:r>
                        <a:rPr lang="uk-UA" b="1" dirty="0" smtClean="0">
                          <a:solidFill>
                            <a:schemeClr val="accent4">
                              <a:lumMod val="50000"/>
                            </a:schemeClr>
                          </a:solidFill>
                        </a:rPr>
                        <a:t>Використовувати інструменти і пристрої при виконанні ручних , прасувальних та машинних робіт. З допомогою майстра виробничого навчання застосовувати прийоми за якістю та самоконтролю, за виконання технологічного процесу</a:t>
                      </a:r>
                      <a:endParaRPr lang="uk-UA" b="1" dirty="0">
                        <a:solidFill>
                          <a:schemeClr val="accent4">
                            <a:lumMod val="50000"/>
                          </a:schemeClr>
                        </a:solidFill>
                      </a:endParaRPr>
                    </a:p>
                  </a:txBody>
                  <a:tcPr/>
                </a:tc>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descr="European border pattern beige background"/>
          <p:cNvPicPr>
            <a:picLocks noChangeAspect="1" noChangeArrowheads="1"/>
          </p:cNvPicPr>
          <p:nvPr/>
        </p:nvPicPr>
        <p:blipFill>
          <a:blip r:embed="rId2" cstate="print"/>
          <a:srcRect/>
          <a:stretch>
            <a:fillRect/>
          </a:stretch>
        </p:blipFill>
        <p:spPr bwMode="auto">
          <a:xfrm>
            <a:off x="0" y="0"/>
            <a:ext cx="6858000" cy="9144000"/>
          </a:xfrm>
          <a:prstGeom prst="rect">
            <a:avLst/>
          </a:prstGeom>
          <a:noFill/>
        </p:spPr>
      </p:pic>
      <p:graphicFrame>
        <p:nvGraphicFramePr>
          <p:cNvPr id="5" name="Таблица 4"/>
          <p:cNvGraphicFramePr>
            <a:graphicFrameLocks noGrp="1"/>
          </p:cNvGraphicFramePr>
          <p:nvPr/>
        </p:nvGraphicFramePr>
        <p:xfrm>
          <a:off x="620688" y="1835696"/>
          <a:ext cx="5616624" cy="5217160"/>
        </p:xfrm>
        <a:graphic>
          <a:graphicData uri="http://schemas.openxmlformats.org/drawingml/2006/table">
            <a:tbl>
              <a:tblPr firstRow="1" bandRow="1">
                <a:tableStyleId>{616DA210-FB5B-4158-B5E0-FEB733F419BA}</a:tableStyleId>
              </a:tblPr>
              <a:tblGrid>
                <a:gridCol w="2808312"/>
                <a:gridCol w="2808312"/>
              </a:tblGrid>
              <a:tr h="370840">
                <a:tc gridSpan="2">
                  <a:txBody>
                    <a:bodyPr/>
                    <a:lstStyle/>
                    <a:p>
                      <a:pPr algn="ctr"/>
                      <a:r>
                        <a:rPr lang="uk-UA" sz="2400" dirty="0" smtClean="0">
                          <a:solidFill>
                            <a:srgbClr val="C00000"/>
                          </a:solidFill>
                          <a:latin typeface="Times New Roman" pitchFamily="18" charset="0"/>
                          <a:cs typeface="Times New Roman" pitchFamily="18" charset="0"/>
                        </a:rPr>
                        <a:t>ІІ рівень – середній</a:t>
                      </a:r>
                      <a:endParaRPr lang="uk-UA" sz="2400" dirty="0">
                        <a:solidFill>
                          <a:srgbClr val="C00000"/>
                        </a:solidFill>
                        <a:latin typeface="Times New Roman" pitchFamily="18" charset="0"/>
                        <a:cs typeface="Times New Roman" pitchFamily="18" charset="0"/>
                      </a:endParaRPr>
                    </a:p>
                  </a:txBody>
                  <a:tcPr/>
                </a:tc>
                <a:tc hMerge="1">
                  <a:txBody>
                    <a:bodyPr/>
                    <a:lstStyle/>
                    <a:p>
                      <a:endParaRPr lang="uk-UA"/>
                    </a:p>
                  </a:txBody>
                  <a:tcPr/>
                </a:tc>
              </a:tr>
              <a:tr h="370840">
                <a:tc gridSpan="2">
                  <a:txBody>
                    <a:bodyPr/>
                    <a:lstStyle/>
                    <a:p>
                      <a:pPr algn="ctr"/>
                      <a:r>
                        <a:rPr lang="uk-UA" sz="2400" b="1" dirty="0" smtClean="0">
                          <a:solidFill>
                            <a:schemeClr val="accent2">
                              <a:lumMod val="50000"/>
                            </a:schemeClr>
                          </a:solidFill>
                          <a:latin typeface="Times New Roman" pitchFamily="18" charset="0"/>
                          <a:cs typeface="Times New Roman" pitchFamily="18" charset="0"/>
                        </a:rPr>
                        <a:t>6 балів</a:t>
                      </a:r>
                      <a:endParaRPr lang="uk-UA" sz="2400" b="1" dirty="0">
                        <a:solidFill>
                          <a:schemeClr val="accent2">
                            <a:lumMod val="50000"/>
                          </a:schemeClr>
                        </a:solidFill>
                        <a:latin typeface="Times New Roman" pitchFamily="18" charset="0"/>
                        <a:cs typeface="Times New Roman" pitchFamily="18" charset="0"/>
                      </a:endParaRPr>
                    </a:p>
                  </a:txBody>
                  <a:tcPr/>
                </a:tc>
                <a:tc hMerge="1">
                  <a:txBody>
                    <a:bodyPr/>
                    <a:lstStyle/>
                    <a:p>
                      <a:endParaRPr lang="uk-UA"/>
                    </a:p>
                  </a:txBody>
                  <a:tcPr/>
                </a:tc>
              </a:tr>
              <a:tr h="370840">
                <a:tc>
                  <a:txBody>
                    <a:bodyPr/>
                    <a:lstStyle/>
                    <a:p>
                      <a:pPr algn="ctr"/>
                      <a:r>
                        <a:rPr lang="uk-UA" b="1" dirty="0" smtClean="0">
                          <a:solidFill>
                            <a:schemeClr val="accent4">
                              <a:lumMod val="50000"/>
                            </a:schemeClr>
                          </a:solidFill>
                        </a:rPr>
                        <a:t>Знати </a:t>
                      </a:r>
                      <a:endParaRPr lang="uk-UA" b="1" dirty="0">
                        <a:solidFill>
                          <a:schemeClr val="accent4">
                            <a:lumMod val="50000"/>
                          </a:schemeClr>
                        </a:solidFill>
                      </a:endParaRPr>
                    </a:p>
                  </a:txBody>
                  <a:tcPr/>
                </a:tc>
                <a:tc>
                  <a:txBody>
                    <a:bodyPr/>
                    <a:lstStyle/>
                    <a:p>
                      <a:pPr algn="ctr"/>
                      <a:r>
                        <a:rPr lang="uk-UA" b="1" dirty="0" smtClean="0">
                          <a:solidFill>
                            <a:schemeClr val="accent4">
                              <a:lumMod val="50000"/>
                            </a:schemeClr>
                          </a:solidFill>
                        </a:rPr>
                        <a:t>Вміти </a:t>
                      </a:r>
                      <a:endParaRPr lang="uk-UA" b="1" dirty="0">
                        <a:solidFill>
                          <a:schemeClr val="accent4">
                            <a:lumMod val="50000"/>
                          </a:schemeClr>
                        </a:solidFill>
                      </a:endParaRPr>
                    </a:p>
                  </a:txBody>
                  <a:tcPr/>
                </a:tc>
              </a:tr>
              <a:tr h="370840">
                <a:tc>
                  <a:txBody>
                    <a:bodyPr/>
                    <a:lstStyle/>
                    <a:p>
                      <a:r>
                        <a:rPr lang="uk-UA" dirty="0" smtClean="0"/>
                        <a:t>Загальні відомості про асортимент швейних виробів. Правильну організацію робочого</a:t>
                      </a:r>
                      <a:r>
                        <a:rPr lang="uk-UA" baseline="0" dirty="0" smtClean="0"/>
                        <a:t> місця з консультативною допомогою майстра виробничого навчання</a:t>
                      </a:r>
                      <a:r>
                        <a:rPr lang="uk-UA" dirty="0" smtClean="0"/>
                        <a:t> </a:t>
                      </a:r>
                      <a:endParaRPr lang="uk-UA" dirty="0"/>
                    </a:p>
                  </a:txBody>
                  <a:tcPr/>
                </a:tc>
                <a:tc>
                  <a:txBody>
                    <a:bodyPr/>
                    <a:lstStyle/>
                    <a:p>
                      <a:r>
                        <a:rPr lang="uk-UA" dirty="0" smtClean="0"/>
                        <a:t>Класифікувати швейні вироби за різноманітними критеріями. Відтворювати значну кількість компонентів професійних знань, що необхідні для виконання роботи без достатнього розуміння. За допомогою майстра виробничого навчання може частково виправити помилки, яких припускається при виконанні роботи</a:t>
                      </a:r>
                      <a:endParaRPr lang="uk-UA" dirty="0"/>
                    </a:p>
                  </a:txBody>
                  <a:tcPr/>
                </a:tc>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descr="European border pattern beige background"/>
          <p:cNvPicPr>
            <a:picLocks noChangeAspect="1" noChangeArrowheads="1"/>
          </p:cNvPicPr>
          <p:nvPr/>
        </p:nvPicPr>
        <p:blipFill>
          <a:blip r:embed="rId2" cstate="print"/>
          <a:srcRect/>
          <a:stretch>
            <a:fillRect/>
          </a:stretch>
        </p:blipFill>
        <p:spPr bwMode="auto">
          <a:xfrm>
            <a:off x="0" y="0"/>
            <a:ext cx="6858000" cy="9144000"/>
          </a:xfrm>
          <a:prstGeom prst="rect">
            <a:avLst/>
          </a:prstGeom>
          <a:noFill/>
        </p:spPr>
      </p:pic>
      <p:graphicFrame>
        <p:nvGraphicFramePr>
          <p:cNvPr id="5" name="Таблица 4"/>
          <p:cNvGraphicFramePr>
            <a:graphicFrameLocks noGrp="1"/>
          </p:cNvGraphicFramePr>
          <p:nvPr/>
        </p:nvGraphicFramePr>
        <p:xfrm>
          <a:off x="764704" y="467544"/>
          <a:ext cx="5616624" cy="8056880"/>
        </p:xfrm>
        <a:graphic>
          <a:graphicData uri="http://schemas.openxmlformats.org/drawingml/2006/table">
            <a:tbl>
              <a:tblPr firstRow="1" bandRow="1">
                <a:tableStyleId>{616DA210-FB5B-4158-B5E0-FEB733F419BA}</a:tableStyleId>
              </a:tblPr>
              <a:tblGrid>
                <a:gridCol w="2808312"/>
                <a:gridCol w="2808312"/>
              </a:tblGrid>
              <a:tr h="370840">
                <a:tc gridSpan="2">
                  <a:txBody>
                    <a:bodyPr/>
                    <a:lstStyle/>
                    <a:p>
                      <a:pPr algn="ctr"/>
                      <a:r>
                        <a:rPr lang="uk-UA" sz="2400" dirty="0" smtClean="0">
                          <a:solidFill>
                            <a:srgbClr val="C00000"/>
                          </a:solidFill>
                          <a:latin typeface="Times New Roman" pitchFamily="18" charset="0"/>
                          <a:cs typeface="Times New Roman" pitchFamily="18" charset="0"/>
                        </a:rPr>
                        <a:t>ІІІ рівень – достатній</a:t>
                      </a:r>
                      <a:endParaRPr lang="uk-UA" sz="2400" dirty="0">
                        <a:solidFill>
                          <a:srgbClr val="C00000"/>
                        </a:solidFill>
                        <a:latin typeface="Times New Roman" pitchFamily="18" charset="0"/>
                        <a:cs typeface="Times New Roman" pitchFamily="18" charset="0"/>
                      </a:endParaRPr>
                    </a:p>
                  </a:txBody>
                  <a:tcPr/>
                </a:tc>
                <a:tc hMerge="1">
                  <a:txBody>
                    <a:bodyPr/>
                    <a:lstStyle/>
                    <a:p>
                      <a:endParaRPr lang="uk-UA"/>
                    </a:p>
                  </a:txBody>
                  <a:tcPr/>
                </a:tc>
              </a:tr>
              <a:tr h="370840">
                <a:tc gridSpan="2">
                  <a:txBody>
                    <a:bodyPr/>
                    <a:lstStyle/>
                    <a:p>
                      <a:pPr algn="ctr"/>
                      <a:r>
                        <a:rPr lang="uk-UA" sz="2400" b="1" dirty="0" smtClean="0">
                          <a:solidFill>
                            <a:schemeClr val="accent2">
                              <a:lumMod val="50000"/>
                            </a:schemeClr>
                          </a:solidFill>
                          <a:latin typeface="Times New Roman" pitchFamily="18" charset="0"/>
                          <a:cs typeface="Times New Roman" pitchFamily="18" charset="0"/>
                        </a:rPr>
                        <a:t>7 балів</a:t>
                      </a:r>
                      <a:endParaRPr lang="uk-UA" sz="2400" b="1" dirty="0">
                        <a:solidFill>
                          <a:schemeClr val="accent2">
                            <a:lumMod val="50000"/>
                          </a:schemeClr>
                        </a:solidFill>
                        <a:latin typeface="Times New Roman" pitchFamily="18" charset="0"/>
                        <a:cs typeface="Times New Roman" pitchFamily="18" charset="0"/>
                      </a:endParaRPr>
                    </a:p>
                  </a:txBody>
                  <a:tcPr/>
                </a:tc>
                <a:tc hMerge="1">
                  <a:txBody>
                    <a:bodyPr/>
                    <a:lstStyle/>
                    <a:p>
                      <a:endParaRPr lang="uk-UA"/>
                    </a:p>
                  </a:txBody>
                  <a:tcPr/>
                </a:tc>
              </a:tr>
              <a:tr h="370840">
                <a:tc>
                  <a:txBody>
                    <a:bodyPr/>
                    <a:lstStyle/>
                    <a:p>
                      <a:pPr algn="ctr"/>
                      <a:r>
                        <a:rPr lang="uk-UA" b="1" dirty="0" smtClean="0">
                          <a:solidFill>
                            <a:schemeClr val="accent4">
                              <a:lumMod val="50000"/>
                            </a:schemeClr>
                          </a:solidFill>
                        </a:rPr>
                        <a:t>Знати </a:t>
                      </a:r>
                      <a:endParaRPr lang="uk-UA" b="1" dirty="0">
                        <a:solidFill>
                          <a:schemeClr val="accent4">
                            <a:lumMod val="50000"/>
                          </a:schemeClr>
                        </a:solidFill>
                      </a:endParaRPr>
                    </a:p>
                  </a:txBody>
                  <a:tcPr/>
                </a:tc>
                <a:tc>
                  <a:txBody>
                    <a:bodyPr/>
                    <a:lstStyle/>
                    <a:p>
                      <a:pPr algn="ctr"/>
                      <a:r>
                        <a:rPr lang="uk-UA" b="1" dirty="0" smtClean="0">
                          <a:solidFill>
                            <a:schemeClr val="accent4">
                              <a:lumMod val="50000"/>
                            </a:schemeClr>
                          </a:solidFill>
                        </a:rPr>
                        <a:t>Вміти </a:t>
                      </a:r>
                      <a:endParaRPr lang="uk-UA" b="1" dirty="0">
                        <a:solidFill>
                          <a:schemeClr val="accent4">
                            <a:lumMod val="50000"/>
                          </a:schemeClr>
                        </a:solidFill>
                      </a:endParaRPr>
                    </a:p>
                  </a:txBody>
                  <a:tcPr/>
                </a:tc>
              </a:tr>
              <a:tr h="370840">
                <a:tc>
                  <a:txBody>
                    <a:bodyPr/>
                    <a:lstStyle/>
                    <a:p>
                      <a:r>
                        <a:rPr lang="uk-UA" dirty="0" smtClean="0"/>
                        <a:t>Організацію робочого місця при виконанні робіт. Правила безпеки праці. Планування виробничих дій з незначним відхиленням від встановлених</a:t>
                      </a:r>
                      <a:r>
                        <a:rPr lang="uk-UA" baseline="0" dirty="0" smtClean="0"/>
                        <a:t> норм часу.</a:t>
                      </a:r>
                      <a:endParaRPr lang="uk-UA" dirty="0"/>
                    </a:p>
                  </a:txBody>
                  <a:tcPr/>
                </a:tc>
                <a:tc>
                  <a:txBody>
                    <a:bodyPr/>
                    <a:lstStyle/>
                    <a:p>
                      <a:r>
                        <a:rPr lang="uk-UA" dirty="0" smtClean="0"/>
                        <a:t>З розумінням відтворювати основні професійні знання. Правильно виконувати основні прийоми і технологічні</a:t>
                      </a:r>
                      <a:r>
                        <a:rPr lang="uk-UA" baseline="0" dirty="0" smtClean="0"/>
                        <a:t> операції. Планувати виробничі дії та виконувати навчально-виробничі завдання за типовим алгоритмом</a:t>
                      </a:r>
                      <a:endParaRPr lang="uk-UA" dirty="0"/>
                    </a:p>
                  </a:txBody>
                  <a:tcPr/>
                </a:tc>
              </a:tr>
              <a:tr h="370840">
                <a:tc gridSpan="2">
                  <a:txBody>
                    <a:bodyPr/>
                    <a:lstStyle/>
                    <a:p>
                      <a:pPr algn="ctr"/>
                      <a:r>
                        <a:rPr lang="uk-UA" sz="2400" b="1" dirty="0" smtClean="0">
                          <a:solidFill>
                            <a:schemeClr val="accent2">
                              <a:lumMod val="50000"/>
                            </a:schemeClr>
                          </a:solidFill>
                        </a:rPr>
                        <a:t>8 балів</a:t>
                      </a:r>
                      <a:endParaRPr lang="uk-UA" sz="2400" b="1" dirty="0">
                        <a:solidFill>
                          <a:schemeClr val="accent2">
                            <a:lumMod val="50000"/>
                          </a:schemeClr>
                        </a:solidFill>
                      </a:endParaRPr>
                    </a:p>
                  </a:txBody>
                  <a:tcPr/>
                </a:tc>
                <a:tc hMerge="1">
                  <a:txBody>
                    <a:bodyPr/>
                    <a:lstStyle/>
                    <a:p>
                      <a:endParaRPr lang="uk-UA" dirty="0"/>
                    </a:p>
                  </a:txBody>
                  <a:tcPr/>
                </a:tc>
              </a:tr>
              <a:tr h="370840">
                <a:tc>
                  <a:txBody>
                    <a:bodyPr/>
                    <a:lstStyle/>
                    <a:p>
                      <a:pPr algn="ctr"/>
                      <a:r>
                        <a:rPr lang="uk-UA" b="1" dirty="0" smtClean="0">
                          <a:solidFill>
                            <a:schemeClr val="accent4">
                              <a:lumMod val="50000"/>
                            </a:schemeClr>
                          </a:solidFill>
                        </a:rPr>
                        <a:t>Знати </a:t>
                      </a:r>
                      <a:endParaRPr lang="uk-UA" b="1" dirty="0">
                        <a:solidFill>
                          <a:schemeClr val="accent4">
                            <a:lumMod val="50000"/>
                          </a:schemeClr>
                        </a:solidFill>
                      </a:endParaRPr>
                    </a:p>
                  </a:txBody>
                  <a:tcPr/>
                </a:tc>
                <a:tc>
                  <a:txBody>
                    <a:bodyPr/>
                    <a:lstStyle/>
                    <a:p>
                      <a:pPr algn="ctr"/>
                      <a:r>
                        <a:rPr lang="uk-UA" b="1" dirty="0" smtClean="0">
                          <a:solidFill>
                            <a:schemeClr val="accent4">
                              <a:lumMod val="50000"/>
                            </a:schemeClr>
                          </a:solidFill>
                        </a:rPr>
                        <a:t>Вміти </a:t>
                      </a:r>
                      <a:endParaRPr lang="uk-UA" b="1" dirty="0">
                        <a:solidFill>
                          <a:schemeClr val="accent4">
                            <a:lumMod val="50000"/>
                          </a:schemeClr>
                        </a:solidFill>
                      </a:endParaRPr>
                    </a:p>
                  </a:txBody>
                  <a:tcPr/>
                </a:tc>
              </a:tr>
              <a:tr h="370840">
                <a:tc>
                  <a:txBody>
                    <a:bodyPr/>
                    <a:lstStyle/>
                    <a:p>
                      <a:pPr algn="l"/>
                      <a:r>
                        <a:rPr lang="uk-UA" b="1" dirty="0" smtClean="0">
                          <a:solidFill>
                            <a:schemeClr val="accent4">
                              <a:lumMod val="50000"/>
                            </a:schemeClr>
                          </a:solidFill>
                        </a:rPr>
                        <a:t>Відтворення основних професійних  знань .</a:t>
                      </a:r>
                      <a:r>
                        <a:rPr lang="uk-UA" b="1" baseline="0" dirty="0" smtClean="0">
                          <a:solidFill>
                            <a:schemeClr val="accent4">
                              <a:lumMod val="50000"/>
                            </a:schemeClr>
                          </a:solidFill>
                        </a:rPr>
                        <a:t> Організацію робочого місця. Застосування основних прийомів самоконтролю виробничих дій та методів контролю за якістю роботи</a:t>
                      </a:r>
                      <a:endParaRPr lang="uk-UA" b="1" dirty="0">
                        <a:solidFill>
                          <a:schemeClr val="accent4">
                            <a:lumMod val="50000"/>
                          </a:schemeClr>
                        </a:solidFill>
                      </a:endParaRPr>
                    </a:p>
                  </a:txBody>
                  <a:tcPr/>
                </a:tc>
                <a:tc>
                  <a:txBody>
                    <a:bodyPr/>
                    <a:lstStyle/>
                    <a:p>
                      <a:pPr algn="l"/>
                      <a:r>
                        <a:rPr lang="uk-UA" b="1" dirty="0" smtClean="0">
                          <a:solidFill>
                            <a:schemeClr val="accent4">
                              <a:lumMod val="50000"/>
                            </a:schemeClr>
                          </a:solidFill>
                        </a:rPr>
                        <a:t>Планувати та відтворювати навчально-виробничий процес за типовим алгоритмом межах встановлення</a:t>
                      </a:r>
                      <a:r>
                        <a:rPr lang="uk-UA" b="1" baseline="0" dirty="0" smtClean="0">
                          <a:solidFill>
                            <a:schemeClr val="accent4">
                              <a:lumMod val="50000"/>
                            </a:schemeClr>
                          </a:solidFill>
                        </a:rPr>
                        <a:t> норм часу. Відтворювати основні професійні знання та правильно виконувати основні прийоми і технологічні операції.</a:t>
                      </a:r>
                      <a:endParaRPr lang="uk-UA" b="1" dirty="0">
                        <a:solidFill>
                          <a:schemeClr val="accent4">
                            <a:lumMod val="50000"/>
                          </a:schemeClr>
                        </a:solidFill>
                      </a:endParaRPr>
                    </a:p>
                  </a:txBody>
                  <a:tcPr/>
                </a:tc>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descr="European border pattern beige background"/>
          <p:cNvPicPr>
            <a:picLocks noChangeAspect="1" noChangeArrowheads="1"/>
          </p:cNvPicPr>
          <p:nvPr/>
        </p:nvPicPr>
        <p:blipFill>
          <a:blip r:embed="rId2" cstate="print"/>
          <a:srcRect/>
          <a:stretch>
            <a:fillRect/>
          </a:stretch>
        </p:blipFill>
        <p:spPr bwMode="auto">
          <a:xfrm>
            <a:off x="0" y="0"/>
            <a:ext cx="6858000" cy="9144000"/>
          </a:xfrm>
          <a:prstGeom prst="rect">
            <a:avLst/>
          </a:prstGeom>
          <a:noFill/>
        </p:spPr>
      </p:pic>
      <p:graphicFrame>
        <p:nvGraphicFramePr>
          <p:cNvPr id="5" name="Таблица 4"/>
          <p:cNvGraphicFramePr>
            <a:graphicFrameLocks noGrp="1"/>
          </p:cNvGraphicFramePr>
          <p:nvPr/>
        </p:nvGraphicFramePr>
        <p:xfrm>
          <a:off x="764704" y="1187624"/>
          <a:ext cx="5616624" cy="4942840"/>
        </p:xfrm>
        <a:graphic>
          <a:graphicData uri="http://schemas.openxmlformats.org/drawingml/2006/table">
            <a:tbl>
              <a:tblPr firstRow="1" bandRow="1">
                <a:tableStyleId>{616DA210-FB5B-4158-B5E0-FEB733F419BA}</a:tableStyleId>
              </a:tblPr>
              <a:tblGrid>
                <a:gridCol w="2808312"/>
                <a:gridCol w="2808312"/>
              </a:tblGrid>
              <a:tr h="370840">
                <a:tc gridSpan="2">
                  <a:txBody>
                    <a:bodyPr/>
                    <a:lstStyle/>
                    <a:p>
                      <a:pPr algn="ctr"/>
                      <a:r>
                        <a:rPr lang="uk-UA" sz="2400" dirty="0" smtClean="0">
                          <a:solidFill>
                            <a:srgbClr val="C00000"/>
                          </a:solidFill>
                          <a:latin typeface="Times New Roman" pitchFamily="18" charset="0"/>
                          <a:cs typeface="Times New Roman" pitchFamily="18" charset="0"/>
                        </a:rPr>
                        <a:t>ІІІ рівень – достатній</a:t>
                      </a:r>
                      <a:endParaRPr lang="uk-UA" sz="2400" dirty="0">
                        <a:solidFill>
                          <a:srgbClr val="C00000"/>
                        </a:solidFill>
                        <a:latin typeface="Times New Roman" pitchFamily="18" charset="0"/>
                        <a:cs typeface="Times New Roman" pitchFamily="18" charset="0"/>
                      </a:endParaRPr>
                    </a:p>
                  </a:txBody>
                  <a:tcPr/>
                </a:tc>
                <a:tc hMerge="1">
                  <a:txBody>
                    <a:bodyPr/>
                    <a:lstStyle/>
                    <a:p>
                      <a:endParaRPr lang="uk-UA"/>
                    </a:p>
                  </a:txBody>
                  <a:tcPr/>
                </a:tc>
              </a:tr>
              <a:tr h="370840">
                <a:tc gridSpan="2">
                  <a:txBody>
                    <a:bodyPr/>
                    <a:lstStyle/>
                    <a:p>
                      <a:pPr algn="ctr"/>
                      <a:r>
                        <a:rPr lang="uk-UA" sz="2400" b="1" dirty="0" smtClean="0">
                          <a:solidFill>
                            <a:schemeClr val="accent2">
                              <a:lumMod val="50000"/>
                            </a:schemeClr>
                          </a:solidFill>
                          <a:latin typeface="Times New Roman" pitchFamily="18" charset="0"/>
                          <a:cs typeface="Times New Roman" pitchFamily="18" charset="0"/>
                        </a:rPr>
                        <a:t>9 балів</a:t>
                      </a:r>
                      <a:endParaRPr lang="uk-UA" sz="2400" b="1" dirty="0">
                        <a:solidFill>
                          <a:schemeClr val="accent2">
                            <a:lumMod val="50000"/>
                          </a:schemeClr>
                        </a:solidFill>
                        <a:latin typeface="Times New Roman" pitchFamily="18" charset="0"/>
                        <a:cs typeface="Times New Roman" pitchFamily="18" charset="0"/>
                      </a:endParaRPr>
                    </a:p>
                  </a:txBody>
                  <a:tcPr/>
                </a:tc>
                <a:tc hMerge="1">
                  <a:txBody>
                    <a:bodyPr/>
                    <a:lstStyle/>
                    <a:p>
                      <a:endParaRPr lang="uk-UA"/>
                    </a:p>
                  </a:txBody>
                  <a:tcPr/>
                </a:tc>
              </a:tr>
              <a:tr h="370840">
                <a:tc>
                  <a:txBody>
                    <a:bodyPr/>
                    <a:lstStyle/>
                    <a:p>
                      <a:pPr algn="ctr"/>
                      <a:r>
                        <a:rPr lang="uk-UA" b="1" dirty="0" smtClean="0">
                          <a:solidFill>
                            <a:schemeClr val="accent4">
                              <a:lumMod val="50000"/>
                            </a:schemeClr>
                          </a:solidFill>
                        </a:rPr>
                        <a:t>Знати </a:t>
                      </a:r>
                      <a:endParaRPr lang="uk-UA" b="1" dirty="0">
                        <a:solidFill>
                          <a:schemeClr val="accent4">
                            <a:lumMod val="50000"/>
                          </a:schemeClr>
                        </a:solidFill>
                      </a:endParaRPr>
                    </a:p>
                  </a:txBody>
                  <a:tcPr/>
                </a:tc>
                <a:tc>
                  <a:txBody>
                    <a:bodyPr/>
                    <a:lstStyle/>
                    <a:p>
                      <a:pPr algn="ctr"/>
                      <a:r>
                        <a:rPr lang="uk-UA" b="1" dirty="0" smtClean="0">
                          <a:solidFill>
                            <a:schemeClr val="accent4">
                              <a:lumMod val="50000"/>
                            </a:schemeClr>
                          </a:solidFill>
                        </a:rPr>
                        <a:t>Вміти </a:t>
                      </a:r>
                      <a:endParaRPr lang="uk-UA" b="1" dirty="0">
                        <a:solidFill>
                          <a:schemeClr val="accent4">
                            <a:lumMod val="50000"/>
                          </a:schemeClr>
                        </a:solidFill>
                      </a:endParaRPr>
                    </a:p>
                  </a:txBody>
                  <a:tcPr/>
                </a:tc>
              </a:tr>
              <a:tr h="370840">
                <a:tc>
                  <a:txBody>
                    <a:bodyPr/>
                    <a:lstStyle/>
                    <a:p>
                      <a:r>
                        <a:rPr lang="uk-UA" dirty="0" smtClean="0"/>
                        <a:t>Планувати навчально-виробниче завдання за типовим алгоритмом в межах встановлених норм часу.. Розробляти окрему документацію. Застосовувати прийоми самоконтролю за якістю роботи</a:t>
                      </a:r>
                      <a:endParaRPr lang="uk-UA" dirty="0"/>
                    </a:p>
                  </a:txBody>
                  <a:tcPr/>
                </a:tc>
                <a:tc>
                  <a:txBody>
                    <a:bodyPr/>
                    <a:lstStyle/>
                    <a:p>
                      <a:r>
                        <a:rPr lang="uk-UA" dirty="0" smtClean="0"/>
                        <a:t> самостійно виконувати навчально-виробничий процес, припускаючись несуттєвих помилок, які виправляє</a:t>
                      </a:r>
                      <a:r>
                        <a:rPr lang="uk-UA" baseline="0" dirty="0" smtClean="0"/>
                        <a:t> в межах встановленої норми часу. Усвідомлено користуватися технічною документацією. Дотримуватись норм витрат матеріалів енергоресурсів та безпеки праці.</a:t>
                      </a:r>
                      <a:endParaRPr lang="uk-UA" dirty="0"/>
                    </a:p>
                  </a:txBody>
                  <a:tcPr/>
                </a:tc>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uk-UA"/>
          </a:p>
        </p:txBody>
      </p:sp>
      <p:graphicFrame>
        <p:nvGraphicFramePr>
          <p:cNvPr id="6" name="Содержимое 5"/>
          <p:cNvGraphicFramePr>
            <a:graphicFrameLocks noGrp="1"/>
          </p:cNvGraphicFramePr>
          <p:nvPr>
            <p:ph idx="1"/>
          </p:nvPr>
        </p:nvGraphicFramePr>
        <p:xfrm>
          <a:off x="342900" y="2133600"/>
          <a:ext cx="5616624" cy="4668520"/>
        </p:xfrm>
        <a:graphic>
          <a:graphicData uri="http://schemas.openxmlformats.org/drawingml/2006/table">
            <a:tbl>
              <a:tblPr firstRow="1" bandRow="1">
                <a:tableStyleId>{616DA210-FB5B-4158-B5E0-FEB733F419BA}</a:tableStyleId>
              </a:tblPr>
              <a:tblGrid>
                <a:gridCol w="2808312"/>
                <a:gridCol w="2808312"/>
              </a:tblGrid>
              <a:tr h="370840">
                <a:tc gridSpan="2">
                  <a:txBody>
                    <a:bodyPr/>
                    <a:lstStyle/>
                    <a:p>
                      <a:pPr algn="ctr"/>
                      <a:r>
                        <a:rPr lang="uk-UA" sz="2400" dirty="0" smtClean="0">
                          <a:solidFill>
                            <a:srgbClr val="C00000"/>
                          </a:solidFill>
                          <a:latin typeface="Times New Roman" pitchFamily="18" charset="0"/>
                          <a:cs typeface="Times New Roman" pitchFamily="18" charset="0"/>
                        </a:rPr>
                        <a:t>І</a:t>
                      </a:r>
                      <a:r>
                        <a:rPr lang="en-US" sz="2400" dirty="0" smtClean="0">
                          <a:solidFill>
                            <a:srgbClr val="C00000"/>
                          </a:solidFill>
                          <a:latin typeface="Times New Roman" pitchFamily="18" charset="0"/>
                          <a:cs typeface="Times New Roman" pitchFamily="18" charset="0"/>
                        </a:rPr>
                        <a:t>V</a:t>
                      </a:r>
                      <a:r>
                        <a:rPr lang="uk-UA" sz="2400" dirty="0" smtClean="0">
                          <a:solidFill>
                            <a:srgbClr val="C00000"/>
                          </a:solidFill>
                          <a:latin typeface="Times New Roman" pitchFamily="18" charset="0"/>
                          <a:cs typeface="Times New Roman" pitchFamily="18" charset="0"/>
                        </a:rPr>
                        <a:t> рівень – </a:t>
                      </a:r>
                      <a:r>
                        <a:rPr lang="en-US" sz="2400" dirty="0" err="1" smtClean="0">
                          <a:solidFill>
                            <a:srgbClr val="C00000"/>
                          </a:solidFill>
                          <a:latin typeface="Times New Roman" pitchFamily="18" charset="0"/>
                          <a:cs typeface="Times New Roman" pitchFamily="18" charset="0"/>
                        </a:rPr>
                        <a:t>dbcjrbq</a:t>
                      </a:r>
                      <a:endParaRPr lang="uk-UA" sz="2400" dirty="0">
                        <a:solidFill>
                          <a:srgbClr val="C00000"/>
                        </a:solidFill>
                        <a:latin typeface="Times New Roman" pitchFamily="18" charset="0"/>
                        <a:cs typeface="Times New Roman" pitchFamily="18" charset="0"/>
                      </a:endParaRPr>
                    </a:p>
                  </a:txBody>
                  <a:tcPr/>
                </a:tc>
                <a:tc hMerge="1">
                  <a:txBody>
                    <a:bodyPr/>
                    <a:lstStyle/>
                    <a:p>
                      <a:endParaRPr lang="uk-UA"/>
                    </a:p>
                  </a:txBody>
                  <a:tcPr/>
                </a:tc>
              </a:tr>
              <a:tr h="370840">
                <a:tc gridSpan="2">
                  <a:txBody>
                    <a:bodyPr/>
                    <a:lstStyle/>
                    <a:p>
                      <a:pPr algn="ctr"/>
                      <a:r>
                        <a:rPr lang="en-US" sz="2400" b="1" dirty="0" smtClean="0">
                          <a:solidFill>
                            <a:schemeClr val="accent2">
                              <a:lumMod val="50000"/>
                            </a:schemeClr>
                          </a:solidFill>
                          <a:latin typeface="Times New Roman" pitchFamily="18" charset="0"/>
                          <a:cs typeface="Times New Roman" pitchFamily="18" charset="0"/>
                        </a:rPr>
                        <a:t>10</a:t>
                      </a:r>
                      <a:r>
                        <a:rPr lang="uk-UA" sz="2400" b="1" dirty="0" smtClean="0">
                          <a:solidFill>
                            <a:schemeClr val="accent2">
                              <a:lumMod val="50000"/>
                            </a:schemeClr>
                          </a:solidFill>
                          <a:latin typeface="Times New Roman" pitchFamily="18" charset="0"/>
                          <a:cs typeface="Times New Roman" pitchFamily="18" charset="0"/>
                        </a:rPr>
                        <a:t> балів</a:t>
                      </a:r>
                      <a:endParaRPr lang="uk-UA" sz="2400" b="1" dirty="0">
                        <a:solidFill>
                          <a:schemeClr val="accent2">
                            <a:lumMod val="50000"/>
                          </a:schemeClr>
                        </a:solidFill>
                        <a:latin typeface="Times New Roman" pitchFamily="18" charset="0"/>
                        <a:cs typeface="Times New Roman" pitchFamily="18" charset="0"/>
                      </a:endParaRPr>
                    </a:p>
                  </a:txBody>
                  <a:tcPr/>
                </a:tc>
                <a:tc hMerge="1">
                  <a:txBody>
                    <a:bodyPr/>
                    <a:lstStyle/>
                    <a:p>
                      <a:endParaRPr lang="uk-UA"/>
                    </a:p>
                  </a:txBody>
                  <a:tcPr/>
                </a:tc>
              </a:tr>
              <a:tr h="370840">
                <a:tc>
                  <a:txBody>
                    <a:bodyPr/>
                    <a:lstStyle/>
                    <a:p>
                      <a:pPr algn="ctr"/>
                      <a:r>
                        <a:rPr lang="uk-UA" b="1" dirty="0" smtClean="0">
                          <a:solidFill>
                            <a:schemeClr val="accent4">
                              <a:lumMod val="50000"/>
                            </a:schemeClr>
                          </a:solidFill>
                        </a:rPr>
                        <a:t>Знати </a:t>
                      </a:r>
                      <a:endParaRPr lang="uk-UA" b="1" dirty="0">
                        <a:solidFill>
                          <a:schemeClr val="accent4">
                            <a:lumMod val="50000"/>
                          </a:schemeClr>
                        </a:solidFill>
                      </a:endParaRPr>
                    </a:p>
                  </a:txBody>
                  <a:tcPr/>
                </a:tc>
                <a:tc>
                  <a:txBody>
                    <a:bodyPr/>
                    <a:lstStyle/>
                    <a:p>
                      <a:pPr algn="ctr"/>
                      <a:r>
                        <a:rPr lang="uk-UA" b="1" dirty="0" smtClean="0">
                          <a:solidFill>
                            <a:schemeClr val="accent4">
                              <a:lumMod val="50000"/>
                            </a:schemeClr>
                          </a:solidFill>
                        </a:rPr>
                        <a:t>Вміти </a:t>
                      </a:r>
                      <a:endParaRPr lang="uk-UA" b="1" dirty="0">
                        <a:solidFill>
                          <a:schemeClr val="accent4">
                            <a:lumMod val="50000"/>
                          </a:schemeClr>
                        </a:solidFill>
                      </a:endParaRPr>
                    </a:p>
                  </a:txBody>
                  <a:tcPr/>
                </a:tc>
              </a:tr>
              <a:tr h="370840">
                <a:tc>
                  <a:txBody>
                    <a:bodyPr/>
                    <a:lstStyle/>
                    <a:p>
                      <a:r>
                        <a:rPr lang="uk-UA" dirty="0" smtClean="0"/>
                        <a:t>Правильно</a:t>
                      </a:r>
                      <a:r>
                        <a:rPr lang="uk-UA" baseline="0" dirty="0" smtClean="0"/>
                        <a:t> та усвідомлено застосовувати всі  прийоми самоконтролю виробничих дій та методів контролю за якістю роботи. Дотримання нормативів витрат матеріалів і інших ресурсів. Елементи професійної культури. </a:t>
                      </a:r>
                      <a:endParaRPr lang="uk-UA" dirty="0"/>
                    </a:p>
                  </a:txBody>
                  <a:tcPr/>
                </a:tc>
                <a:tc>
                  <a:txBody>
                    <a:bodyPr/>
                    <a:lstStyle/>
                    <a:p>
                      <a:r>
                        <a:rPr lang="uk-UA" dirty="0" smtClean="0"/>
                        <a:t>Самостійно, правильно,</a:t>
                      </a:r>
                      <a:r>
                        <a:rPr lang="uk-UA" baseline="0" dirty="0" smtClean="0"/>
                        <a:t> впевнено використовувати прийоми і технічні операції, що необхідні для виконання завдання у встановлені норми часу, в межах навчальної програм. Розробляти окремі документації, що передбачена навчальною програмою </a:t>
                      </a:r>
                      <a:endParaRPr lang="uk-UA" dirty="0"/>
                    </a:p>
                  </a:txBody>
                  <a:tcPr/>
                </a:tc>
              </a:tr>
            </a:tbl>
          </a:graphicData>
        </a:graphic>
      </p:graphicFrame>
      <p:pic>
        <p:nvPicPr>
          <p:cNvPr id="5" name="Picture 8" descr="European border pattern beige background"/>
          <p:cNvPicPr>
            <a:picLocks noChangeAspect="1" noChangeArrowheads="1"/>
          </p:cNvPicPr>
          <p:nvPr/>
        </p:nvPicPr>
        <p:blipFill>
          <a:blip r:embed="rId2" cstate="print"/>
          <a:srcRect/>
          <a:stretch>
            <a:fillRect/>
          </a:stretch>
        </p:blipFill>
        <p:spPr bwMode="auto">
          <a:xfrm>
            <a:off x="0" y="0"/>
            <a:ext cx="6858000" cy="9144000"/>
          </a:xfrm>
          <a:prstGeom prst="rect">
            <a:avLst/>
          </a:prstGeom>
          <a:noFill/>
        </p:spPr>
      </p:pic>
      <p:graphicFrame>
        <p:nvGraphicFramePr>
          <p:cNvPr id="7" name="Таблица 6"/>
          <p:cNvGraphicFramePr>
            <a:graphicFrameLocks noGrp="1"/>
          </p:cNvGraphicFramePr>
          <p:nvPr/>
        </p:nvGraphicFramePr>
        <p:xfrm>
          <a:off x="548680" y="2195736"/>
          <a:ext cx="5616624" cy="4668520"/>
        </p:xfrm>
        <a:graphic>
          <a:graphicData uri="http://schemas.openxmlformats.org/drawingml/2006/table">
            <a:tbl>
              <a:tblPr firstRow="1" bandRow="1">
                <a:tableStyleId>{616DA210-FB5B-4158-B5E0-FEB733F419BA}</a:tableStyleId>
              </a:tblPr>
              <a:tblGrid>
                <a:gridCol w="2808312"/>
                <a:gridCol w="2808312"/>
              </a:tblGrid>
              <a:tr h="370840">
                <a:tc gridSpan="2">
                  <a:txBody>
                    <a:bodyPr/>
                    <a:lstStyle/>
                    <a:p>
                      <a:pPr algn="ctr"/>
                      <a:r>
                        <a:rPr lang="uk-UA" sz="2400" dirty="0" smtClean="0">
                          <a:solidFill>
                            <a:srgbClr val="C00000"/>
                          </a:solidFill>
                          <a:latin typeface="Times New Roman" pitchFamily="18" charset="0"/>
                          <a:cs typeface="Times New Roman" pitchFamily="18" charset="0"/>
                        </a:rPr>
                        <a:t>І</a:t>
                      </a:r>
                      <a:r>
                        <a:rPr lang="en-US" sz="2400" dirty="0" smtClean="0">
                          <a:solidFill>
                            <a:srgbClr val="C00000"/>
                          </a:solidFill>
                          <a:latin typeface="Times New Roman" pitchFamily="18" charset="0"/>
                          <a:cs typeface="Times New Roman" pitchFamily="18" charset="0"/>
                        </a:rPr>
                        <a:t>V</a:t>
                      </a:r>
                      <a:r>
                        <a:rPr lang="uk-UA" sz="2400" dirty="0" smtClean="0">
                          <a:solidFill>
                            <a:srgbClr val="C00000"/>
                          </a:solidFill>
                          <a:latin typeface="Times New Roman" pitchFamily="18" charset="0"/>
                          <a:cs typeface="Times New Roman" pitchFamily="18" charset="0"/>
                        </a:rPr>
                        <a:t> рівень – високий</a:t>
                      </a:r>
                      <a:endParaRPr lang="uk-UA" sz="2400" dirty="0">
                        <a:solidFill>
                          <a:srgbClr val="C00000"/>
                        </a:solidFill>
                        <a:latin typeface="Times New Roman" pitchFamily="18" charset="0"/>
                        <a:cs typeface="Times New Roman" pitchFamily="18" charset="0"/>
                      </a:endParaRPr>
                    </a:p>
                  </a:txBody>
                  <a:tcPr/>
                </a:tc>
                <a:tc hMerge="1">
                  <a:txBody>
                    <a:bodyPr/>
                    <a:lstStyle/>
                    <a:p>
                      <a:endParaRPr lang="uk-UA"/>
                    </a:p>
                  </a:txBody>
                  <a:tcPr/>
                </a:tc>
              </a:tr>
              <a:tr h="370840">
                <a:tc gridSpan="2">
                  <a:txBody>
                    <a:bodyPr/>
                    <a:lstStyle/>
                    <a:p>
                      <a:pPr algn="ctr"/>
                      <a:r>
                        <a:rPr lang="en-US" sz="2400" b="1" dirty="0" smtClean="0">
                          <a:solidFill>
                            <a:schemeClr val="accent2">
                              <a:lumMod val="50000"/>
                            </a:schemeClr>
                          </a:solidFill>
                          <a:latin typeface="Times New Roman" pitchFamily="18" charset="0"/>
                          <a:cs typeface="Times New Roman" pitchFamily="18" charset="0"/>
                        </a:rPr>
                        <a:t>10</a:t>
                      </a:r>
                      <a:r>
                        <a:rPr lang="uk-UA" sz="2400" b="1" dirty="0" smtClean="0">
                          <a:solidFill>
                            <a:schemeClr val="accent2">
                              <a:lumMod val="50000"/>
                            </a:schemeClr>
                          </a:solidFill>
                          <a:latin typeface="Times New Roman" pitchFamily="18" charset="0"/>
                          <a:cs typeface="Times New Roman" pitchFamily="18" charset="0"/>
                        </a:rPr>
                        <a:t> балів</a:t>
                      </a:r>
                      <a:endParaRPr lang="uk-UA" sz="2400" b="1" dirty="0">
                        <a:solidFill>
                          <a:schemeClr val="accent2">
                            <a:lumMod val="50000"/>
                          </a:schemeClr>
                        </a:solidFill>
                        <a:latin typeface="Times New Roman" pitchFamily="18" charset="0"/>
                        <a:cs typeface="Times New Roman" pitchFamily="18" charset="0"/>
                      </a:endParaRPr>
                    </a:p>
                  </a:txBody>
                  <a:tcPr/>
                </a:tc>
                <a:tc hMerge="1">
                  <a:txBody>
                    <a:bodyPr/>
                    <a:lstStyle/>
                    <a:p>
                      <a:endParaRPr lang="uk-UA"/>
                    </a:p>
                  </a:txBody>
                  <a:tcPr/>
                </a:tc>
              </a:tr>
              <a:tr h="370840">
                <a:tc>
                  <a:txBody>
                    <a:bodyPr/>
                    <a:lstStyle/>
                    <a:p>
                      <a:pPr algn="ctr"/>
                      <a:r>
                        <a:rPr lang="uk-UA" b="1" dirty="0" smtClean="0">
                          <a:solidFill>
                            <a:schemeClr val="accent4">
                              <a:lumMod val="50000"/>
                            </a:schemeClr>
                          </a:solidFill>
                        </a:rPr>
                        <a:t>Знати </a:t>
                      </a:r>
                      <a:endParaRPr lang="uk-UA" b="1" dirty="0">
                        <a:solidFill>
                          <a:schemeClr val="accent4">
                            <a:lumMod val="50000"/>
                          </a:schemeClr>
                        </a:solidFill>
                      </a:endParaRPr>
                    </a:p>
                  </a:txBody>
                  <a:tcPr/>
                </a:tc>
                <a:tc>
                  <a:txBody>
                    <a:bodyPr/>
                    <a:lstStyle/>
                    <a:p>
                      <a:pPr algn="ctr"/>
                      <a:r>
                        <a:rPr lang="uk-UA" b="1" dirty="0" smtClean="0">
                          <a:solidFill>
                            <a:schemeClr val="accent4">
                              <a:lumMod val="50000"/>
                            </a:schemeClr>
                          </a:solidFill>
                        </a:rPr>
                        <a:t>Вміти </a:t>
                      </a:r>
                      <a:endParaRPr lang="uk-UA" b="1" dirty="0">
                        <a:solidFill>
                          <a:schemeClr val="accent4">
                            <a:lumMod val="50000"/>
                          </a:schemeClr>
                        </a:solidFill>
                      </a:endParaRPr>
                    </a:p>
                  </a:txBody>
                  <a:tcPr/>
                </a:tc>
              </a:tr>
              <a:tr h="370840">
                <a:tc>
                  <a:txBody>
                    <a:bodyPr/>
                    <a:lstStyle/>
                    <a:p>
                      <a:r>
                        <a:rPr lang="uk-UA" dirty="0" smtClean="0"/>
                        <a:t>Правильно</a:t>
                      </a:r>
                      <a:r>
                        <a:rPr lang="uk-UA" baseline="0" dirty="0" smtClean="0"/>
                        <a:t> та усвідомлено застосовувати всі  прийоми самоконтролю виробничих дій та методів контролю за якістю роботи. Дотримання нормативів витрат матеріалів і інших ресурсів. Елементи професійної культури. </a:t>
                      </a:r>
                      <a:endParaRPr lang="uk-UA" dirty="0"/>
                    </a:p>
                  </a:txBody>
                  <a:tcPr/>
                </a:tc>
                <a:tc>
                  <a:txBody>
                    <a:bodyPr/>
                    <a:lstStyle/>
                    <a:p>
                      <a:r>
                        <a:rPr lang="uk-UA" dirty="0" smtClean="0"/>
                        <a:t>Самостійно, правильно,</a:t>
                      </a:r>
                      <a:r>
                        <a:rPr lang="uk-UA" baseline="0" dirty="0" smtClean="0"/>
                        <a:t> впевнено використовувати прийоми і технічні операції, що необхідні для виконання завдання у встановлені норми часу, в межах навчальної програм. Розробляти окремі документації, що передбачена навчальною програмою </a:t>
                      </a:r>
                      <a:endParaRPr lang="uk-UA" dirty="0"/>
                    </a:p>
                  </a:txBody>
                  <a:tcPr/>
                </a:tc>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uk-UA"/>
          </a:p>
        </p:txBody>
      </p:sp>
      <p:graphicFrame>
        <p:nvGraphicFramePr>
          <p:cNvPr id="6" name="Содержимое 5"/>
          <p:cNvGraphicFramePr>
            <a:graphicFrameLocks noGrp="1"/>
          </p:cNvGraphicFramePr>
          <p:nvPr>
            <p:ph idx="1"/>
          </p:nvPr>
        </p:nvGraphicFramePr>
        <p:xfrm>
          <a:off x="342900" y="2133600"/>
          <a:ext cx="5616624" cy="4668520"/>
        </p:xfrm>
        <a:graphic>
          <a:graphicData uri="http://schemas.openxmlformats.org/drawingml/2006/table">
            <a:tbl>
              <a:tblPr firstRow="1" bandRow="1">
                <a:tableStyleId>{616DA210-FB5B-4158-B5E0-FEB733F419BA}</a:tableStyleId>
              </a:tblPr>
              <a:tblGrid>
                <a:gridCol w="2808312"/>
                <a:gridCol w="2808312"/>
              </a:tblGrid>
              <a:tr h="370840">
                <a:tc gridSpan="2">
                  <a:txBody>
                    <a:bodyPr/>
                    <a:lstStyle/>
                    <a:p>
                      <a:pPr algn="ctr"/>
                      <a:r>
                        <a:rPr lang="uk-UA" sz="2400" dirty="0" smtClean="0">
                          <a:solidFill>
                            <a:srgbClr val="C00000"/>
                          </a:solidFill>
                          <a:latin typeface="Times New Roman" pitchFamily="18" charset="0"/>
                          <a:cs typeface="Times New Roman" pitchFamily="18" charset="0"/>
                        </a:rPr>
                        <a:t>І</a:t>
                      </a:r>
                      <a:r>
                        <a:rPr lang="en-US" sz="2400" dirty="0" smtClean="0">
                          <a:solidFill>
                            <a:srgbClr val="C00000"/>
                          </a:solidFill>
                          <a:latin typeface="Times New Roman" pitchFamily="18" charset="0"/>
                          <a:cs typeface="Times New Roman" pitchFamily="18" charset="0"/>
                        </a:rPr>
                        <a:t>V</a:t>
                      </a:r>
                      <a:r>
                        <a:rPr lang="uk-UA" sz="2400" dirty="0" smtClean="0">
                          <a:solidFill>
                            <a:srgbClr val="C00000"/>
                          </a:solidFill>
                          <a:latin typeface="Times New Roman" pitchFamily="18" charset="0"/>
                          <a:cs typeface="Times New Roman" pitchFamily="18" charset="0"/>
                        </a:rPr>
                        <a:t> рівень – </a:t>
                      </a:r>
                      <a:r>
                        <a:rPr lang="en-US" sz="2400" dirty="0" err="1" smtClean="0">
                          <a:solidFill>
                            <a:srgbClr val="C00000"/>
                          </a:solidFill>
                          <a:latin typeface="Times New Roman" pitchFamily="18" charset="0"/>
                          <a:cs typeface="Times New Roman" pitchFamily="18" charset="0"/>
                        </a:rPr>
                        <a:t>dbcjrbq</a:t>
                      </a:r>
                      <a:endParaRPr lang="uk-UA" sz="2400" dirty="0">
                        <a:solidFill>
                          <a:srgbClr val="C00000"/>
                        </a:solidFill>
                        <a:latin typeface="Times New Roman" pitchFamily="18" charset="0"/>
                        <a:cs typeface="Times New Roman" pitchFamily="18" charset="0"/>
                      </a:endParaRPr>
                    </a:p>
                  </a:txBody>
                  <a:tcPr/>
                </a:tc>
                <a:tc hMerge="1">
                  <a:txBody>
                    <a:bodyPr/>
                    <a:lstStyle/>
                    <a:p>
                      <a:endParaRPr lang="uk-UA"/>
                    </a:p>
                  </a:txBody>
                  <a:tcPr/>
                </a:tc>
              </a:tr>
              <a:tr h="370840">
                <a:tc gridSpan="2">
                  <a:txBody>
                    <a:bodyPr/>
                    <a:lstStyle/>
                    <a:p>
                      <a:pPr algn="ctr"/>
                      <a:r>
                        <a:rPr lang="en-US" sz="2400" b="1" dirty="0" smtClean="0">
                          <a:solidFill>
                            <a:schemeClr val="accent2">
                              <a:lumMod val="50000"/>
                            </a:schemeClr>
                          </a:solidFill>
                          <a:latin typeface="Times New Roman" pitchFamily="18" charset="0"/>
                          <a:cs typeface="Times New Roman" pitchFamily="18" charset="0"/>
                        </a:rPr>
                        <a:t>10</a:t>
                      </a:r>
                      <a:r>
                        <a:rPr lang="uk-UA" sz="2400" b="1" dirty="0" smtClean="0">
                          <a:solidFill>
                            <a:schemeClr val="accent2">
                              <a:lumMod val="50000"/>
                            </a:schemeClr>
                          </a:solidFill>
                          <a:latin typeface="Times New Roman" pitchFamily="18" charset="0"/>
                          <a:cs typeface="Times New Roman" pitchFamily="18" charset="0"/>
                        </a:rPr>
                        <a:t> балів</a:t>
                      </a:r>
                      <a:endParaRPr lang="uk-UA" sz="2400" b="1" dirty="0">
                        <a:solidFill>
                          <a:schemeClr val="accent2">
                            <a:lumMod val="50000"/>
                          </a:schemeClr>
                        </a:solidFill>
                        <a:latin typeface="Times New Roman" pitchFamily="18" charset="0"/>
                        <a:cs typeface="Times New Roman" pitchFamily="18" charset="0"/>
                      </a:endParaRPr>
                    </a:p>
                  </a:txBody>
                  <a:tcPr/>
                </a:tc>
                <a:tc hMerge="1">
                  <a:txBody>
                    <a:bodyPr/>
                    <a:lstStyle/>
                    <a:p>
                      <a:endParaRPr lang="uk-UA"/>
                    </a:p>
                  </a:txBody>
                  <a:tcPr/>
                </a:tc>
              </a:tr>
              <a:tr h="370840">
                <a:tc>
                  <a:txBody>
                    <a:bodyPr/>
                    <a:lstStyle/>
                    <a:p>
                      <a:pPr algn="ctr"/>
                      <a:r>
                        <a:rPr lang="uk-UA" b="1" dirty="0" smtClean="0">
                          <a:solidFill>
                            <a:schemeClr val="accent4">
                              <a:lumMod val="50000"/>
                            </a:schemeClr>
                          </a:solidFill>
                        </a:rPr>
                        <a:t>Знати </a:t>
                      </a:r>
                      <a:endParaRPr lang="uk-UA" b="1" dirty="0">
                        <a:solidFill>
                          <a:schemeClr val="accent4">
                            <a:lumMod val="50000"/>
                          </a:schemeClr>
                        </a:solidFill>
                      </a:endParaRPr>
                    </a:p>
                  </a:txBody>
                  <a:tcPr/>
                </a:tc>
                <a:tc>
                  <a:txBody>
                    <a:bodyPr/>
                    <a:lstStyle/>
                    <a:p>
                      <a:pPr algn="ctr"/>
                      <a:r>
                        <a:rPr lang="uk-UA" b="1" dirty="0" smtClean="0">
                          <a:solidFill>
                            <a:schemeClr val="accent4">
                              <a:lumMod val="50000"/>
                            </a:schemeClr>
                          </a:solidFill>
                        </a:rPr>
                        <a:t>Вміти </a:t>
                      </a:r>
                      <a:endParaRPr lang="uk-UA" b="1" dirty="0">
                        <a:solidFill>
                          <a:schemeClr val="accent4">
                            <a:lumMod val="50000"/>
                          </a:schemeClr>
                        </a:solidFill>
                      </a:endParaRPr>
                    </a:p>
                  </a:txBody>
                  <a:tcPr/>
                </a:tc>
              </a:tr>
              <a:tr h="370840">
                <a:tc>
                  <a:txBody>
                    <a:bodyPr/>
                    <a:lstStyle/>
                    <a:p>
                      <a:r>
                        <a:rPr lang="uk-UA" dirty="0" smtClean="0"/>
                        <a:t>Правильно</a:t>
                      </a:r>
                      <a:r>
                        <a:rPr lang="uk-UA" baseline="0" dirty="0" smtClean="0"/>
                        <a:t> та усвідомлено застосовувати всі  прийоми самоконтролю виробничих дій та методів контролю за якістю роботи. Дотримання нормативів витрат матеріалів і інших ресурсів. Елементи професійної культури. </a:t>
                      </a:r>
                      <a:endParaRPr lang="uk-UA" dirty="0"/>
                    </a:p>
                  </a:txBody>
                  <a:tcPr/>
                </a:tc>
                <a:tc>
                  <a:txBody>
                    <a:bodyPr/>
                    <a:lstStyle/>
                    <a:p>
                      <a:r>
                        <a:rPr lang="uk-UA" dirty="0" smtClean="0"/>
                        <a:t>Самостійно, правильно,</a:t>
                      </a:r>
                      <a:r>
                        <a:rPr lang="uk-UA" baseline="0" dirty="0" smtClean="0"/>
                        <a:t> впевнено використовувати прийоми і технічні операції, що необхідні для виконання завдання у встановлені норми часу, в межах навчальної програм. Розробляти окремі документації, що передбачена навчальною програмою </a:t>
                      </a:r>
                      <a:endParaRPr lang="uk-UA" dirty="0"/>
                    </a:p>
                  </a:txBody>
                  <a:tcPr/>
                </a:tc>
              </a:tr>
            </a:tbl>
          </a:graphicData>
        </a:graphic>
      </p:graphicFrame>
      <p:pic>
        <p:nvPicPr>
          <p:cNvPr id="5" name="Picture 8" descr="European border pattern beige background"/>
          <p:cNvPicPr>
            <a:picLocks noChangeAspect="1" noChangeArrowheads="1"/>
          </p:cNvPicPr>
          <p:nvPr/>
        </p:nvPicPr>
        <p:blipFill>
          <a:blip r:embed="rId2" cstate="print"/>
          <a:srcRect/>
          <a:stretch>
            <a:fillRect/>
          </a:stretch>
        </p:blipFill>
        <p:spPr bwMode="auto">
          <a:xfrm>
            <a:off x="0" y="0"/>
            <a:ext cx="6858000" cy="9144000"/>
          </a:xfrm>
          <a:prstGeom prst="rect">
            <a:avLst/>
          </a:prstGeom>
          <a:noFill/>
        </p:spPr>
      </p:pic>
      <p:graphicFrame>
        <p:nvGraphicFramePr>
          <p:cNvPr id="7" name="Таблица 6"/>
          <p:cNvGraphicFramePr>
            <a:graphicFrameLocks noGrp="1"/>
          </p:cNvGraphicFramePr>
          <p:nvPr/>
        </p:nvGraphicFramePr>
        <p:xfrm>
          <a:off x="620688" y="827584"/>
          <a:ext cx="5616624" cy="7137400"/>
        </p:xfrm>
        <a:graphic>
          <a:graphicData uri="http://schemas.openxmlformats.org/drawingml/2006/table">
            <a:tbl>
              <a:tblPr firstRow="1" bandRow="1">
                <a:tableStyleId>{616DA210-FB5B-4158-B5E0-FEB733F419BA}</a:tableStyleId>
              </a:tblPr>
              <a:tblGrid>
                <a:gridCol w="2808312"/>
                <a:gridCol w="2808312"/>
              </a:tblGrid>
              <a:tr h="370840">
                <a:tc gridSpan="2">
                  <a:txBody>
                    <a:bodyPr/>
                    <a:lstStyle/>
                    <a:p>
                      <a:pPr algn="ctr"/>
                      <a:r>
                        <a:rPr lang="uk-UA" sz="2400" dirty="0" smtClean="0">
                          <a:solidFill>
                            <a:srgbClr val="C00000"/>
                          </a:solidFill>
                          <a:latin typeface="Times New Roman" pitchFamily="18" charset="0"/>
                          <a:cs typeface="Times New Roman" pitchFamily="18" charset="0"/>
                        </a:rPr>
                        <a:t>І</a:t>
                      </a:r>
                      <a:r>
                        <a:rPr lang="en-US" sz="2400" dirty="0" smtClean="0">
                          <a:solidFill>
                            <a:srgbClr val="C00000"/>
                          </a:solidFill>
                          <a:latin typeface="Times New Roman" pitchFamily="18" charset="0"/>
                          <a:cs typeface="Times New Roman" pitchFamily="18" charset="0"/>
                        </a:rPr>
                        <a:t>V</a:t>
                      </a:r>
                      <a:r>
                        <a:rPr lang="uk-UA" sz="2400" dirty="0" smtClean="0">
                          <a:solidFill>
                            <a:srgbClr val="C00000"/>
                          </a:solidFill>
                          <a:latin typeface="Times New Roman" pitchFamily="18" charset="0"/>
                          <a:cs typeface="Times New Roman" pitchFamily="18" charset="0"/>
                        </a:rPr>
                        <a:t> рівень – високий</a:t>
                      </a:r>
                      <a:endParaRPr lang="uk-UA" sz="2400" dirty="0">
                        <a:solidFill>
                          <a:srgbClr val="C00000"/>
                        </a:solidFill>
                        <a:latin typeface="Times New Roman" pitchFamily="18" charset="0"/>
                        <a:cs typeface="Times New Roman" pitchFamily="18" charset="0"/>
                      </a:endParaRPr>
                    </a:p>
                  </a:txBody>
                  <a:tcPr/>
                </a:tc>
                <a:tc hMerge="1">
                  <a:txBody>
                    <a:bodyPr/>
                    <a:lstStyle/>
                    <a:p>
                      <a:endParaRPr lang="uk-UA"/>
                    </a:p>
                  </a:txBody>
                  <a:tcPr/>
                </a:tc>
              </a:tr>
              <a:tr h="370840">
                <a:tc gridSpan="2">
                  <a:txBody>
                    <a:bodyPr/>
                    <a:lstStyle/>
                    <a:p>
                      <a:pPr algn="ctr"/>
                      <a:r>
                        <a:rPr lang="en-US" sz="2400" b="1" dirty="0" smtClean="0">
                          <a:solidFill>
                            <a:schemeClr val="accent2">
                              <a:lumMod val="50000"/>
                            </a:schemeClr>
                          </a:solidFill>
                          <a:latin typeface="Times New Roman" pitchFamily="18" charset="0"/>
                          <a:cs typeface="Times New Roman" pitchFamily="18" charset="0"/>
                        </a:rPr>
                        <a:t>1</a:t>
                      </a:r>
                      <a:r>
                        <a:rPr lang="uk-UA" sz="2400" b="1" dirty="0" smtClean="0">
                          <a:solidFill>
                            <a:schemeClr val="accent2">
                              <a:lumMod val="50000"/>
                            </a:schemeClr>
                          </a:solidFill>
                          <a:latin typeface="Times New Roman" pitchFamily="18" charset="0"/>
                          <a:cs typeface="Times New Roman" pitchFamily="18" charset="0"/>
                        </a:rPr>
                        <a:t>1 балів</a:t>
                      </a:r>
                      <a:endParaRPr lang="uk-UA" sz="2400" b="1" dirty="0">
                        <a:solidFill>
                          <a:schemeClr val="accent2">
                            <a:lumMod val="50000"/>
                          </a:schemeClr>
                        </a:solidFill>
                        <a:latin typeface="Times New Roman" pitchFamily="18" charset="0"/>
                        <a:cs typeface="Times New Roman" pitchFamily="18" charset="0"/>
                      </a:endParaRPr>
                    </a:p>
                  </a:txBody>
                  <a:tcPr/>
                </a:tc>
                <a:tc hMerge="1">
                  <a:txBody>
                    <a:bodyPr/>
                    <a:lstStyle/>
                    <a:p>
                      <a:endParaRPr lang="uk-UA"/>
                    </a:p>
                  </a:txBody>
                  <a:tcPr/>
                </a:tc>
              </a:tr>
              <a:tr h="370840">
                <a:tc>
                  <a:txBody>
                    <a:bodyPr/>
                    <a:lstStyle/>
                    <a:p>
                      <a:pPr algn="ctr"/>
                      <a:r>
                        <a:rPr lang="uk-UA" b="1" dirty="0" smtClean="0">
                          <a:solidFill>
                            <a:schemeClr val="accent4">
                              <a:lumMod val="50000"/>
                            </a:schemeClr>
                          </a:solidFill>
                        </a:rPr>
                        <a:t>Знати </a:t>
                      </a:r>
                      <a:endParaRPr lang="uk-UA" b="1" dirty="0">
                        <a:solidFill>
                          <a:schemeClr val="accent4">
                            <a:lumMod val="50000"/>
                          </a:schemeClr>
                        </a:solidFill>
                      </a:endParaRPr>
                    </a:p>
                  </a:txBody>
                  <a:tcPr/>
                </a:tc>
                <a:tc>
                  <a:txBody>
                    <a:bodyPr/>
                    <a:lstStyle/>
                    <a:p>
                      <a:pPr algn="ctr"/>
                      <a:r>
                        <a:rPr lang="uk-UA" b="1" dirty="0" smtClean="0">
                          <a:solidFill>
                            <a:schemeClr val="accent4">
                              <a:lumMod val="50000"/>
                            </a:schemeClr>
                          </a:solidFill>
                        </a:rPr>
                        <a:t>Вміти </a:t>
                      </a:r>
                      <a:endParaRPr lang="uk-UA" b="1" dirty="0">
                        <a:solidFill>
                          <a:schemeClr val="accent4">
                            <a:lumMod val="50000"/>
                          </a:schemeClr>
                        </a:solidFill>
                      </a:endParaRPr>
                    </a:p>
                  </a:txBody>
                  <a:tcPr/>
                </a:tc>
              </a:tr>
              <a:tr h="370840">
                <a:tc>
                  <a:txBody>
                    <a:bodyPr/>
                    <a:lstStyle/>
                    <a:p>
                      <a:r>
                        <a:rPr lang="uk-UA" dirty="0" smtClean="0"/>
                        <a:t>Самостійно в повному обсязі виконувати навчально-виробничий процесу відповідності до вимог технічної документації,</a:t>
                      </a:r>
                      <a:r>
                        <a:rPr lang="uk-UA" baseline="0" dirty="0" smtClean="0"/>
                        <a:t> яка передбачена навчальною програмою. Нормативи витрат матеріалів та інших ресурсів. Правильно і усвідомлено застосовувати всі прийоми самоконтролю виробничих дій та методів контролю за якістю роботи.  Основи професійної культури та виявлення прагнення і здатність до продуктивної і творчої співпраці в колективі</a:t>
                      </a:r>
                      <a:endParaRPr lang="uk-UA" dirty="0"/>
                    </a:p>
                  </a:txBody>
                  <a:tcPr/>
                </a:tc>
                <a:tc>
                  <a:txBody>
                    <a:bodyPr/>
                    <a:lstStyle/>
                    <a:p>
                      <a:r>
                        <a:rPr lang="uk-UA" dirty="0" smtClean="0"/>
                        <a:t>Вміти в повному обсязі та самостійно, правильно, впевнено  виконувати всі прийоми, технологічні операції, що необхідні</a:t>
                      </a:r>
                      <a:r>
                        <a:rPr lang="uk-UA" baseline="0" dirty="0" smtClean="0"/>
                        <a:t> для виконання даної роботи в межах навчальної програми та встановлених норм часу. Самостійно розробляти окремі види технічної документації та обирати оптимальні варіанти виконання навчально-виробничого завдання. В процесі роботи самостійно виявляти і виправляти неточності.</a:t>
                      </a:r>
                      <a:endParaRPr lang="uk-UA" dirty="0"/>
                    </a:p>
                  </a:txBody>
                  <a:tcPr/>
                </a:tc>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uk-UA"/>
          </a:p>
        </p:txBody>
      </p:sp>
      <p:graphicFrame>
        <p:nvGraphicFramePr>
          <p:cNvPr id="6" name="Содержимое 5"/>
          <p:cNvGraphicFramePr>
            <a:graphicFrameLocks noGrp="1"/>
          </p:cNvGraphicFramePr>
          <p:nvPr>
            <p:ph idx="1"/>
          </p:nvPr>
        </p:nvGraphicFramePr>
        <p:xfrm>
          <a:off x="342900" y="2133600"/>
          <a:ext cx="5616624" cy="4668520"/>
        </p:xfrm>
        <a:graphic>
          <a:graphicData uri="http://schemas.openxmlformats.org/drawingml/2006/table">
            <a:tbl>
              <a:tblPr firstRow="1" bandRow="1">
                <a:tableStyleId>{616DA210-FB5B-4158-B5E0-FEB733F419BA}</a:tableStyleId>
              </a:tblPr>
              <a:tblGrid>
                <a:gridCol w="2808312"/>
                <a:gridCol w="2808312"/>
              </a:tblGrid>
              <a:tr h="370840">
                <a:tc gridSpan="2">
                  <a:txBody>
                    <a:bodyPr/>
                    <a:lstStyle/>
                    <a:p>
                      <a:pPr algn="ctr"/>
                      <a:r>
                        <a:rPr lang="uk-UA" sz="2400" dirty="0" smtClean="0">
                          <a:solidFill>
                            <a:srgbClr val="C00000"/>
                          </a:solidFill>
                          <a:latin typeface="Times New Roman" pitchFamily="18" charset="0"/>
                          <a:cs typeface="Times New Roman" pitchFamily="18" charset="0"/>
                        </a:rPr>
                        <a:t>І</a:t>
                      </a:r>
                      <a:r>
                        <a:rPr lang="en-US" sz="2400" dirty="0" smtClean="0">
                          <a:solidFill>
                            <a:srgbClr val="C00000"/>
                          </a:solidFill>
                          <a:latin typeface="Times New Roman" pitchFamily="18" charset="0"/>
                          <a:cs typeface="Times New Roman" pitchFamily="18" charset="0"/>
                        </a:rPr>
                        <a:t>V</a:t>
                      </a:r>
                      <a:r>
                        <a:rPr lang="uk-UA" sz="2400" dirty="0" smtClean="0">
                          <a:solidFill>
                            <a:srgbClr val="C00000"/>
                          </a:solidFill>
                          <a:latin typeface="Times New Roman" pitchFamily="18" charset="0"/>
                          <a:cs typeface="Times New Roman" pitchFamily="18" charset="0"/>
                        </a:rPr>
                        <a:t> рівень – </a:t>
                      </a:r>
                      <a:r>
                        <a:rPr lang="en-US" sz="2400" dirty="0" err="1" smtClean="0">
                          <a:solidFill>
                            <a:srgbClr val="C00000"/>
                          </a:solidFill>
                          <a:latin typeface="Times New Roman" pitchFamily="18" charset="0"/>
                          <a:cs typeface="Times New Roman" pitchFamily="18" charset="0"/>
                        </a:rPr>
                        <a:t>dbcjrbq</a:t>
                      </a:r>
                      <a:endParaRPr lang="uk-UA" sz="2400" dirty="0">
                        <a:solidFill>
                          <a:srgbClr val="C00000"/>
                        </a:solidFill>
                        <a:latin typeface="Times New Roman" pitchFamily="18" charset="0"/>
                        <a:cs typeface="Times New Roman" pitchFamily="18" charset="0"/>
                      </a:endParaRPr>
                    </a:p>
                  </a:txBody>
                  <a:tcPr/>
                </a:tc>
                <a:tc hMerge="1">
                  <a:txBody>
                    <a:bodyPr/>
                    <a:lstStyle/>
                    <a:p>
                      <a:endParaRPr lang="uk-UA"/>
                    </a:p>
                  </a:txBody>
                  <a:tcPr/>
                </a:tc>
              </a:tr>
              <a:tr h="370840">
                <a:tc gridSpan="2">
                  <a:txBody>
                    <a:bodyPr/>
                    <a:lstStyle/>
                    <a:p>
                      <a:pPr algn="ctr"/>
                      <a:r>
                        <a:rPr lang="en-US" sz="2400" b="1" dirty="0" smtClean="0">
                          <a:solidFill>
                            <a:schemeClr val="accent2">
                              <a:lumMod val="50000"/>
                            </a:schemeClr>
                          </a:solidFill>
                          <a:latin typeface="Times New Roman" pitchFamily="18" charset="0"/>
                          <a:cs typeface="Times New Roman" pitchFamily="18" charset="0"/>
                        </a:rPr>
                        <a:t>10</a:t>
                      </a:r>
                      <a:r>
                        <a:rPr lang="uk-UA" sz="2400" b="1" dirty="0" smtClean="0">
                          <a:solidFill>
                            <a:schemeClr val="accent2">
                              <a:lumMod val="50000"/>
                            </a:schemeClr>
                          </a:solidFill>
                          <a:latin typeface="Times New Roman" pitchFamily="18" charset="0"/>
                          <a:cs typeface="Times New Roman" pitchFamily="18" charset="0"/>
                        </a:rPr>
                        <a:t> балів</a:t>
                      </a:r>
                      <a:endParaRPr lang="uk-UA" sz="2400" b="1" dirty="0">
                        <a:solidFill>
                          <a:schemeClr val="accent2">
                            <a:lumMod val="50000"/>
                          </a:schemeClr>
                        </a:solidFill>
                        <a:latin typeface="Times New Roman" pitchFamily="18" charset="0"/>
                        <a:cs typeface="Times New Roman" pitchFamily="18" charset="0"/>
                      </a:endParaRPr>
                    </a:p>
                  </a:txBody>
                  <a:tcPr/>
                </a:tc>
                <a:tc hMerge="1">
                  <a:txBody>
                    <a:bodyPr/>
                    <a:lstStyle/>
                    <a:p>
                      <a:endParaRPr lang="uk-UA"/>
                    </a:p>
                  </a:txBody>
                  <a:tcPr/>
                </a:tc>
              </a:tr>
              <a:tr h="370840">
                <a:tc>
                  <a:txBody>
                    <a:bodyPr/>
                    <a:lstStyle/>
                    <a:p>
                      <a:pPr algn="ctr"/>
                      <a:r>
                        <a:rPr lang="uk-UA" b="1" dirty="0" smtClean="0">
                          <a:solidFill>
                            <a:schemeClr val="accent4">
                              <a:lumMod val="50000"/>
                            </a:schemeClr>
                          </a:solidFill>
                        </a:rPr>
                        <a:t>Знати </a:t>
                      </a:r>
                      <a:endParaRPr lang="uk-UA" b="1" dirty="0">
                        <a:solidFill>
                          <a:schemeClr val="accent4">
                            <a:lumMod val="50000"/>
                          </a:schemeClr>
                        </a:solidFill>
                      </a:endParaRPr>
                    </a:p>
                  </a:txBody>
                  <a:tcPr/>
                </a:tc>
                <a:tc>
                  <a:txBody>
                    <a:bodyPr/>
                    <a:lstStyle/>
                    <a:p>
                      <a:pPr algn="ctr"/>
                      <a:r>
                        <a:rPr lang="uk-UA" b="1" dirty="0" smtClean="0">
                          <a:solidFill>
                            <a:schemeClr val="accent4">
                              <a:lumMod val="50000"/>
                            </a:schemeClr>
                          </a:solidFill>
                        </a:rPr>
                        <a:t>Вміти </a:t>
                      </a:r>
                      <a:endParaRPr lang="uk-UA" b="1" dirty="0">
                        <a:solidFill>
                          <a:schemeClr val="accent4">
                            <a:lumMod val="50000"/>
                          </a:schemeClr>
                        </a:solidFill>
                      </a:endParaRPr>
                    </a:p>
                  </a:txBody>
                  <a:tcPr/>
                </a:tc>
              </a:tr>
              <a:tr h="370840">
                <a:tc>
                  <a:txBody>
                    <a:bodyPr/>
                    <a:lstStyle/>
                    <a:p>
                      <a:r>
                        <a:rPr lang="uk-UA" dirty="0" smtClean="0"/>
                        <a:t>Правильно</a:t>
                      </a:r>
                      <a:r>
                        <a:rPr lang="uk-UA" baseline="0" dirty="0" smtClean="0"/>
                        <a:t> та усвідомлено застосовувати всі  прийоми самоконтролю виробничих дій та методів контролю за якістю роботи. Дотримання нормативів витрат матеріалів і інших ресурсів. Елементи професійної культури. </a:t>
                      </a:r>
                      <a:endParaRPr lang="uk-UA" dirty="0"/>
                    </a:p>
                  </a:txBody>
                  <a:tcPr/>
                </a:tc>
                <a:tc>
                  <a:txBody>
                    <a:bodyPr/>
                    <a:lstStyle/>
                    <a:p>
                      <a:r>
                        <a:rPr lang="uk-UA" dirty="0" smtClean="0"/>
                        <a:t>Самостійно, правильно,</a:t>
                      </a:r>
                      <a:r>
                        <a:rPr lang="uk-UA" baseline="0" dirty="0" smtClean="0"/>
                        <a:t> впевнено використовувати прийоми і технічні операції, що необхідні для виконання завдання у встановлені норми часу, в межах навчальної програм. Розробляти окремі документації, що передбачена навчальною програмою </a:t>
                      </a:r>
                      <a:endParaRPr lang="uk-UA" dirty="0"/>
                    </a:p>
                  </a:txBody>
                  <a:tcPr/>
                </a:tc>
              </a:tr>
            </a:tbl>
          </a:graphicData>
        </a:graphic>
      </p:graphicFrame>
      <p:pic>
        <p:nvPicPr>
          <p:cNvPr id="5" name="Picture 8" descr="European border pattern beige background"/>
          <p:cNvPicPr>
            <a:picLocks noChangeAspect="1" noChangeArrowheads="1"/>
          </p:cNvPicPr>
          <p:nvPr/>
        </p:nvPicPr>
        <p:blipFill>
          <a:blip r:embed="rId2" cstate="print"/>
          <a:srcRect/>
          <a:stretch>
            <a:fillRect/>
          </a:stretch>
        </p:blipFill>
        <p:spPr bwMode="auto">
          <a:xfrm>
            <a:off x="0" y="0"/>
            <a:ext cx="6858000" cy="9144000"/>
          </a:xfrm>
          <a:prstGeom prst="rect">
            <a:avLst/>
          </a:prstGeom>
          <a:noFill/>
        </p:spPr>
      </p:pic>
      <p:graphicFrame>
        <p:nvGraphicFramePr>
          <p:cNvPr id="7" name="Таблица 6"/>
          <p:cNvGraphicFramePr>
            <a:graphicFrameLocks noGrp="1"/>
          </p:cNvGraphicFramePr>
          <p:nvPr/>
        </p:nvGraphicFramePr>
        <p:xfrm>
          <a:off x="620688" y="827584"/>
          <a:ext cx="5616624" cy="7411720"/>
        </p:xfrm>
        <a:graphic>
          <a:graphicData uri="http://schemas.openxmlformats.org/drawingml/2006/table">
            <a:tbl>
              <a:tblPr firstRow="1" bandRow="1">
                <a:tableStyleId>{616DA210-FB5B-4158-B5E0-FEB733F419BA}</a:tableStyleId>
              </a:tblPr>
              <a:tblGrid>
                <a:gridCol w="2808312"/>
                <a:gridCol w="2808312"/>
              </a:tblGrid>
              <a:tr h="370840">
                <a:tc gridSpan="2">
                  <a:txBody>
                    <a:bodyPr/>
                    <a:lstStyle/>
                    <a:p>
                      <a:pPr algn="ctr"/>
                      <a:r>
                        <a:rPr lang="uk-UA" sz="2400" dirty="0" smtClean="0">
                          <a:solidFill>
                            <a:srgbClr val="C00000"/>
                          </a:solidFill>
                          <a:latin typeface="Times New Roman" pitchFamily="18" charset="0"/>
                          <a:cs typeface="Times New Roman" pitchFamily="18" charset="0"/>
                        </a:rPr>
                        <a:t>І</a:t>
                      </a:r>
                      <a:r>
                        <a:rPr lang="en-US" sz="2400" dirty="0" smtClean="0">
                          <a:solidFill>
                            <a:srgbClr val="C00000"/>
                          </a:solidFill>
                          <a:latin typeface="Times New Roman" pitchFamily="18" charset="0"/>
                          <a:cs typeface="Times New Roman" pitchFamily="18" charset="0"/>
                        </a:rPr>
                        <a:t>V</a:t>
                      </a:r>
                      <a:r>
                        <a:rPr lang="uk-UA" sz="2400" dirty="0" smtClean="0">
                          <a:solidFill>
                            <a:srgbClr val="C00000"/>
                          </a:solidFill>
                          <a:latin typeface="Times New Roman" pitchFamily="18" charset="0"/>
                          <a:cs typeface="Times New Roman" pitchFamily="18" charset="0"/>
                        </a:rPr>
                        <a:t> рівень – високий</a:t>
                      </a:r>
                      <a:endParaRPr lang="uk-UA" sz="2400" dirty="0">
                        <a:solidFill>
                          <a:srgbClr val="C00000"/>
                        </a:solidFill>
                        <a:latin typeface="Times New Roman" pitchFamily="18" charset="0"/>
                        <a:cs typeface="Times New Roman" pitchFamily="18" charset="0"/>
                      </a:endParaRPr>
                    </a:p>
                  </a:txBody>
                  <a:tcPr/>
                </a:tc>
                <a:tc hMerge="1">
                  <a:txBody>
                    <a:bodyPr/>
                    <a:lstStyle/>
                    <a:p>
                      <a:endParaRPr lang="uk-UA"/>
                    </a:p>
                  </a:txBody>
                  <a:tcPr/>
                </a:tc>
              </a:tr>
              <a:tr h="370840">
                <a:tc gridSpan="2">
                  <a:txBody>
                    <a:bodyPr/>
                    <a:lstStyle/>
                    <a:p>
                      <a:pPr algn="ctr"/>
                      <a:r>
                        <a:rPr lang="en-US" sz="2400" b="1" dirty="0" smtClean="0">
                          <a:solidFill>
                            <a:schemeClr val="accent2">
                              <a:lumMod val="50000"/>
                            </a:schemeClr>
                          </a:solidFill>
                          <a:latin typeface="Times New Roman" pitchFamily="18" charset="0"/>
                          <a:cs typeface="Times New Roman" pitchFamily="18" charset="0"/>
                        </a:rPr>
                        <a:t>1</a:t>
                      </a:r>
                      <a:r>
                        <a:rPr lang="uk-UA" sz="2400" b="1" dirty="0" smtClean="0">
                          <a:solidFill>
                            <a:schemeClr val="accent2">
                              <a:lumMod val="50000"/>
                            </a:schemeClr>
                          </a:solidFill>
                          <a:latin typeface="Times New Roman" pitchFamily="18" charset="0"/>
                          <a:cs typeface="Times New Roman" pitchFamily="18" charset="0"/>
                        </a:rPr>
                        <a:t>2 балів</a:t>
                      </a:r>
                      <a:endParaRPr lang="uk-UA" sz="2400" b="1" dirty="0">
                        <a:solidFill>
                          <a:schemeClr val="accent2">
                            <a:lumMod val="50000"/>
                          </a:schemeClr>
                        </a:solidFill>
                        <a:latin typeface="Times New Roman" pitchFamily="18" charset="0"/>
                        <a:cs typeface="Times New Roman" pitchFamily="18" charset="0"/>
                      </a:endParaRPr>
                    </a:p>
                  </a:txBody>
                  <a:tcPr/>
                </a:tc>
                <a:tc hMerge="1">
                  <a:txBody>
                    <a:bodyPr/>
                    <a:lstStyle/>
                    <a:p>
                      <a:endParaRPr lang="uk-UA"/>
                    </a:p>
                  </a:txBody>
                  <a:tcPr/>
                </a:tc>
              </a:tr>
              <a:tr h="370840">
                <a:tc>
                  <a:txBody>
                    <a:bodyPr/>
                    <a:lstStyle/>
                    <a:p>
                      <a:pPr algn="ctr"/>
                      <a:r>
                        <a:rPr lang="uk-UA" b="1" smtClean="0">
                          <a:solidFill>
                            <a:schemeClr val="accent4">
                              <a:lumMod val="50000"/>
                            </a:schemeClr>
                          </a:solidFill>
                        </a:rPr>
                        <a:t>Знати </a:t>
                      </a:r>
                      <a:endParaRPr lang="uk-UA" b="1" dirty="0">
                        <a:solidFill>
                          <a:schemeClr val="accent4">
                            <a:lumMod val="50000"/>
                          </a:schemeClr>
                        </a:solidFill>
                      </a:endParaRPr>
                    </a:p>
                  </a:txBody>
                  <a:tcPr/>
                </a:tc>
                <a:tc>
                  <a:txBody>
                    <a:bodyPr/>
                    <a:lstStyle/>
                    <a:p>
                      <a:pPr algn="ctr"/>
                      <a:r>
                        <a:rPr lang="uk-UA" b="1" dirty="0" smtClean="0">
                          <a:solidFill>
                            <a:schemeClr val="accent4">
                              <a:lumMod val="50000"/>
                            </a:schemeClr>
                          </a:solidFill>
                        </a:rPr>
                        <a:t>Вміти </a:t>
                      </a:r>
                      <a:endParaRPr lang="uk-UA" b="1" dirty="0">
                        <a:solidFill>
                          <a:schemeClr val="accent4">
                            <a:lumMod val="50000"/>
                          </a:schemeClr>
                        </a:solidFill>
                      </a:endParaRPr>
                    </a:p>
                  </a:txBody>
                  <a:tcPr/>
                </a:tc>
              </a:tr>
              <a:tr h="370840">
                <a:tc>
                  <a:txBody>
                    <a:bodyPr/>
                    <a:lstStyle/>
                    <a:p>
                      <a:r>
                        <a:rPr lang="uk-UA" baseline="0" smtClean="0"/>
                        <a:t>Правильно і усвідомлено застосовувати всі прийоми самоконтролю виробничих дій та методів контролю за якістю роботи. </a:t>
                      </a:r>
                      <a:r>
                        <a:rPr lang="uk-UA" smtClean="0"/>
                        <a:t>Самостійно </a:t>
                      </a:r>
                      <a:r>
                        <a:rPr lang="uk-UA" dirty="0" smtClean="0"/>
                        <a:t>в повному обсязі виконувати навчально-виробничий процес у повній відповідності до вимог технічної документації,</a:t>
                      </a:r>
                      <a:r>
                        <a:rPr lang="uk-UA" baseline="0" dirty="0" smtClean="0"/>
                        <a:t> яка передбачена навчальною програмою. Нормативи витрат матеріалів та інших ресурсів</a:t>
                      </a:r>
                      <a:r>
                        <a:rPr lang="uk-UA" baseline="0" smtClean="0"/>
                        <a:t>. Основи </a:t>
                      </a:r>
                      <a:r>
                        <a:rPr lang="uk-UA" baseline="0" dirty="0" smtClean="0"/>
                        <a:t>професійної культури та виявлення прагнення і здатність до продуктивної і творчої співпраці в колективі</a:t>
                      </a:r>
                      <a:endParaRPr lang="uk-UA" dirty="0"/>
                    </a:p>
                  </a:txBody>
                  <a:tcPr/>
                </a:tc>
                <a:tc>
                  <a:txBody>
                    <a:bodyPr/>
                    <a:lstStyle/>
                    <a:p>
                      <a:r>
                        <a:rPr lang="uk-UA" baseline="0" dirty="0" smtClean="0"/>
                        <a:t>Самостійно розробляти різні види технічної документації та обирати оптимальні варіанти виконання навчально-виробничого завдання. </a:t>
                      </a:r>
                      <a:r>
                        <a:rPr lang="uk-UA" dirty="0" smtClean="0"/>
                        <a:t>Вміти в повному обсязі та самостійно, правильно, впевнено  виконувати всі  прийоми, технологічні операції, що необхідні</a:t>
                      </a:r>
                      <a:r>
                        <a:rPr lang="uk-UA" baseline="0" dirty="0" smtClean="0"/>
                        <a:t> для виконання даної роботи в межах навчальної програми та встановлених норм часу. В процесі роботи не допускається неточностей та помилок. Знаходити шляхи зменшення  витрат матеріалів та інших ресурсів, що не впливають на якість.</a:t>
                      </a:r>
                      <a:endParaRPr lang="uk-UA" dirty="0"/>
                    </a:p>
                  </a:txBody>
                  <a:tcPr/>
                </a:tc>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descr="European border pattern beige background"/>
          <p:cNvPicPr>
            <a:picLocks noChangeAspect="1" noChangeArrowheads="1"/>
          </p:cNvPicPr>
          <p:nvPr/>
        </p:nvPicPr>
        <p:blipFill>
          <a:blip r:embed="rId2" cstate="print"/>
          <a:srcRect/>
          <a:stretch>
            <a:fillRect/>
          </a:stretch>
        </p:blipFill>
        <p:spPr bwMode="auto">
          <a:xfrm>
            <a:off x="0" y="0"/>
            <a:ext cx="6858000" cy="9144000"/>
          </a:xfrm>
          <a:prstGeom prst="rect">
            <a:avLst/>
          </a:prstGeom>
          <a:noFill/>
        </p:spPr>
      </p:pic>
      <p:sp>
        <p:nvSpPr>
          <p:cNvPr id="2" name="Заголовок 1"/>
          <p:cNvSpPr>
            <a:spLocks noGrp="1"/>
          </p:cNvSpPr>
          <p:nvPr>
            <p:ph type="title"/>
          </p:nvPr>
        </p:nvSpPr>
        <p:spPr>
          <a:xfrm>
            <a:off x="0" y="827584"/>
            <a:ext cx="6858000" cy="1524000"/>
          </a:xfrm>
        </p:spPr>
        <p:txBody>
          <a:bodyPr>
            <a:normAutofit fontScale="90000"/>
          </a:bodyPr>
          <a:lstStyle/>
          <a:p>
            <a:r>
              <a:rPr lang="uk-UA" sz="4000" b="1" dirty="0" smtClean="0">
                <a:solidFill>
                  <a:schemeClr val="bg2">
                    <a:lumMod val="25000"/>
                  </a:schemeClr>
                </a:solidFill>
                <a:latin typeface="American TextC" pitchFamily="2" charset="0"/>
              </a:rPr>
              <a:t>Картка перевірки якості</a:t>
            </a:r>
            <a:r>
              <a:rPr lang="uk-UA" sz="4000" dirty="0" smtClean="0"/>
              <a:t/>
            </a:r>
            <a:br>
              <a:rPr lang="uk-UA" sz="4000" dirty="0" smtClean="0"/>
            </a:br>
            <a:r>
              <a:rPr lang="uk-UA" sz="2000" b="1" dirty="0" smtClean="0"/>
              <a:t>«</a:t>
            </a:r>
            <a:r>
              <a:rPr lang="uk-UA" sz="1800" b="1" dirty="0" smtClean="0">
                <a:solidFill>
                  <a:schemeClr val="bg2">
                    <a:lumMod val="25000"/>
                  </a:schemeClr>
                </a:solidFill>
              </a:rPr>
              <a:t>Обробка спинки з талієвими виточками та середнім швом»</a:t>
            </a:r>
            <a:r>
              <a:rPr lang="uk-UA" sz="2000" dirty="0" smtClean="0">
                <a:solidFill>
                  <a:schemeClr val="bg2">
                    <a:lumMod val="25000"/>
                  </a:schemeClr>
                </a:solidFill>
              </a:rPr>
              <a:t/>
            </a:r>
            <a:br>
              <a:rPr lang="uk-UA" sz="2000" dirty="0" smtClean="0">
                <a:solidFill>
                  <a:schemeClr val="bg2">
                    <a:lumMod val="25000"/>
                  </a:schemeClr>
                </a:solidFill>
              </a:rPr>
            </a:br>
            <a:endParaRPr lang="uk-UA" dirty="0">
              <a:solidFill>
                <a:schemeClr val="bg2">
                  <a:lumMod val="25000"/>
                </a:schemeClr>
              </a:solidFill>
            </a:endParaRPr>
          </a:p>
        </p:txBody>
      </p:sp>
      <p:sp>
        <p:nvSpPr>
          <p:cNvPr id="3" name="Содержимое 2"/>
          <p:cNvSpPr>
            <a:spLocks noGrp="1"/>
          </p:cNvSpPr>
          <p:nvPr>
            <p:ph idx="1"/>
          </p:nvPr>
        </p:nvSpPr>
        <p:spPr>
          <a:xfrm>
            <a:off x="548680" y="2133601"/>
            <a:ext cx="5832648" cy="6034617"/>
          </a:xfrm>
        </p:spPr>
        <p:txBody>
          <a:bodyPr>
            <a:normAutofit fontScale="62500" lnSpcReduction="20000"/>
          </a:bodyPr>
          <a:lstStyle/>
          <a:p>
            <a:pPr>
              <a:buNone/>
            </a:pPr>
            <a:r>
              <a:rPr lang="uk-UA" b="1" dirty="0" smtClean="0"/>
              <a:t> </a:t>
            </a:r>
            <a:endParaRPr lang="uk-UA" dirty="0" smtClean="0">
              <a:solidFill>
                <a:schemeClr val="bg2">
                  <a:lumMod val="25000"/>
                </a:schemeClr>
              </a:solidFill>
            </a:endParaRPr>
          </a:p>
          <a:p>
            <a:pPr lvl="0">
              <a:buFont typeface="Wingdings" pitchFamily="2" charset="2"/>
              <a:buChar char="v"/>
            </a:pPr>
            <a:r>
              <a:rPr lang="uk-UA" b="1" u="sng" dirty="0" smtClean="0">
                <a:solidFill>
                  <a:schemeClr val="bg2">
                    <a:lumMod val="25000"/>
                  </a:schemeClr>
                </a:solidFill>
              </a:rPr>
              <a:t>Виточки </a:t>
            </a:r>
            <a:r>
              <a:rPr lang="uk-UA" b="1" dirty="0" smtClean="0">
                <a:solidFill>
                  <a:schemeClr val="bg2">
                    <a:lumMod val="25000"/>
                  </a:schemeClr>
                </a:solidFill>
              </a:rPr>
              <a:t>– </a:t>
            </a:r>
            <a:r>
              <a:rPr lang="uk-UA" dirty="0" smtClean="0">
                <a:solidFill>
                  <a:schemeClr val="bg2">
                    <a:lumMod val="25000"/>
                  </a:schemeClr>
                </a:solidFill>
              </a:rPr>
              <a:t>симетричні; різної довжини; різної глибини;</a:t>
            </a:r>
            <a:r>
              <a:rPr lang="uk-UA" b="1" dirty="0" smtClean="0">
                <a:solidFill>
                  <a:schemeClr val="bg2">
                    <a:lumMod val="25000"/>
                  </a:schemeClr>
                </a:solidFill>
              </a:rPr>
              <a:t>  </a:t>
            </a:r>
            <a:endParaRPr lang="uk-UA" dirty="0" smtClean="0">
              <a:solidFill>
                <a:schemeClr val="bg2">
                  <a:lumMod val="25000"/>
                </a:schemeClr>
              </a:solidFill>
            </a:endParaRPr>
          </a:p>
          <a:p>
            <a:pPr>
              <a:buNone/>
            </a:pPr>
            <a:r>
              <a:rPr lang="uk-UA" b="1" dirty="0" smtClean="0">
                <a:solidFill>
                  <a:schemeClr val="bg2">
                    <a:lumMod val="25000"/>
                  </a:schemeClr>
                </a:solidFill>
              </a:rPr>
              <a:t>Строчка зшивання – </a:t>
            </a:r>
            <a:r>
              <a:rPr lang="uk-UA" dirty="0" smtClean="0">
                <a:solidFill>
                  <a:schemeClr val="bg2">
                    <a:lumMod val="25000"/>
                  </a:schemeClr>
                </a:solidFill>
              </a:rPr>
              <a:t>рівна, з незначним скривленням, дуже скривлена;  без дефектів, петляє, має пропуски.</a:t>
            </a:r>
          </a:p>
          <a:p>
            <a:pPr>
              <a:buNone/>
            </a:pPr>
            <a:r>
              <a:rPr lang="uk-UA" b="1" dirty="0" smtClean="0">
                <a:solidFill>
                  <a:schemeClr val="bg2">
                    <a:lumMod val="25000"/>
                  </a:schemeClr>
                </a:solidFill>
              </a:rPr>
              <a:t>Волого-теплова обробка – </a:t>
            </a:r>
            <a:r>
              <a:rPr lang="uk-UA" dirty="0" smtClean="0">
                <a:solidFill>
                  <a:schemeClr val="bg2">
                    <a:lumMod val="25000"/>
                  </a:schemeClr>
                </a:solidFill>
              </a:rPr>
              <a:t>виконана якісно, погано </a:t>
            </a:r>
            <a:r>
              <a:rPr lang="uk-UA" dirty="0" err="1" smtClean="0">
                <a:solidFill>
                  <a:schemeClr val="bg2">
                    <a:lumMod val="25000"/>
                  </a:schemeClr>
                </a:solidFill>
              </a:rPr>
              <a:t>спрасована</a:t>
            </a:r>
            <a:r>
              <a:rPr lang="uk-UA" dirty="0" smtClean="0">
                <a:solidFill>
                  <a:schemeClr val="bg2">
                    <a:lumMod val="25000"/>
                  </a:schemeClr>
                </a:solidFill>
              </a:rPr>
              <a:t> слабина, </a:t>
            </a:r>
            <a:r>
              <a:rPr lang="uk-UA" dirty="0" err="1" smtClean="0">
                <a:solidFill>
                  <a:schemeClr val="bg2">
                    <a:lumMod val="25000"/>
                  </a:schemeClr>
                </a:solidFill>
              </a:rPr>
              <a:t>запрасування</a:t>
            </a:r>
            <a:r>
              <a:rPr lang="uk-UA" dirty="0" smtClean="0">
                <a:solidFill>
                  <a:schemeClr val="bg2">
                    <a:lumMod val="25000"/>
                  </a:schemeClr>
                </a:solidFill>
              </a:rPr>
              <a:t> виточки виконано з напливами.</a:t>
            </a:r>
          </a:p>
          <a:p>
            <a:pPr lvl="0">
              <a:buFont typeface="Wingdings" pitchFamily="2" charset="2"/>
              <a:buChar char="v"/>
            </a:pPr>
            <a:r>
              <a:rPr lang="uk-UA" b="1" u="sng" dirty="0" smtClean="0">
                <a:solidFill>
                  <a:schemeClr val="bg2">
                    <a:lumMod val="25000"/>
                  </a:schemeClr>
                </a:solidFill>
              </a:rPr>
              <a:t>Середній шов</a:t>
            </a:r>
            <a:r>
              <a:rPr lang="uk-UA" b="1" dirty="0" smtClean="0">
                <a:solidFill>
                  <a:schemeClr val="bg2">
                    <a:lumMod val="25000"/>
                  </a:schemeClr>
                </a:solidFill>
              </a:rPr>
              <a:t> – </a:t>
            </a:r>
            <a:r>
              <a:rPr lang="uk-UA" dirty="0" smtClean="0">
                <a:solidFill>
                  <a:schemeClr val="bg2">
                    <a:lumMod val="25000"/>
                  </a:schemeClr>
                </a:solidFill>
              </a:rPr>
              <a:t>припуски рівні, мають незначне скривлення, дуже скривлені;</a:t>
            </a:r>
          </a:p>
          <a:p>
            <a:pPr>
              <a:buNone/>
            </a:pPr>
            <a:r>
              <a:rPr lang="uk-UA" b="1" dirty="0" smtClean="0">
                <a:solidFill>
                  <a:schemeClr val="bg2">
                    <a:lumMod val="25000"/>
                  </a:schemeClr>
                </a:solidFill>
              </a:rPr>
              <a:t>Строчка зшивання – </a:t>
            </a:r>
            <a:r>
              <a:rPr lang="uk-UA" dirty="0" smtClean="0">
                <a:solidFill>
                  <a:schemeClr val="bg2">
                    <a:lumMod val="25000"/>
                  </a:schemeClr>
                </a:solidFill>
              </a:rPr>
              <a:t>рівна, з незначним скривленням, дуже скривлена;  без дефектів, петляє, має пропуски.</a:t>
            </a:r>
          </a:p>
          <a:p>
            <a:pPr>
              <a:buNone/>
            </a:pPr>
            <a:r>
              <a:rPr lang="uk-UA" b="1" dirty="0" smtClean="0">
                <a:solidFill>
                  <a:schemeClr val="bg2">
                    <a:lumMod val="25000"/>
                  </a:schemeClr>
                </a:solidFill>
              </a:rPr>
              <a:t>Строчка обметування –</a:t>
            </a:r>
            <a:r>
              <a:rPr lang="uk-UA" dirty="0" smtClean="0">
                <a:solidFill>
                  <a:schemeClr val="bg2">
                    <a:lumMod val="25000"/>
                  </a:schemeClr>
                </a:solidFill>
              </a:rPr>
              <a:t> якісна, петляє, має пропуски</a:t>
            </a:r>
          </a:p>
          <a:p>
            <a:pPr>
              <a:buNone/>
            </a:pPr>
            <a:r>
              <a:rPr lang="uk-UA" b="1" dirty="0" smtClean="0">
                <a:solidFill>
                  <a:schemeClr val="bg2">
                    <a:lumMod val="25000"/>
                  </a:schemeClr>
                </a:solidFill>
              </a:rPr>
              <a:t>Волого-теплова обробка – </a:t>
            </a:r>
            <a:r>
              <a:rPr lang="uk-UA" dirty="0" smtClean="0">
                <a:solidFill>
                  <a:schemeClr val="bg2">
                    <a:lumMod val="25000"/>
                  </a:schemeClr>
                </a:solidFill>
              </a:rPr>
              <a:t>виконано якісно до повного прилягання припусків, не якісно припуски перебилися на лицеву сторону, припуски не прилягають до виробу, </a:t>
            </a:r>
            <a:r>
              <a:rPr lang="uk-UA" dirty="0" err="1" smtClean="0">
                <a:solidFill>
                  <a:schemeClr val="bg2">
                    <a:lumMod val="25000"/>
                  </a:schemeClr>
                </a:solidFill>
              </a:rPr>
              <a:t>розпрасування</a:t>
            </a:r>
            <a:r>
              <a:rPr lang="uk-UA" dirty="0" smtClean="0">
                <a:solidFill>
                  <a:schemeClr val="bg2">
                    <a:lumMod val="25000"/>
                  </a:schemeClr>
                </a:solidFill>
              </a:rPr>
              <a:t> виконано з напливами</a:t>
            </a:r>
          </a:p>
          <a:p>
            <a:endParaRPr lang="uk-UA"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descr="European border pattern beige background"/>
          <p:cNvPicPr>
            <a:picLocks noChangeAspect="1" noChangeArrowheads="1"/>
          </p:cNvPicPr>
          <p:nvPr/>
        </p:nvPicPr>
        <p:blipFill>
          <a:blip r:embed="rId2" cstate="print"/>
          <a:srcRect/>
          <a:stretch>
            <a:fillRect/>
          </a:stretch>
        </p:blipFill>
        <p:spPr bwMode="auto">
          <a:xfrm>
            <a:off x="0" y="0"/>
            <a:ext cx="6858000" cy="9144000"/>
          </a:xfrm>
          <a:prstGeom prst="rect">
            <a:avLst/>
          </a:prstGeom>
          <a:noFill/>
        </p:spPr>
      </p:pic>
      <p:sp>
        <p:nvSpPr>
          <p:cNvPr id="2" name="Заголовок 1"/>
          <p:cNvSpPr>
            <a:spLocks noGrp="1"/>
          </p:cNvSpPr>
          <p:nvPr>
            <p:ph type="title"/>
          </p:nvPr>
        </p:nvSpPr>
        <p:spPr>
          <a:xfrm>
            <a:off x="0" y="827584"/>
            <a:ext cx="6858000" cy="1524000"/>
          </a:xfrm>
        </p:spPr>
        <p:txBody>
          <a:bodyPr>
            <a:normAutofit fontScale="90000"/>
          </a:bodyPr>
          <a:lstStyle/>
          <a:p>
            <a:r>
              <a:rPr lang="uk-UA" sz="4000" b="1" dirty="0" smtClean="0">
                <a:solidFill>
                  <a:schemeClr val="accent2">
                    <a:lumMod val="50000"/>
                  </a:schemeClr>
                </a:solidFill>
                <a:latin typeface="American TextC" pitchFamily="2" charset="0"/>
              </a:rPr>
              <a:t>Картка перевірки якості</a:t>
            </a:r>
            <a:r>
              <a:rPr lang="uk-UA" sz="4000" dirty="0" smtClean="0">
                <a:solidFill>
                  <a:schemeClr val="accent2">
                    <a:lumMod val="50000"/>
                  </a:schemeClr>
                </a:solidFill>
              </a:rPr>
              <a:t/>
            </a:r>
            <a:br>
              <a:rPr lang="uk-UA" sz="4000" dirty="0" smtClean="0">
                <a:solidFill>
                  <a:schemeClr val="accent2">
                    <a:lumMod val="50000"/>
                  </a:schemeClr>
                </a:solidFill>
              </a:rPr>
            </a:br>
            <a:r>
              <a:rPr lang="uk-UA" sz="1800" b="1" dirty="0" smtClean="0">
                <a:solidFill>
                  <a:schemeClr val="accent2">
                    <a:lumMod val="50000"/>
                  </a:schemeClr>
                </a:solidFill>
              </a:rPr>
              <a:t> «Обробка спинки з кокетками та середнім швом»</a:t>
            </a:r>
            <a:r>
              <a:rPr lang="uk-UA" sz="1800" dirty="0" smtClean="0">
                <a:solidFill>
                  <a:schemeClr val="accent2">
                    <a:lumMod val="50000"/>
                  </a:schemeClr>
                </a:solidFill>
              </a:rPr>
              <a:t/>
            </a:r>
            <a:br>
              <a:rPr lang="uk-UA" sz="1800" dirty="0" smtClean="0">
                <a:solidFill>
                  <a:schemeClr val="accent2">
                    <a:lumMod val="50000"/>
                  </a:schemeClr>
                </a:solidFill>
              </a:rPr>
            </a:br>
            <a:endParaRPr lang="uk-UA" dirty="0">
              <a:solidFill>
                <a:schemeClr val="accent2">
                  <a:lumMod val="50000"/>
                </a:schemeClr>
              </a:solidFill>
            </a:endParaRPr>
          </a:p>
        </p:txBody>
      </p:sp>
      <p:sp>
        <p:nvSpPr>
          <p:cNvPr id="3" name="Содержимое 2"/>
          <p:cNvSpPr>
            <a:spLocks noGrp="1"/>
          </p:cNvSpPr>
          <p:nvPr>
            <p:ph idx="1"/>
          </p:nvPr>
        </p:nvSpPr>
        <p:spPr>
          <a:xfrm>
            <a:off x="548680" y="1763689"/>
            <a:ext cx="5832648" cy="7056784"/>
          </a:xfrm>
        </p:spPr>
        <p:txBody>
          <a:bodyPr>
            <a:normAutofit fontScale="55000" lnSpcReduction="20000"/>
          </a:bodyPr>
          <a:lstStyle/>
          <a:p>
            <a:pPr>
              <a:buNone/>
            </a:pPr>
            <a:r>
              <a:rPr lang="uk-UA" b="1" dirty="0" smtClean="0"/>
              <a:t> </a:t>
            </a:r>
            <a:endParaRPr lang="uk-UA" dirty="0" smtClean="0">
              <a:solidFill>
                <a:schemeClr val="bg2">
                  <a:lumMod val="25000"/>
                </a:schemeClr>
              </a:solidFill>
            </a:endParaRPr>
          </a:p>
          <a:p>
            <a:pPr lvl="0">
              <a:buFont typeface="Wingdings" pitchFamily="2" charset="2"/>
              <a:buChar char="v"/>
            </a:pPr>
            <a:r>
              <a:rPr lang="uk-UA" sz="3600" b="1" u="sng" dirty="0" smtClean="0">
                <a:solidFill>
                  <a:schemeClr val="accent2">
                    <a:lumMod val="50000"/>
                  </a:schemeClr>
                </a:solidFill>
              </a:rPr>
              <a:t>Кокетки  </a:t>
            </a:r>
            <a:r>
              <a:rPr lang="uk-UA" sz="3600" b="1" dirty="0" smtClean="0">
                <a:solidFill>
                  <a:schemeClr val="accent2">
                    <a:lumMod val="50000"/>
                  </a:schemeClr>
                </a:solidFill>
              </a:rPr>
              <a:t>– </a:t>
            </a:r>
            <a:r>
              <a:rPr lang="uk-UA" sz="3600" dirty="0" smtClean="0">
                <a:solidFill>
                  <a:schemeClr val="accent2">
                    <a:lumMod val="50000"/>
                  </a:schemeClr>
                </a:solidFill>
              </a:rPr>
              <a:t>симетричні; різної величини; </a:t>
            </a:r>
          </a:p>
          <a:p>
            <a:pPr>
              <a:buNone/>
            </a:pPr>
            <a:r>
              <a:rPr lang="uk-UA" sz="3600" b="1" dirty="0" smtClean="0">
                <a:solidFill>
                  <a:schemeClr val="accent2">
                    <a:lumMod val="50000"/>
                  </a:schemeClr>
                </a:solidFill>
              </a:rPr>
              <a:t>Строчка пришивання – </a:t>
            </a:r>
            <a:r>
              <a:rPr lang="uk-UA" sz="3600" dirty="0" smtClean="0">
                <a:solidFill>
                  <a:schemeClr val="accent2">
                    <a:lumMod val="50000"/>
                  </a:schemeClr>
                </a:solidFill>
              </a:rPr>
              <a:t>рівна, з незначним скривленням, дуже скривлена;  без дефектів, петляє, має пропуски.</a:t>
            </a:r>
          </a:p>
          <a:p>
            <a:pPr>
              <a:buNone/>
            </a:pPr>
            <a:r>
              <a:rPr lang="uk-UA" sz="3600" b="1" dirty="0" smtClean="0">
                <a:solidFill>
                  <a:schemeClr val="accent2">
                    <a:lumMod val="50000"/>
                  </a:schemeClr>
                </a:solidFill>
              </a:rPr>
              <a:t>Строчка обметування –</a:t>
            </a:r>
            <a:r>
              <a:rPr lang="uk-UA" sz="3600" dirty="0" smtClean="0">
                <a:solidFill>
                  <a:schemeClr val="accent2">
                    <a:lumMod val="50000"/>
                  </a:schemeClr>
                </a:solidFill>
              </a:rPr>
              <a:t> якісна, петляє, має пропуски</a:t>
            </a:r>
          </a:p>
          <a:p>
            <a:pPr>
              <a:buNone/>
            </a:pPr>
            <a:r>
              <a:rPr lang="uk-UA" sz="3600" b="1" dirty="0" smtClean="0">
                <a:solidFill>
                  <a:schemeClr val="accent2">
                    <a:lumMod val="50000"/>
                  </a:schemeClr>
                </a:solidFill>
              </a:rPr>
              <a:t>Волого-теплова обробка – </a:t>
            </a:r>
            <a:r>
              <a:rPr lang="uk-UA" sz="3600" dirty="0" smtClean="0">
                <a:solidFill>
                  <a:schemeClr val="accent2">
                    <a:lumMod val="50000"/>
                  </a:schemeClr>
                </a:solidFill>
              </a:rPr>
              <a:t>виконано якісно до повного прилягання припусків, не якісно припуски перебилися на лицеву сторону, припуски не прилягають до виробу, </a:t>
            </a:r>
            <a:r>
              <a:rPr lang="uk-UA" sz="3600" dirty="0" err="1" smtClean="0">
                <a:solidFill>
                  <a:schemeClr val="accent2">
                    <a:lumMod val="50000"/>
                  </a:schemeClr>
                </a:solidFill>
              </a:rPr>
              <a:t>запрасування</a:t>
            </a:r>
            <a:r>
              <a:rPr lang="uk-UA" sz="3600" dirty="0" smtClean="0">
                <a:solidFill>
                  <a:schemeClr val="accent2">
                    <a:lumMod val="50000"/>
                  </a:schemeClr>
                </a:solidFill>
              </a:rPr>
              <a:t> виконано з напливами</a:t>
            </a:r>
          </a:p>
          <a:p>
            <a:pPr lvl="0">
              <a:buFont typeface="Wingdings" pitchFamily="2" charset="2"/>
              <a:buChar char="v"/>
            </a:pPr>
            <a:r>
              <a:rPr lang="uk-UA" sz="3600" b="1" u="sng" dirty="0" smtClean="0">
                <a:solidFill>
                  <a:schemeClr val="accent2">
                    <a:lumMod val="50000"/>
                  </a:schemeClr>
                </a:solidFill>
              </a:rPr>
              <a:t>Середній шов</a:t>
            </a:r>
            <a:r>
              <a:rPr lang="uk-UA" sz="3600" b="1" dirty="0" smtClean="0">
                <a:solidFill>
                  <a:schemeClr val="accent2">
                    <a:lumMod val="50000"/>
                  </a:schemeClr>
                </a:solidFill>
              </a:rPr>
              <a:t> – </a:t>
            </a:r>
            <a:r>
              <a:rPr lang="uk-UA" sz="3600" dirty="0" smtClean="0">
                <a:solidFill>
                  <a:schemeClr val="accent2">
                    <a:lumMod val="50000"/>
                  </a:schemeClr>
                </a:solidFill>
              </a:rPr>
              <a:t>припуски рівні, мають незначне скривлення, дуже скривлені;</a:t>
            </a:r>
          </a:p>
          <a:p>
            <a:pPr>
              <a:buNone/>
            </a:pPr>
            <a:r>
              <a:rPr lang="uk-UA" sz="3600" b="1" dirty="0" smtClean="0">
                <a:solidFill>
                  <a:schemeClr val="accent2">
                    <a:lumMod val="50000"/>
                  </a:schemeClr>
                </a:solidFill>
              </a:rPr>
              <a:t>Строчка зшивання – </a:t>
            </a:r>
            <a:r>
              <a:rPr lang="uk-UA" sz="3600" dirty="0" smtClean="0">
                <a:solidFill>
                  <a:schemeClr val="accent2">
                    <a:lumMod val="50000"/>
                  </a:schemeClr>
                </a:solidFill>
              </a:rPr>
              <a:t>рівна, з незначним скривленням, дуже скривлена;  без дефектів, петляє, має пропуски.</a:t>
            </a:r>
          </a:p>
          <a:p>
            <a:pPr>
              <a:buNone/>
            </a:pPr>
            <a:r>
              <a:rPr lang="uk-UA" sz="3600" b="1" dirty="0" smtClean="0">
                <a:solidFill>
                  <a:schemeClr val="accent2">
                    <a:lumMod val="50000"/>
                  </a:schemeClr>
                </a:solidFill>
              </a:rPr>
              <a:t>Строчка обметування –</a:t>
            </a:r>
            <a:r>
              <a:rPr lang="uk-UA" sz="3600" dirty="0" smtClean="0">
                <a:solidFill>
                  <a:schemeClr val="accent2">
                    <a:lumMod val="50000"/>
                  </a:schemeClr>
                </a:solidFill>
              </a:rPr>
              <a:t> якісна, петляє, має пропуски</a:t>
            </a:r>
          </a:p>
          <a:p>
            <a:pPr>
              <a:buNone/>
            </a:pPr>
            <a:r>
              <a:rPr lang="uk-UA" sz="3600" b="1" dirty="0" smtClean="0">
                <a:solidFill>
                  <a:schemeClr val="accent2">
                    <a:lumMod val="50000"/>
                  </a:schemeClr>
                </a:solidFill>
              </a:rPr>
              <a:t>Волого-теплова обробка – </a:t>
            </a:r>
            <a:r>
              <a:rPr lang="uk-UA" sz="3600" dirty="0" smtClean="0">
                <a:solidFill>
                  <a:schemeClr val="accent2">
                    <a:lumMod val="50000"/>
                  </a:schemeClr>
                </a:solidFill>
              </a:rPr>
              <a:t>виконано якісно до повного прилягання припусків, не якісно припуски перебилися на лицеву сторону, припуски не прилягають до виробу, </a:t>
            </a:r>
            <a:r>
              <a:rPr lang="uk-UA" sz="3600" dirty="0" err="1" smtClean="0">
                <a:solidFill>
                  <a:schemeClr val="accent2">
                    <a:lumMod val="50000"/>
                  </a:schemeClr>
                </a:solidFill>
              </a:rPr>
              <a:t>розпрасування</a:t>
            </a:r>
            <a:r>
              <a:rPr lang="uk-UA" sz="3600" dirty="0" smtClean="0">
                <a:solidFill>
                  <a:schemeClr val="accent2">
                    <a:lumMod val="50000"/>
                  </a:schemeClr>
                </a:solidFill>
              </a:rPr>
              <a:t> виконано з напливами</a:t>
            </a:r>
          </a:p>
          <a:p>
            <a:pPr>
              <a:buNone/>
            </a:pPr>
            <a:endParaRPr lang="uk-UA" dirty="0" smtClean="0">
              <a:solidFill>
                <a:schemeClr val="bg2">
                  <a:lumMod val="25000"/>
                </a:schemeClr>
              </a:solidFill>
            </a:endParaRPr>
          </a:p>
          <a:p>
            <a:endParaRPr lang="uk-UA"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descr="European border pattern beige background"/>
          <p:cNvPicPr>
            <a:picLocks noChangeAspect="1" noChangeArrowheads="1"/>
          </p:cNvPicPr>
          <p:nvPr/>
        </p:nvPicPr>
        <p:blipFill>
          <a:blip r:embed="rId2" cstate="print"/>
          <a:srcRect/>
          <a:stretch>
            <a:fillRect/>
          </a:stretch>
        </p:blipFill>
        <p:spPr bwMode="auto">
          <a:xfrm>
            <a:off x="0" y="0"/>
            <a:ext cx="6858000" cy="9144000"/>
          </a:xfrm>
          <a:prstGeom prst="rect">
            <a:avLst/>
          </a:prstGeom>
          <a:noFill/>
        </p:spPr>
      </p:pic>
      <p:sp>
        <p:nvSpPr>
          <p:cNvPr id="2" name="Заголовок 1"/>
          <p:cNvSpPr>
            <a:spLocks noGrp="1"/>
          </p:cNvSpPr>
          <p:nvPr>
            <p:ph type="title"/>
          </p:nvPr>
        </p:nvSpPr>
        <p:spPr>
          <a:xfrm>
            <a:off x="0" y="827584"/>
            <a:ext cx="6858000" cy="1524000"/>
          </a:xfrm>
        </p:spPr>
        <p:txBody>
          <a:bodyPr>
            <a:normAutofit fontScale="90000"/>
          </a:bodyPr>
          <a:lstStyle/>
          <a:p>
            <a:r>
              <a:rPr lang="uk-UA" sz="4000" b="1" dirty="0" smtClean="0">
                <a:solidFill>
                  <a:srgbClr val="002060"/>
                </a:solidFill>
                <a:latin typeface="American TextC" pitchFamily="2" charset="0"/>
              </a:rPr>
              <a:t>Картка перевірки якості</a:t>
            </a:r>
            <a:r>
              <a:rPr lang="uk-UA" sz="4000" dirty="0" smtClean="0">
                <a:solidFill>
                  <a:srgbClr val="002060"/>
                </a:solidFill>
              </a:rPr>
              <a:t/>
            </a:r>
            <a:br>
              <a:rPr lang="uk-UA" sz="4000" dirty="0" smtClean="0">
                <a:solidFill>
                  <a:srgbClr val="002060"/>
                </a:solidFill>
              </a:rPr>
            </a:br>
            <a:r>
              <a:rPr lang="uk-UA" sz="2000" b="1" dirty="0" smtClean="0">
                <a:solidFill>
                  <a:srgbClr val="002060"/>
                </a:solidFill>
              </a:rPr>
              <a:t> «Обробка спинки з рельєфами та середнім швом»</a:t>
            </a:r>
            <a:r>
              <a:rPr lang="uk-UA" sz="2000" dirty="0" smtClean="0">
                <a:solidFill>
                  <a:srgbClr val="002060"/>
                </a:solidFill>
              </a:rPr>
              <a:t/>
            </a:r>
            <a:br>
              <a:rPr lang="uk-UA" sz="2000" dirty="0" smtClean="0">
                <a:solidFill>
                  <a:srgbClr val="002060"/>
                </a:solidFill>
              </a:rPr>
            </a:br>
            <a:endParaRPr lang="uk-UA" sz="5300" dirty="0">
              <a:solidFill>
                <a:srgbClr val="002060"/>
              </a:solidFill>
            </a:endParaRPr>
          </a:p>
        </p:txBody>
      </p:sp>
      <p:sp>
        <p:nvSpPr>
          <p:cNvPr id="3" name="Содержимое 2"/>
          <p:cNvSpPr>
            <a:spLocks noGrp="1"/>
          </p:cNvSpPr>
          <p:nvPr>
            <p:ph idx="1"/>
          </p:nvPr>
        </p:nvSpPr>
        <p:spPr>
          <a:xfrm>
            <a:off x="620688" y="1475656"/>
            <a:ext cx="5832648" cy="7056784"/>
          </a:xfrm>
        </p:spPr>
        <p:txBody>
          <a:bodyPr>
            <a:normAutofit fontScale="92500" lnSpcReduction="10000"/>
          </a:bodyPr>
          <a:lstStyle/>
          <a:p>
            <a:pPr>
              <a:buNone/>
            </a:pPr>
            <a:r>
              <a:rPr lang="uk-UA" b="1" dirty="0" smtClean="0"/>
              <a:t> </a:t>
            </a:r>
            <a:endParaRPr lang="uk-UA" dirty="0" smtClean="0">
              <a:solidFill>
                <a:schemeClr val="bg2">
                  <a:lumMod val="25000"/>
                </a:schemeClr>
              </a:solidFill>
            </a:endParaRPr>
          </a:p>
          <a:p>
            <a:pPr lvl="0">
              <a:buFont typeface="Wingdings" pitchFamily="2" charset="2"/>
              <a:buChar char="v"/>
            </a:pPr>
            <a:r>
              <a:rPr lang="uk-UA" sz="2000" b="1" u="sng" dirty="0" smtClean="0">
                <a:solidFill>
                  <a:srgbClr val="002060"/>
                </a:solidFill>
              </a:rPr>
              <a:t>Рельєфні шви  </a:t>
            </a:r>
            <a:r>
              <a:rPr lang="uk-UA" sz="2000" b="1" dirty="0" smtClean="0">
                <a:solidFill>
                  <a:srgbClr val="002060"/>
                </a:solidFill>
              </a:rPr>
              <a:t>– </a:t>
            </a:r>
            <a:r>
              <a:rPr lang="uk-UA" sz="2000" dirty="0" smtClean="0">
                <a:solidFill>
                  <a:srgbClr val="002060"/>
                </a:solidFill>
              </a:rPr>
              <a:t>симетричні; різної величини; </a:t>
            </a:r>
          </a:p>
          <a:p>
            <a:pPr>
              <a:buNone/>
            </a:pPr>
            <a:r>
              <a:rPr lang="uk-UA" sz="2000" b="1" dirty="0" smtClean="0">
                <a:solidFill>
                  <a:srgbClr val="002060"/>
                </a:solidFill>
              </a:rPr>
              <a:t>Строчка зшивання  – </a:t>
            </a:r>
            <a:r>
              <a:rPr lang="uk-UA" sz="2000" dirty="0" smtClean="0">
                <a:solidFill>
                  <a:srgbClr val="002060"/>
                </a:solidFill>
              </a:rPr>
              <a:t>рівна, з незначним скривленням, дуже скривлена;  без дефектів, петляє, має пропуски.</a:t>
            </a:r>
          </a:p>
          <a:p>
            <a:pPr>
              <a:buNone/>
            </a:pPr>
            <a:r>
              <a:rPr lang="uk-UA" sz="2000" b="1" dirty="0" smtClean="0">
                <a:solidFill>
                  <a:srgbClr val="002060"/>
                </a:solidFill>
              </a:rPr>
              <a:t>Строчка обметування –</a:t>
            </a:r>
            <a:r>
              <a:rPr lang="uk-UA" sz="2000" dirty="0" smtClean="0">
                <a:solidFill>
                  <a:srgbClr val="002060"/>
                </a:solidFill>
              </a:rPr>
              <a:t> якісна, петляє, має пропуски</a:t>
            </a:r>
          </a:p>
          <a:p>
            <a:pPr>
              <a:buNone/>
            </a:pPr>
            <a:r>
              <a:rPr lang="uk-UA" sz="2000" b="1" dirty="0" smtClean="0">
                <a:solidFill>
                  <a:srgbClr val="002060"/>
                </a:solidFill>
              </a:rPr>
              <a:t>Волого-теплова обробка – </a:t>
            </a:r>
            <a:r>
              <a:rPr lang="uk-UA" sz="2000" dirty="0" smtClean="0">
                <a:solidFill>
                  <a:srgbClr val="002060"/>
                </a:solidFill>
              </a:rPr>
              <a:t>виконано якісно до повного прилягання припусків, не якісно - припуски перебилися на лицеву сторону, припуски не прилягають до виробу, </a:t>
            </a:r>
            <a:r>
              <a:rPr lang="uk-UA" sz="2000" dirty="0" err="1" smtClean="0">
                <a:solidFill>
                  <a:srgbClr val="002060"/>
                </a:solidFill>
              </a:rPr>
              <a:t>запрасування</a:t>
            </a:r>
            <a:r>
              <a:rPr lang="uk-UA" sz="2000" dirty="0" smtClean="0">
                <a:solidFill>
                  <a:srgbClr val="002060"/>
                </a:solidFill>
              </a:rPr>
              <a:t> виконано з напливами</a:t>
            </a:r>
          </a:p>
          <a:p>
            <a:pPr lvl="0">
              <a:buFont typeface="Wingdings" pitchFamily="2" charset="2"/>
              <a:buChar char="v"/>
            </a:pPr>
            <a:r>
              <a:rPr lang="uk-UA" sz="2000" b="1" u="sng" dirty="0" smtClean="0">
                <a:solidFill>
                  <a:srgbClr val="002060"/>
                </a:solidFill>
              </a:rPr>
              <a:t>Середній шов</a:t>
            </a:r>
            <a:r>
              <a:rPr lang="uk-UA" sz="2000" b="1" dirty="0" smtClean="0">
                <a:solidFill>
                  <a:srgbClr val="002060"/>
                </a:solidFill>
              </a:rPr>
              <a:t> – </a:t>
            </a:r>
            <a:r>
              <a:rPr lang="uk-UA" sz="2000" dirty="0" smtClean="0">
                <a:solidFill>
                  <a:srgbClr val="002060"/>
                </a:solidFill>
              </a:rPr>
              <a:t>припуски рівні, мають незначне скривлення, дуже скривлені;</a:t>
            </a:r>
          </a:p>
          <a:p>
            <a:pPr>
              <a:buNone/>
            </a:pPr>
            <a:r>
              <a:rPr lang="uk-UA" sz="2000" b="1" dirty="0" smtClean="0">
                <a:solidFill>
                  <a:srgbClr val="002060"/>
                </a:solidFill>
              </a:rPr>
              <a:t>Строчка зшивання – </a:t>
            </a:r>
            <a:r>
              <a:rPr lang="uk-UA" sz="2000" dirty="0" smtClean="0">
                <a:solidFill>
                  <a:srgbClr val="002060"/>
                </a:solidFill>
              </a:rPr>
              <a:t>рівна, з незначним скривленням, дуже скривлена;  без дефектів, петляє, має пропуски.</a:t>
            </a:r>
          </a:p>
          <a:p>
            <a:pPr>
              <a:buNone/>
            </a:pPr>
            <a:r>
              <a:rPr lang="uk-UA" sz="2000" b="1" dirty="0" smtClean="0">
                <a:solidFill>
                  <a:srgbClr val="002060"/>
                </a:solidFill>
              </a:rPr>
              <a:t>Строчка обметування –</a:t>
            </a:r>
            <a:r>
              <a:rPr lang="uk-UA" sz="2000" dirty="0" smtClean="0">
                <a:solidFill>
                  <a:srgbClr val="002060"/>
                </a:solidFill>
              </a:rPr>
              <a:t> якісна, петляє, має пропуски</a:t>
            </a:r>
          </a:p>
          <a:p>
            <a:pPr>
              <a:buNone/>
            </a:pPr>
            <a:r>
              <a:rPr lang="uk-UA" sz="2000" b="1" dirty="0" smtClean="0">
                <a:solidFill>
                  <a:srgbClr val="002060"/>
                </a:solidFill>
              </a:rPr>
              <a:t>Волого-теплова обробка – </a:t>
            </a:r>
            <a:r>
              <a:rPr lang="uk-UA" sz="2000" dirty="0" smtClean="0">
                <a:solidFill>
                  <a:srgbClr val="002060"/>
                </a:solidFill>
              </a:rPr>
              <a:t>виконано якісно до повного прилягання припусків, не якісно припуски перебилися на лицеву сторону, припуски не прилягають до виробу, </a:t>
            </a:r>
            <a:r>
              <a:rPr lang="uk-UA" sz="2000" dirty="0" err="1" smtClean="0">
                <a:solidFill>
                  <a:srgbClr val="002060"/>
                </a:solidFill>
              </a:rPr>
              <a:t>розпрасування</a:t>
            </a:r>
            <a:r>
              <a:rPr lang="uk-UA" sz="2000" dirty="0" smtClean="0">
                <a:solidFill>
                  <a:srgbClr val="002060"/>
                </a:solidFill>
              </a:rPr>
              <a:t> виконано з напливами</a:t>
            </a:r>
          </a:p>
          <a:p>
            <a:pPr>
              <a:buNone/>
            </a:pPr>
            <a:endParaRPr lang="uk-UA" dirty="0" smtClean="0">
              <a:solidFill>
                <a:srgbClr val="002060"/>
              </a:solidFill>
            </a:endParaRPr>
          </a:p>
          <a:p>
            <a:endParaRPr lang="uk-UA"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052736" y="2195736"/>
            <a:ext cx="4968552" cy="2752121"/>
          </a:xfrm>
        </p:spPr>
        <p:txBody>
          <a:bodyPr>
            <a:normAutofit/>
          </a:bodyPr>
          <a:lstStyle/>
          <a:p>
            <a:r>
              <a:rPr lang="uk-UA" b="1" cap="all" dirty="0" smtClean="0">
                <a:ln w="9000" cmpd="sng">
                  <a:solidFill>
                    <a:schemeClr val="accent4">
                      <a:shade val="50000"/>
                      <a:satMod val="120000"/>
                    </a:schemeClr>
                  </a:solidFill>
                  <a:prstDash val="solid"/>
                </a:ln>
                <a:solidFill>
                  <a:schemeClr val="bg2">
                    <a:lumMod val="10000"/>
                  </a:schemeClr>
                </a:solidFill>
                <a:effectLst>
                  <a:reflection blurRad="12700" stA="28000" endPos="45000" dist="1000" dir="5400000" sy="-100000" algn="bl" rotWithShape="0"/>
                </a:effectLst>
                <a:latin typeface="Christmas ScriptC" pitchFamily="34" charset="0"/>
              </a:rPr>
              <a:t>Інформаційний блок</a:t>
            </a:r>
            <a:endParaRPr lang="uk-UA" b="1" cap="all" dirty="0">
              <a:ln w="9000" cmpd="sng">
                <a:solidFill>
                  <a:schemeClr val="accent4">
                    <a:shade val="50000"/>
                    <a:satMod val="120000"/>
                  </a:schemeClr>
                </a:solidFill>
                <a:prstDash val="solid"/>
              </a:ln>
              <a:solidFill>
                <a:schemeClr val="bg2">
                  <a:lumMod val="10000"/>
                </a:schemeClr>
              </a:solidFill>
              <a:effectLst>
                <a:reflection blurRad="12700" stA="28000" endPos="45000" dist="1000" dir="5400000" sy="-100000" algn="bl" rotWithShape="0"/>
              </a:effectLst>
              <a:latin typeface="Christmas ScriptC" pitchFamily="34" charset="0"/>
            </a:endParaRPr>
          </a:p>
        </p:txBody>
      </p:sp>
      <p:sp>
        <p:nvSpPr>
          <p:cNvPr id="3" name="Подзаголовок 2"/>
          <p:cNvSpPr>
            <a:spLocks noGrp="1"/>
          </p:cNvSpPr>
          <p:nvPr>
            <p:ph type="subTitle" idx="1"/>
          </p:nvPr>
        </p:nvSpPr>
        <p:spPr>
          <a:xfrm>
            <a:off x="1196752" y="1475656"/>
            <a:ext cx="4968552" cy="936104"/>
          </a:xfrm>
        </p:spPr>
        <p:txBody>
          <a:bodyPr>
            <a:normAutofit fontScale="62500" lnSpcReduction="20000"/>
          </a:bodyPr>
          <a:lstStyle/>
          <a:p>
            <a:r>
              <a:rPr lang="uk-UA" b="1" dirty="0" smtClean="0">
                <a:solidFill>
                  <a:schemeClr val="accent2">
                    <a:lumMod val="50000"/>
                  </a:schemeClr>
                </a:solidFill>
                <a:latin typeface="Bad Script" pitchFamily="2" charset="0"/>
              </a:rPr>
              <a:t>Модуль КРВ -3.3. </a:t>
            </a:r>
          </a:p>
          <a:p>
            <a:r>
              <a:rPr lang="uk-UA" b="1" dirty="0" smtClean="0">
                <a:solidFill>
                  <a:schemeClr val="accent2">
                    <a:lumMod val="50000"/>
                  </a:schemeClr>
                </a:solidFill>
                <a:latin typeface="Bad Script" pitchFamily="2" charset="0"/>
              </a:rPr>
              <a:t>Виготовлення сукні нескладної технологічної обробки </a:t>
            </a:r>
            <a:endParaRPr lang="uk-UA" b="1" dirty="0">
              <a:solidFill>
                <a:schemeClr val="accent2">
                  <a:lumMod val="50000"/>
                </a:schemeClr>
              </a:solidFill>
              <a:latin typeface="Bad Script" pitchFamily="2" charset="0"/>
            </a:endParaRPr>
          </a:p>
        </p:txBody>
      </p:sp>
      <p:sp>
        <p:nvSpPr>
          <p:cNvPr id="5" name="Подзаголовок 2"/>
          <p:cNvSpPr txBox="1">
            <a:spLocks/>
          </p:cNvSpPr>
          <p:nvPr/>
        </p:nvSpPr>
        <p:spPr>
          <a:xfrm>
            <a:off x="836712" y="4499992"/>
            <a:ext cx="5472608" cy="1152128"/>
          </a:xfrm>
          <a:prstGeom prst="rect">
            <a:avLst/>
          </a:prstGeom>
        </p:spPr>
        <p:txBody>
          <a:bodyPr vert="horz" lIns="91440" tIns="45720" rIns="91440" bIns="45720" rtlCol="0">
            <a:noAutofit/>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uk-UA" sz="8800" b="1" i="0" u="none" strike="noStrike" kern="1200" cap="none" spc="0" normalizeH="0" baseline="0" noProof="0" dirty="0" smtClean="0">
                <a:ln>
                  <a:noFill/>
                </a:ln>
                <a:solidFill>
                  <a:schemeClr val="bg2">
                    <a:lumMod val="10000"/>
                  </a:schemeClr>
                </a:solidFill>
                <a:effectLst/>
                <a:uLnTx/>
                <a:uFillTx/>
                <a:latin typeface="Christmas ScriptC" pitchFamily="34" charset="0"/>
              </a:rPr>
              <a:t>Обробка спинки</a:t>
            </a:r>
            <a:endParaRPr kumimoji="0" lang="uk-UA" sz="8800" b="1" i="0" u="none" strike="noStrike" kern="1200" cap="none" spc="0" normalizeH="0" baseline="0" noProof="0" dirty="0">
              <a:ln>
                <a:noFill/>
              </a:ln>
              <a:solidFill>
                <a:schemeClr val="bg2">
                  <a:lumMod val="10000"/>
                </a:schemeClr>
              </a:solidFill>
              <a:effectLst/>
              <a:uLnTx/>
              <a:uFillTx/>
              <a:latin typeface="Christmas ScriptC" pitchFamily="34" charset="0"/>
            </a:endParaRPr>
          </a:p>
        </p:txBody>
      </p:sp>
      <p:sp>
        <p:nvSpPr>
          <p:cNvPr id="6" name="Прямоугольник 5"/>
          <p:cNvSpPr/>
          <p:nvPr/>
        </p:nvSpPr>
        <p:spPr>
          <a:xfrm>
            <a:off x="2303195" y="5796136"/>
            <a:ext cx="2185214" cy="369332"/>
          </a:xfrm>
          <a:prstGeom prst="rect">
            <a:avLst/>
          </a:prstGeom>
        </p:spPr>
        <p:txBody>
          <a:bodyPr wrap="none">
            <a:spAutoFit/>
          </a:bodyPr>
          <a:lstStyle/>
          <a:p>
            <a:pPr lvl="0" algn="ctr">
              <a:spcBef>
                <a:spcPct val="20000"/>
              </a:spcBef>
              <a:defRPr/>
            </a:pPr>
            <a:r>
              <a:rPr lang="uk-UA" b="1" dirty="0" smtClean="0">
                <a:solidFill>
                  <a:schemeClr val="accent6">
                    <a:lumMod val="50000"/>
                  </a:schemeClr>
                </a:solidFill>
                <a:latin typeface="Bad Script" pitchFamily="2" charset="0"/>
              </a:rPr>
              <a:t>Модуль КРВ -3.3. 3.</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uk-UA"/>
          </a:p>
        </p:txBody>
      </p:sp>
      <p:sp>
        <p:nvSpPr>
          <p:cNvPr id="3" name="Содержимое 2"/>
          <p:cNvSpPr>
            <a:spLocks noGrp="1"/>
          </p:cNvSpPr>
          <p:nvPr>
            <p:ph idx="1"/>
          </p:nvPr>
        </p:nvSpPr>
        <p:spPr/>
        <p:txBody>
          <a:bodyPr/>
          <a:lstStyle/>
          <a:p>
            <a:endParaRPr lang="uk-UA"/>
          </a:p>
        </p:txBody>
      </p:sp>
      <p:pic>
        <p:nvPicPr>
          <p:cNvPr id="4" name="Picture 8" descr="European border pattern beige background"/>
          <p:cNvPicPr>
            <a:picLocks noChangeAspect="1" noChangeArrowheads="1"/>
          </p:cNvPicPr>
          <p:nvPr/>
        </p:nvPicPr>
        <p:blipFill>
          <a:blip r:embed="rId2" cstate="print"/>
          <a:srcRect/>
          <a:stretch>
            <a:fillRect/>
          </a:stretch>
        </p:blipFill>
        <p:spPr bwMode="auto">
          <a:xfrm>
            <a:off x="0" y="0"/>
            <a:ext cx="6858000" cy="9144000"/>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8" descr="European border pattern beige background"/>
          <p:cNvPicPr>
            <a:picLocks noChangeAspect="1" noChangeArrowheads="1"/>
          </p:cNvPicPr>
          <p:nvPr/>
        </p:nvPicPr>
        <p:blipFill>
          <a:blip r:embed="rId2" cstate="print"/>
          <a:srcRect/>
          <a:stretch>
            <a:fillRect/>
          </a:stretch>
        </p:blipFill>
        <p:spPr bwMode="auto">
          <a:xfrm>
            <a:off x="0" y="0"/>
            <a:ext cx="6858000" cy="9144000"/>
          </a:xfrm>
          <a:prstGeom prst="rect">
            <a:avLst/>
          </a:prstGeom>
          <a:noFill/>
        </p:spPr>
      </p:pic>
      <p:sp>
        <p:nvSpPr>
          <p:cNvPr id="14345" name="WordArt 9"/>
          <p:cNvSpPr>
            <a:spLocks noChangeArrowheads="1" noChangeShapeType="1" noTextEdit="1"/>
          </p:cNvSpPr>
          <p:nvPr/>
        </p:nvSpPr>
        <p:spPr bwMode="auto">
          <a:xfrm>
            <a:off x="980728" y="611560"/>
            <a:ext cx="4968553" cy="436563"/>
          </a:xfrm>
          <a:prstGeom prst="rect">
            <a:avLst/>
          </a:prstGeom>
        </p:spPr>
        <p:txBody>
          <a:bodyPr wrap="none" fromWordArt="1">
            <a:prstTxWarp prst="textPlain">
              <a:avLst>
                <a:gd name="adj" fmla="val 50000"/>
              </a:avLst>
            </a:prstTxWarp>
          </a:bodyPr>
          <a:lstStyle/>
          <a:p>
            <a:pPr algn="ctr" rtl="0"/>
            <a:r>
              <a:rPr lang="uk-UA" sz="3600" b="1" i="1" kern="10" spc="0" dirty="0" err="1" smtClean="0">
                <a:ln w="9525">
                  <a:solidFill>
                    <a:srgbClr val="000000"/>
                  </a:solidFill>
                  <a:round/>
                  <a:headEnd/>
                  <a:tailEnd/>
                </a:ln>
                <a:solidFill>
                  <a:srgbClr val="FFFFFF"/>
                </a:solidFill>
                <a:effectLst>
                  <a:outerShdw dist="35921" dir="2700000" algn="ctr" rotWithShape="0">
                    <a:srgbClr val="808080">
                      <a:alpha val="80000"/>
                    </a:srgbClr>
                  </a:outerShdw>
                </a:effectLst>
                <a:latin typeface="Arial Black"/>
              </a:rPr>
              <a:t>Інструкційно</a:t>
            </a:r>
            <a:r>
              <a:rPr lang="uk-UA" sz="3600" b="1" i="1" kern="10" spc="0" dirty="0" smtClean="0">
                <a:ln w="9525">
                  <a:solidFill>
                    <a:srgbClr val="000000"/>
                  </a:solidFill>
                  <a:round/>
                  <a:headEnd/>
                  <a:tailEnd/>
                </a:ln>
                <a:solidFill>
                  <a:srgbClr val="FFFFFF"/>
                </a:solidFill>
                <a:effectLst>
                  <a:outerShdw dist="35921" dir="2700000" algn="ctr" rotWithShape="0">
                    <a:srgbClr val="808080">
                      <a:alpha val="80000"/>
                    </a:srgbClr>
                  </a:outerShdw>
                </a:effectLst>
                <a:latin typeface="Arial Black"/>
              </a:rPr>
              <a:t> – технологічна картка</a:t>
            </a:r>
            <a:endParaRPr lang="uk-UA" sz="3600" b="1" i="1" kern="10" spc="0" dirty="0">
              <a:ln w="9525">
                <a:solidFill>
                  <a:srgbClr val="000000"/>
                </a:solidFill>
                <a:round/>
                <a:headEnd/>
                <a:tailEnd/>
              </a:ln>
              <a:solidFill>
                <a:srgbClr val="FFFFFF"/>
              </a:solidFill>
              <a:effectLst>
                <a:outerShdw dist="35921" dir="2700000" algn="ctr" rotWithShape="0">
                  <a:srgbClr val="808080">
                    <a:alpha val="80000"/>
                  </a:srgbClr>
                </a:outerShdw>
              </a:effectLst>
              <a:latin typeface="Arial Black"/>
            </a:endParaRPr>
          </a:p>
        </p:txBody>
      </p:sp>
      <p:sp>
        <p:nvSpPr>
          <p:cNvPr id="14346" name="WordArt 10"/>
          <p:cNvSpPr>
            <a:spLocks noChangeArrowheads="1" noChangeShapeType="1" noTextEdit="1"/>
          </p:cNvSpPr>
          <p:nvPr/>
        </p:nvSpPr>
        <p:spPr bwMode="auto">
          <a:xfrm>
            <a:off x="1124744" y="1043608"/>
            <a:ext cx="4704904" cy="360040"/>
          </a:xfrm>
          <a:prstGeom prst="rect">
            <a:avLst/>
          </a:prstGeom>
        </p:spPr>
        <p:txBody>
          <a:bodyPr wrap="none" fromWordArt="1">
            <a:prstTxWarp prst="textPlain">
              <a:avLst>
                <a:gd name="adj" fmla="val 50000"/>
              </a:avLst>
            </a:prstTxWarp>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rtl="0"/>
            <a:r>
              <a:rPr lang="uk-UA" sz="3600" b="1" kern="10" spc="50" dirty="0" smtClean="0">
                <a:ln w="11430">
                  <a:solidFill>
                    <a:schemeClr val="accent2">
                      <a:lumMod val="50000"/>
                    </a:schemeClr>
                  </a:solidFill>
                </a:ln>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rPr>
              <a:t>Обробка </a:t>
            </a:r>
            <a:r>
              <a:rPr lang="uk-UA" sz="3600" b="1" kern="10" spc="50" dirty="0" err="1" smtClean="0">
                <a:ln w="11430">
                  <a:solidFill>
                    <a:schemeClr val="accent2">
                      <a:lumMod val="50000"/>
                    </a:schemeClr>
                  </a:solidFill>
                </a:ln>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rPr>
              <a:t>спинкив</a:t>
            </a:r>
            <a:endParaRPr lang="uk-UA" sz="3600" b="1" kern="10" spc="50" dirty="0">
              <a:ln w="11430">
                <a:solidFill>
                  <a:schemeClr val="accent2">
                    <a:lumMod val="50000"/>
                  </a:schemeClr>
                </a:solidFill>
              </a:ln>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endParaRPr>
          </a:p>
        </p:txBody>
      </p:sp>
      <p:graphicFrame>
        <p:nvGraphicFramePr>
          <p:cNvPr id="5" name="Таблица 4"/>
          <p:cNvGraphicFramePr>
            <a:graphicFrameLocks noGrp="1"/>
          </p:cNvGraphicFramePr>
          <p:nvPr/>
        </p:nvGraphicFramePr>
        <p:xfrm>
          <a:off x="548680" y="1475656"/>
          <a:ext cx="5976664" cy="7425288"/>
        </p:xfrm>
        <a:graphic>
          <a:graphicData uri="http://schemas.openxmlformats.org/drawingml/2006/table">
            <a:tbl>
              <a:tblPr firstRow="1" bandRow="1">
                <a:tableStyleId>{16D9F66E-5EB9-4882-86FB-DCBF35E3C3E4}</a:tableStyleId>
              </a:tblPr>
              <a:tblGrid>
                <a:gridCol w="599125"/>
                <a:gridCol w="1531099"/>
                <a:gridCol w="1978732"/>
                <a:gridCol w="1867708"/>
              </a:tblGrid>
              <a:tr h="468052">
                <a:tc>
                  <a:txBody>
                    <a:bodyPr/>
                    <a:lstStyle/>
                    <a:p>
                      <a:pPr algn="ctr"/>
                      <a:r>
                        <a:rPr lang="uk-UA" sz="1600" dirty="0" smtClean="0"/>
                        <a:t>№ з/п</a:t>
                      </a:r>
                      <a:endParaRPr lang="uk-UA" sz="1600" dirty="0">
                        <a:solidFill>
                          <a:schemeClr val="accent2">
                            <a:lumMod val="50000"/>
                          </a:schemeClr>
                        </a:solidFill>
                      </a:endParaRPr>
                    </a:p>
                  </a:txBody>
                  <a:tcPr/>
                </a:tc>
                <a:tc>
                  <a:txBody>
                    <a:bodyPr/>
                    <a:lstStyle/>
                    <a:p>
                      <a:pPr algn="ctr"/>
                      <a:r>
                        <a:rPr lang="uk-UA" sz="1600" dirty="0" smtClean="0"/>
                        <a:t>Найменування операцій</a:t>
                      </a:r>
                      <a:endParaRPr lang="uk-UA" sz="1600" dirty="0">
                        <a:solidFill>
                          <a:schemeClr val="accent2">
                            <a:lumMod val="50000"/>
                          </a:schemeClr>
                        </a:solidFill>
                      </a:endParaRPr>
                    </a:p>
                  </a:txBody>
                  <a:tcPr/>
                </a:tc>
                <a:tc>
                  <a:txBody>
                    <a:bodyPr/>
                    <a:lstStyle/>
                    <a:p>
                      <a:pPr algn="ctr"/>
                      <a:r>
                        <a:rPr lang="uk-UA" sz="1600" dirty="0" smtClean="0"/>
                        <a:t>ТУ на виконання операцій</a:t>
                      </a:r>
                      <a:endParaRPr lang="uk-UA" sz="1600" dirty="0">
                        <a:solidFill>
                          <a:schemeClr val="accent2">
                            <a:lumMod val="50000"/>
                          </a:schemeClr>
                        </a:solidFill>
                      </a:endParaRPr>
                    </a:p>
                  </a:txBody>
                  <a:tcPr/>
                </a:tc>
                <a:tc>
                  <a:txBody>
                    <a:bodyPr/>
                    <a:lstStyle/>
                    <a:p>
                      <a:pPr algn="ctr"/>
                      <a:r>
                        <a:rPr lang="uk-UA" sz="1600" dirty="0" smtClean="0"/>
                        <a:t>Графічне зображення</a:t>
                      </a:r>
                      <a:endParaRPr lang="uk-UA" sz="1600" dirty="0">
                        <a:solidFill>
                          <a:schemeClr val="accent2">
                            <a:lumMod val="50000"/>
                          </a:schemeClr>
                        </a:solidFill>
                      </a:endParaRPr>
                    </a:p>
                  </a:txBody>
                  <a:tcPr/>
                </a:tc>
              </a:tr>
              <a:tr h="933048">
                <a:tc>
                  <a:txBody>
                    <a:bodyPr/>
                    <a:lstStyle/>
                    <a:p>
                      <a:r>
                        <a:rPr lang="uk-UA" dirty="0" smtClean="0"/>
                        <a:t>1.</a:t>
                      </a:r>
                      <a:endParaRPr lang="uk-UA" dirty="0"/>
                    </a:p>
                  </a:txBody>
                  <a:tcPr/>
                </a:tc>
                <a:tc>
                  <a:txBody>
                    <a:bodyPr/>
                    <a:lstStyle/>
                    <a:p>
                      <a:r>
                        <a:rPr lang="uk-UA" sz="1600" dirty="0" smtClean="0"/>
                        <a:t>Проклеїти пруг</a:t>
                      </a:r>
                    </a:p>
                  </a:txBody>
                  <a:tcPr/>
                </a:tc>
                <a:tc>
                  <a:txBody>
                    <a:bodyPr/>
                    <a:lstStyle/>
                    <a:p>
                      <a:r>
                        <a:rPr lang="uk-UA" sz="1400" dirty="0" smtClean="0"/>
                        <a:t>Пруг</a:t>
                      </a:r>
                      <a:r>
                        <a:rPr lang="uk-UA" sz="1400" baseline="0" dirty="0" smtClean="0"/>
                        <a:t> проклеюють з вивороту на </a:t>
                      </a:r>
                      <a:r>
                        <a:rPr lang="uk-UA" sz="1400" baseline="0" dirty="0" err="1" smtClean="0"/>
                        <a:t>діляньці</a:t>
                      </a:r>
                      <a:r>
                        <a:rPr lang="uk-UA" sz="1400" baseline="0" dirty="0" smtClean="0"/>
                        <a:t> застібки</a:t>
                      </a:r>
                      <a:endParaRPr lang="uk-UA" sz="1400" dirty="0"/>
                    </a:p>
                  </a:txBody>
                  <a:tcPr/>
                </a:tc>
                <a:tc>
                  <a:txBody>
                    <a:bodyPr/>
                    <a:lstStyle/>
                    <a:p>
                      <a:endParaRPr lang="uk-UA" dirty="0"/>
                    </a:p>
                  </a:txBody>
                  <a:tcPr/>
                </a:tc>
              </a:tr>
              <a:tr h="1008112">
                <a:tc>
                  <a:txBody>
                    <a:bodyPr/>
                    <a:lstStyle/>
                    <a:p>
                      <a:r>
                        <a:rPr lang="uk-UA" dirty="0" smtClean="0"/>
                        <a:t>2.</a:t>
                      </a:r>
                      <a:endParaRPr lang="uk-UA"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sz="1600" dirty="0" smtClean="0"/>
                        <a:t>Обметати припуски</a:t>
                      </a:r>
                      <a:r>
                        <a:rPr lang="uk-UA" sz="1600" baseline="0" dirty="0" smtClean="0"/>
                        <a:t> середнього шва</a:t>
                      </a:r>
                      <a:endParaRPr lang="uk-UA" sz="1600" dirty="0" smtClean="0"/>
                    </a:p>
                  </a:txBody>
                  <a:tcPr/>
                </a:tc>
                <a:tc>
                  <a:txBody>
                    <a:bodyPr/>
                    <a:lstStyle/>
                    <a:p>
                      <a:r>
                        <a:rPr lang="uk-UA" sz="1400" dirty="0" smtClean="0"/>
                        <a:t>Припуски обметують з лицевої сторони</a:t>
                      </a:r>
                      <a:r>
                        <a:rPr lang="uk-UA" sz="1400" baseline="0" dirty="0" smtClean="0"/>
                        <a:t> деталі</a:t>
                      </a:r>
                      <a:endParaRPr lang="uk-UA" sz="1400" dirty="0"/>
                    </a:p>
                  </a:txBody>
                  <a:tcPr/>
                </a:tc>
                <a:tc>
                  <a:txBody>
                    <a:bodyPr/>
                    <a:lstStyle/>
                    <a:p>
                      <a:endParaRPr lang="uk-UA" dirty="0"/>
                    </a:p>
                  </a:txBody>
                  <a:tcPr/>
                </a:tc>
              </a:tr>
              <a:tr h="936104">
                <a:tc>
                  <a:txBody>
                    <a:bodyPr/>
                    <a:lstStyle/>
                    <a:p>
                      <a:r>
                        <a:rPr lang="uk-UA" dirty="0" smtClean="0"/>
                        <a:t>3.</a:t>
                      </a:r>
                      <a:endParaRPr lang="uk-UA"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sz="1600" dirty="0" err="1" smtClean="0"/>
                        <a:t>Сфастригуватиабо</a:t>
                      </a:r>
                      <a:r>
                        <a:rPr lang="uk-UA" sz="1600" dirty="0" smtClean="0"/>
                        <a:t> пришпилити, середній шов спинки</a:t>
                      </a:r>
                    </a:p>
                    <a:p>
                      <a:endParaRPr lang="uk-UA" dirty="0"/>
                    </a:p>
                  </a:txBody>
                  <a:tcPr/>
                </a:tc>
                <a:tc>
                  <a:txBody>
                    <a:bodyPr/>
                    <a:lstStyle/>
                    <a:p>
                      <a:r>
                        <a:rPr lang="uk-UA" sz="1400" dirty="0" err="1" smtClean="0"/>
                        <a:t>Сфастриговують</a:t>
                      </a:r>
                      <a:r>
                        <a:rPr lang="uk-UA" sz="1400" baseline="0" dirty="0" smtClean="0"/>
                        <a:t> середній шов, урівнюючи контрольні мітки, до місця пришивання застібки.</a:t>
                      </a:r>
                      <a:r>
                        <a:rPr lang="uk-UA" sz="1400" dirty="0" smtClean="0"/>
                        <a:t> Ширина шва 1.4см </a:t>
                      </a:r>
                      <a:endParaRPr lang="uk-UA" sz="1400" dirty="0"/>
                    </a:p>
                  </a:txBody>
                  <a:tcPr/>
                </a:tc>
                <a:tc>
                  <a:txBody>
                    <a:bodyPr/>
                    <a:lstStyle/>
                    <a:p>
                      <a:endParaRPr lang="uk-UA" dirty="0" smtClean="0"/>
                    </a:p>
                    <a:p>
                      <a:endParaRPr lang="uk-UA" dirty="0" smtClean="0"/>
                    </a:p>
                    <a:p>
                      <a:endParaRPr lang="uk-UA" dirty="0" smtClean="0"/>
                    </a:p>
                  </a:txBody>
                  <a:tcPr/>
                </a:tc>
              </a:tr>
              <a:tr h="468052">
                <a:tc>
                  <a:txBody>
                    <a:bodyPr/>
                    <a:lstStyle/>
                    <a:p>
                      <a:r>
                        <a:rPr lang="uk-UA" dirty="0" smtClean="0"/>
                        <a:t>4.</a:t>
                      </a:r>
                      <a:endParaRPr lang="uk-UA" dirty="0"/>
                    </a:p>
                  </a:txBody>
                  <a:tcPr/>
                </a:tc>
                <a:tc>
                  <a:txBody>
                    <a:bodyPr/>
                    <a:lstStyle/>
                    <a:p>
                      <a:r>
                        <a:rPr lang="uk-UA" sz="1400" b="0" i="0" dirty="0" smtClean="0"/>
                        <a:t>Зшити</a:t>
                      </a:r>
                      <a:r>
                        <a:rPr lang="uk-UA" sz="1400" b="0" i="0" baseline="0" dirty="0" smtClean="0"/>
                        <a:t> середній шов</a:t>
                      </a:r>
                      <a:endParaRPr lang="uk-UA" sz="1400" b="0" i="0" dirty="0"/>
                    </a:p>
                  </a:txBody>
                  <a:tcPr/>
                </a:tc>
                <a:tc>
                  <a:txBody>
                    <a:bodyPr/>
                    <a:lstStyle/>
                    <a:p>
                      <a:r>
                        <a:rPr lang="uk-UA" sz="1400" kern="1200" dirty="0" smtClean="0"/>
                        <a:t>Зшивають шов до місця пришивання застібки.</a:t>
                      </a:r>
                      <a:r>
                        <a:rPr lang="uk-UA" sz="1400" kern="1200" baseline="0" dirty="0" smtClean="0"/>
                        <a:t> Ширина шва 1.5 см</a:t>
                      </a:r>
                      <a:endParaRPr lang="uk-UA" sz="1400" dirty="0"/>
                    </a:p>
                  </a:txBody>
                  <a:tcPr/>
                </a:tc>
                <a:tc>
                  <a:txBody>
                    <a:bodyPr/>
                    <a:lstStyle/>
                    <a:p>
                      <a:endParaRPr lang="uk-UA" dirty="0"/>
                    </a:p>
                  </a:txBody>
                  <a:tcPr/>
                </a:tc>
              </a:tr>
              <a:tr h="468052">
                <a:tc>
                  <a:txBody>
                    <a:bodyPr/>
                    <a:lstStyle/>
                    <a:p>
                      <a:r>
                        <a:rPr lang="uk-UA" dirty="0" smtClean="0"/>
                        <a:t>5.</a:t>
                      </a:r>
                      <a:endParaRPr lang="uk-UA"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sz="1400" kern="1200" dirty="0" smtClean="0"/>
                        <a:t>Перевірити якість строчки та видалити нитки тимчасового призначення</a:t>
                      </a:r>
                      <a:endParaRPr lang="uk-UA" sz="1400" b="0" i="0" dirty="0" smtClean="0"/>
                    </a:p>
                    <a:p>
                      <a:endParaRPr lang="uk-UA" sz="1400" b="0" i="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sz="1400" kern="1200" dirty="0" smtClean="0"/>
                        <a:t>З лицевого та </a:t>
                      </a:r>
                      <a:r>
                        <a:rPr lang="uk-UA" sz="1400" kern="1200" dirty="0" err="1" smtClean="0"/>
                        <a:t>виворітнього</a:t>
                      </a:r>
                      <a:r>
                        <a:rPr lang="uk-UA" sz="1400" kern="1200" dirty="0" smtClean="0"/>
                        <a:t> боку перевірити  натяг нитки</a:t>
                      </a:r>
                      <a:endParaRPr lang="uk-UA" sz="140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uk-UA" sz="1400" dirty="0"/>
                    </a:p>
                  </a:txBody>
                  <a:tcPr/>
                </a:tc>
                <a:tc>
                  <a:txBody>
                    <a:bodyPr/>
                    <a:lstStyle/>
                    <a:p>
                      <a:endParaRPr lang="uk-UA" dirty="0"/>
                    </a:p>
                  </a:txBody>
                  <a:tcPr/>
                </a:tc>
              </a:tr>
              <a:tr h="468052">
                <a:tc>
                  <a:txBody>
                    <a:bodyPr/>
                    <a:lstStyle/>
                    <a:p>
                      <a:r>
                        <a:rPr lang="uk-UA" dirty="0" smtClean="0"/>
                        <a:t>6.</a:t>
                      </a:r>
                      <a:endParaRPr lang="uk-UA"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sz="1400" kern="1200" dirty="0" smtClean="0"/>
                        <a:t>Виконати ВТО  середнього шва</a:t>
                      </a:r>
                      <a:endParaRPr lang="uk-UA" sz="1400" dirty="0" smtClean="0"/>
                    </a:p>
                    <a:p>
                      <a:endParaRPr lang="uk-UA" sz="1400" dirty="0"/>
                    </a:p>
                  </a:txBody>
                  <a:tcPr/>
                </a:tc>
                <a:tc>
                  <a:txBody>
                    <a:bodyPr/>
                    <a:lstStyle/>
                    <a:p>
                      <a:r>
                        <a:rPr lang="uk-UA" sz="1400" kern="1200" dirty="0" err="1" smtClean="0"/>
                        <a:t>Припрасувати</a:t>
                      </a:r>
                      <a:r>
                        <a:rPr lang="uk-UA" sz="1400" kern="1200" dirty="0" smtClean="0"/>
                        <a:t> середній шов</a:t>
                      </a:r>
                      <a:r>
                        <a:rPr lang="uk-UA" sz="1400" kern="1200" baseline="0" dirty="0" smtClean="0"/>
                        <a:t> на ребро. Розпрасувати припуск середнього шва</a:t>
                      </a:r>
                      <a:endParaRPr lang="uk-UA" sz="1400" dirty="0"/>
                    </a:p>
                  </a:txBody>
                  <a:tcPr/>
                </a:tc>
                <a:tc>
                  <a:txBody>
                    <a:bodyPr/>
                    <a:lstStyle/>
                    <a:p>
                      <a:endParaRPr lang="uk-UA" dirty="0"/>
                    </a:p>
                  </a:txBody>
                  <a:tcPr/>
                </a:tc>
              </a:tr>
            </a:tbl>
          </a:graphicData>
        </a:graphic>
      </p:graphicFrame>
      <p:pic>
        <p:nvPicPr>
          <p:cNvPr id="14" name="Рисунок 13" descr="C:\Users\nata\Downloads\Новая папка\Сметочный-шов.jpg"/>
          <p:cNvPicPr/>
          <p:nvPr/>
        </p:nvPicPr>
        <p:blipFill rotWithShape="1">
          <a:blip r:embed="rId3" cstate="print">
            <a:extLst>
              <a:ext uri="{28A0092B-C50C-407E-A947-70E740481C1C}">
                <a14:useLocalDpi xmlns:ve="http://schemas.openxmlformats.org/markup-compatibility/2006" xmlns:m="http://schemas.openxmlformats.org/officeDocument/2006/math" xmlns:wp="http://schemas.openxmlformats.org/drawingml/2006/wordprocessingDrawing" xmlns:wne="http://schemas.microsoft.com/office/word/2006/wordml" xmlns="" xmlns:wpc="http://schemas.microsoft.com/office/word/2010/wordprocessingCanvas" xmlns:mc="http://schemas.openxmlformats.org/markup-compatibility/2006" xmlns:o="urn:schemas-microsoft-com:office:office" xmlns:v="urn:schemas-microsoft-com:vml" xmlns:wp14="http://schemas.microsoft.com/office/word/2010/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ps="http://schemas.microsoft.com/office/word/2010/wordprocessingShape" xmlns:a14="http://schemas.microsoft.com/office/drawing/2010/main" xmlns:pic="http://schemas.openxmlformats.org/drawingml/2006/picture" xmlns:lc="http://schemas.openxmlformats.org/drawingml/2006/lockedCanvas" val="0"/>
              </a:ext>
            </a:extLst>
          </a:blip>
          <a:srcRect t="18003"/>
          <a:stretch/>
        </p:blipFill>
        <p:spPr bwMode="auto">
          <a:xfrm>
            <a:off x="4797152" y="4283968"/>
            <a:ext cx="1694670" cy="954405"/>
          </a:xfrm>
          <a:prstGeom prst="rect">
            <a:avLst/>
          </a:prstGeom>
          <a:noFill/>
          <a:ln>
            <a:noFill/>
          </a:ln>
          <a:extLst>
            <a:ext uri="{53640926-AAD7-44D8-BBD7-CCE9431645EC}">
              <a14:shadowObscured xmlns:ve="http://schemas.openxmlformats.org/markup-compatibility/2006" xmlns:m="http://schemas.openxmlformats.org/officeDocument/2006/math" xmlns:wp="http://schemas.openxmlformats.org/drawingml/2006/wordprocessingDrawing" xmlns:wne="http://schemas.microsoft.com/office/word/2006/wordml" xmlns="" xmlns:wpc="http://schemas.microsoft.com/office/word/2010/wordprocessingCanvas" xmlns:mc="http://schemas.openxmlformats.org/markup-compatibility/2006" xmlns:o="urn:schemas-microsoft-com:office:office" xmlns:v="urn:schemas-microsoft-com:vml" xmlns:wp14="http://schemas.microsoft.com/office/word/2010/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ps="http://schemas.microsoft.com/office/word/2010/wordprocessingShape" xmlns:a14="http://schemas.microsoft.com/office/drawing/2010/main" xmlns:pic="http://schemas.openxmlformats.org/drawingml/2006/picture" xmlns:lc="http://schemas.openxmlformats.org/drawingml/2006/lockedCanvas"/>
            </a:ext>
          </a:extLst>
        </p:spPr>
      </p:pic>
      <p:pic>
        <p:nvPicPr>
          <p:cNvPr id="16" name="Рисунок 15" descr="C:\Users\nata\Downloads\Новая папка\8VkMEbjYuGM.jpg"/>
          <p:cNvPicPr/>
          <p:nvPr/>
        </p:nvPicPr>
        <p:blipFill rotWithShape="1">
          <a:blip r:embed="rId4" cstate="print">
            <a:extLst>
              <a:ext uri="{28A0092B-C50C-407E-A947-70E740481C1C}">
                <a14:useLocalDpi xmlns:ve="http://schemas.openxmlformats.org/markup-compatibility/2006" xmlns:m="http://schemas.openxmlformats.org/officeDocument/2006/math" xmlns:wp="http://schemas.openxmlformats.org/drawingml/2006/wordprocessingDrawing" xmlns:wne="http://schemas.microsoft.com/office/word/2006/wordml" xmlns="" xmlns:wpc="http://schemas.microsoft.com/office/word/2010/wordprocessingCanvas" xmlns:mc="http://schemas.openxmlformats.org/markup-compatibility/2006" xmlns:o="urn:schemas-microsoft-com:office:office" xmlns:v="urn:schemas-microsoft-com:vml" xmlns:wp14="http://schemas.microsoft.com/office/word/2010/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ps="http://schemas.microsoft.com/office/word/2010/wordprocessingShape" xmlns:a14="http://schemas.microsoft.com/office/drawing/2010/main" xmlns:pic="http://schemas.openxmlformats.org/drawingml/2006/picture" xmlns:lc="http://schemas.openxmlformats.org/drawingml/2006/lockedCanvas" val="0"/>
              </a:ext>
            </a:extLst>
          </a:blip>
          <a:srcRect l="41115" t="7512" r="21809" b="64811"/>
          <a:stretch/>
        </p:blipFill>
        <p:spPr bwMode="auto">
          <a:xfrm>
            <a:off x="4869160" y="5724128"/>
            <a:ext cx="1296144" cy="792088"/>
          </a:xfrm>
          <a:prstGeom prst="rect">
            <a:avLst/>
          </a:prstGeom>
          <a:noFill/>
          <a:ln>
            <a:noFill/>
          </a:ln>
          <a:extLst>
            <a:ext uri="{53640926-AAD7-44D8-BBD7-CCE9431645EC}">
              <a14:shadowObscured xmlns:ve="http://schemas.openxmlformats.org/markup-compatibility/2006" xmlns:m="http://schemas.openxmlformats.org/officeDocument/2006/math" xmlns:wp="http://schemas.openxmlformats.org/drawingml/2006/wordprocessingDrawing" xmlns:wne="http://schemas.microsoft.com/office/word/2006/wordml" xmlns="" xmlns:wpc="http://schemas.microsoft.com/office/word/2010/wordprocessingCanvas" xmlns:mc="http://schemas.openxmlformats.org/markup-compatibility/2006" xmlns:o="urn:schemas-microsoft-com:office:office" xmlns:v="urn:schemas-microsoft-com:vml" xmlns:wp14="http://schemas.microsoft.com/office/word/2010/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ps="http://schemas.microsoft.com/office/word/2010/wordprocessingShape" xmlns:a14="http://schemas.microsoft.com/office/drawing/2010/main" xmlns:pic="http://schemas.openxmlformats.org/drawingml/2006/picture" xmlns:lc="http://schemas.openxmlformats.org/drawingml/2006/lockedCanvas"/>
            </a:ext>
          </a:extLst>
        </p:spPr>
      </p:pic>
      <p:pic>
        <p:nvPicPr>
          <p:cNvPr id="1026" name="Picture 2" descr="C:\Users\Julia\Desktop\2cgupicxa.jpg"/>
          <p:cNvPicPr>
            <a:picLocks noChangeAspect="1" noChangeArrowheads="1"/>
          </p:cNvPicPr>
          <p:nvPr/>
        </p:nvPicPr>
        <p:blipFill>
          <a:blip r:embed="rId5" cstate="print"/>
          <a:srcRect l="51525" r="23669"/>
          <a:stretch>
            <a:fillRect/>
          </a:stretch>
        </p:blipFill>
        <p:spPr bwMode="auto">
          <a:xfrm rot="16200000">
            <a:off x="5321851" y="1671037"/>
            <a:ext cx="606785" cy="1800199"/>
          </a:xfrm>
          <a:prstGeom prst="rect">
            <a:avLst/>
          </a:prstGeom>
          <a:noFill/>
        </p:spPr>
      </p:pic>
      <p:pic>
        <p:nvPicPr>
          <p:cNvPr id="21" name="Рисунок 20" descr="C:\Users\nata\Downloads\Новая папка\скачанные файлы (1).png"/>
          <p:cNvPicPr/>
          <p:nvPr/>
        </p:nvPicPr>
        <p:blipFill rotWithShape="1">
          <a:blip r:embed="rId6" cstate="print">
            <a:extLst>
              <a:ext uri="{28A0092B-C50C-407E-A947-70E740481C1C}">
                <a14:useLocalDpi xmlns:ve="http://schemas.openxmlformats.org/markup-compatibility/2006" xmlns:m="http://schemas.openxmlformats.org/officeDocument/2006/math" xmlns:wp="http://schemas.openxmlformats.org/drawingml/2006/wordprocessingDrawing" xmlns:wne="http://schemas.microsoft.com/office/word/2006/wordml" xmlns="" xmlns:wpc="http://schemas.microsoft.com/office/word/2010/wordprocessingCanvas" xmlns:mc="http://schemas.openxmlformats.org/markup-compatibility/2006" xmlns:o="urn:schemas-microsoft-com:office:office" xmlns:v="urn:schemas-microsoft-com:vml" xmlns:wp14="http://schemas.microsoft.com/office/word/2010/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ps="http://schemas.microsoft.com/office/word/2010/wordprocessingShape" xmlns:a14="http://schemas.microsoft.com/office/drawing/2010/main" xmlns:pic="http://schemas.openxmlformats.org/drawingml/2006/picture" xmlns:lc="http://schemas.openxmlformats.org/drawingml/2006/lockedCanvas" val="0"/>
              </a:ext>
            </a:extLst>
          </a:blip>
          <a:srcRect l="13112" t="65210" r="69653" b="31938"/>
          <a:stretch/>
        </p:blipFill>
        <p:spPr bwMode="auto">
          <a:xfrm>
            <a:off x="4797152" y="2339752"/>
            <a:ext cx="576064" cy="45719"/>
          </a:xfrm>
          <a:prstGeom prst="rect">
            <a:avLst/>
          </a:prstGeom>
          <a:noFill/>
          <a:ln>
            <a:noFill/>
          </a:ln>
          <a:extLst>
            <a:ext uri="{53640926-AAD7-44D8-BBD7-CCE9431645EC}">
              <a14:shadowObscured xmlns:ve="http://schemas.openxmlformats.org/markup-compatibility/2006" xmlns:m="http://schemas.openxmlformats.org/officeDocument/2006/math" xmlns:wp="http://schemas.openxmlformats.org/drawingml/2006/wordprocessingDrawing" xmlns:wne="http://schemas.microsoft.com/office/word/2006/wordml" xmlns="" xmlns:wpc="http://schemas.microsoft.com/office/word/2010/wordprocessingCanvas" xmlns:mc="http://schemas.openxmlformats.org/markup-compatibility/2006" xmlns:o="urn:schemas-microsoft-com:office:office" xmlns:v="urn:schemas-microsoft-com:vml" xmlns:wp14="http://schemas.microsoft.com/office/word/2010/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ps="http://schemas.microsoft.com/office/word/2010/wordprocessingShape" xmlns:a14="http://schemas.microsoft.com/office/drawing/2010/main" xmlns:pic="http://schemas.openxmlformats.org/drawingml/2006/picture" xmlns:lc="http://schemas.openxmlformats.org/drawingml/2006/lockedCanvas"/>
            </a:ext>
          </a:extLst>
        </p:spPr>
      </p:pic>
      <p:pic>
        <p:nvPicPr>
          <p:cNvPr id="13" name="Рисунок 12" descr="C:\Users\Оля\Desktop\праска.jpg"/>
          <p:cNvPicPr/>
          <p:nvPr/>
        </p:nvPicPr>
        <p:blipFill rotWithShape="1">
          <a:blip r:embed="rId7" cstate="print">
            <a:extLst>
              <a:ext uri="{28A0092B-C50C-407E-A947-70E740481C1C}">
                <a14:useLocalDpi xmlns:lc="http://schemas.openxmlformats.org/drawingml/2006/lockedCanvas" xmlns:pic="http://schemas.openxmlformats.org/drawingml/2006/picture" xmlns="" xmlns:wpc="http://schemas.microsoft.com/office/word/2010/wordprocessingCanvas" xmlns:mc="http://schemas.openxmlformats.org/markup-compatibility/2006" xmlns:o="urn:schemas-microsoft-com:office:office" xmlns:v="urn:schemas-microsoft-com:vml" xmlns:wp14="http://schemas.microsoft.com/office/word/2010/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ps="http://schemas.microsoft.com/office/word/2010/wordprocessingShape" xmlns:a14="http://schemas.microsoft.com/office/drawing/2010/main" xmlns:wne="http://schemas.microsoft.com/office/word/2006/wordml" xmlns:wp="http://schemas.openxmlformats.org/drawingml/2006/wordprocessingDrawing" xmlns:m="http://schemas.openxmlformats.org/officeDocument/2006/math" xmlns:ve="http://schemas.openxmlformats.org/markup-compatibility/2006" val="0"/>
              </a:ext>
            </a:extLst>
          </a:blip>
          <a:srcRect l="19569" t="29667" r="59341" b="45913"/>
          <a:stretch/>
        </p:blipFill>
        <p:spPr bwMode="auto">
          <a:xfrm rot="229989">
            <a:off x="5307885" y="2212210"/>
            <a:ext cx="362020" cy="211888"/>
          </a:xfrm>
          <a:prstGeom prst="rect">
            <a:avLst/>
          </a:prstGeom>
          <a:noFill/>
          <a:ln>
            <a:noFill/>
          </a:ln>
          <a:extLst>
            <a:ext uri="{53640926-AAD7-44D8-BBD7-CCE9431645EC}">
              <a14:shadowObscured xmlns:lc="http://schemas.openxmlformats.org/drawingml/2006/lockedCanvas" xmlns:pic="http://schemas.openxmlformats.org/drawingml/2006/picture" xmlns="" xmlns:wpc="http://schemas.microsoft.com/office/word/2010/wordprocessingCanvas" xmlns:mc="http://schemas.openxmlformats.org/markup-compatibility/2006" xmlns:o="urn:schemas-microsoft-com:office:office" xmlns:v="urn:schemas-microsoft-com:vml" xmlns:wp14="http://schemas.microsoft.com/office/word/2010/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ps="http://schemas.microsoft.com/office/word/2010/wordprocessingShape" xmlns:a14="http://schemas.microsoft.com/office/drawing/2010/main" xmlns:wne="http://schemas.microsoft.com/office/word/2006/wordml" xmlns:wp="http://schemas.openxmlformats.org/drawingml/2006/wordprocessingDrawing" xmlns:m="http://schemas.openxmlformats.org/officeDocument/2006/math" xmlns:ve="http://schemas.openxmlformats.org/markup-compatibility/2006"/>
            </a:ext>
          </a:extLst>
        </p:spPr>
      </p:pic>
      <p:pic>
        <p:nvPicPr>
          <p:cNvPr id="2" name="Picture 2" descr="C:\Users\Julia\Pictures\img005.jpg"/>
          <p:cNvPicPr>
            <a:picLocks noChangeAspect="1" noChangeArrowheads="1"/>
          </p:cNvPicPr>
          <p:nvPr/>
        </p:nvPicPr>
        <p:blipFill>
          <a:blip r:embed="rId8" cstate="print"/>
          <a:srcRect l="7343" r="13908" b="66799"/>
          <a:stretch>
            <a:fillRect/>
          </a:stretch>
        </p:blipFill>
        <p:spPr bwMode="auto">
          <a:xfrm>
            <a:off x="5085184" y="3059832"/>
            <a:ext cx="980728" cy="731847"/>
          </a:xfrm>
          <a:prstGeom prst="rect">
            <a:avLst/>
          </a:prstGeom>
          <a:noFill/>
        </p:spPr>
      </p:pic>
      <p:pic>
        <p:nvPicPr>
          <p:cNvPr id="18" name="Рисунок 17" descr="C:\Users\nata\Downloads\Новая папка\image010.jpg"/>
          <p:cNvPicPr/>
          <p:nvPr/>
        </p:nvPicPr>
        <p:blipFill rotWithShape="1">
          <a:blip r:embed="rId9"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14="http://schemas.microsoft.com/office/word/2010/wordprocessingDrawing" xmlns:v="urn:schemas-microsoft-com:vml" xmlns:o="urn:schemas-microsoft-com:office:office" xmlns:mc="http://schemas.openxmlformats.org/markup-compatibility/2006" xmlns:wpc="http://schemas.microsoft.com/office/word/2010/wordprocessingCanvas" xmlns="" xmlns:wne="http://schemas.microsoft.com/office/word/2006/wordml" xmlns:wp="http://schemas.openxmlformats.org/drawingml/2006/wordprocessingDrawing" xmlns:m="http://schemas.openxmlformats.org/officeDocument/2006/math" xmlns:ve="http://schemas.openxmlformats.org/markup-compatibility/2006" val="0"/>
              </a:ext>
            </a:extLst>
          </a:blip>
          <a:srcRect b="3378"/>
          <a:stretch/>
        </p:blipFill>
        <p:spPr bwMode="auto">
          <a:xfrm>
            <a:off x="4941168" y="6732240"/>
            <a:ext cx="1152128" cy="1152128"/>
          </a:xfrm>
          <a:prstGeom prst="rect">
            <a:avLst/>
          </a:prstGeom>
          <a:noFill/>
          <a:ln>
            <a:noFill/>
          </a:ln>
          <a:extLst>
            <a:ext uri="{53640926-AAD7-44D8-BBD7-CCE9431645EC}">
              <a14:shadowObscured xmlns:lc="http://schemas.openxmlformats.org/drawingml/2006/lockedCanvas" xmlns:pic="http://schemas.openxmlformats.org/drawingml/2006/picture" xmlns:a14="http://schemas.microsoft.com/office/drawing/2010/main" xmlns:wps="http://schemas.microsoft.com/office/word/2010/wordprocessingShape"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14="http://schemas.microsoft.com/office/word/2010/wordprocessingDrawing" xmlns:v="urn:schemas-microsoft-com:vml" xmlns:o="urn:schemas-microsoft-com:office:office" xmlns:mc="http://schemas.openxmlformats.org/markup-compatibility/2006" xmlns:wpc="http://schemas.microsoft.com/office/word/2010/wordprocessingCanvas" xmlns="" xmlns:wne="http://schemas.microsoft.com/office/word/2006/wordml" xmlns:wp="http://schemas.openxmlformats.org/drawingml/2006/wordprocessingDrawing" xmlns:m="http://schemas.openxmlformats.org/officeDocument/2006/math" xmlns:ve="http://schemas.openxmlformats.org/markup-compatibility/2006"/>
            </a:ext>
          </a:extLst>
        </p:spPr>
      </p:pic>
      <p:pic>
        <p:nvPicPr>
          <p:cNvPr id="19" name="Рисунок 18" descr="C:\Users\nata\Downloads\жін. вироби\img230_thumb.jpg"/>
          <p:cNvPicPr/>
          <p:nvPr/>
        </p:nvPicPr>
        <p:blipFill rotWithShape="1">
          <a:blip r:embed="rId10" cstate="print">
            <a:extLst>
              <a:ext uri="{28A0092B-C50C-407E-A947-70E740481C1C}">
                <a14:useLocalDpi xmlns:ve="http://schemas.openxmlformats.org/markup-compatibility/2006" xmlns:m="http://schemas.openxmlformats.org/officeDocument/2006/math" xmlns:wp="http://schemas.openxmlformats.org/drawingml/2006/wordprocessingDrawing" xmlns:wne="http://schemas.microsoft.com/office/word/2006/wordml" xmlns="" xmlns:wpc="http://schemas.microsoft.com/office/word/2010/wordprocessingCanvas" xmlns:mc="http://schemas.openxmlformats.org/markup-compatibility/2006" xmlns:o="urn:schemas-microsoft-com:office:office" xmlns:v="urn:schemas-microsoft-com:vml" xmlns:wp14="http://schemas.microsoft.com/office/word/2010/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ps="http://schemas.microsoft.com/office/word/2010/wordprocessingShape" xmlns:a14="http://schemas.microsoft.com/office/drawing/2010/main" xmlns:pic="http://schemas.openxmlformats.org/drawingml/2006/picture" xmlns:lc="http://schemas.openxmlformats.org/drawingml/2006/lockedCanvas" val="0"/>
              </a:ext>
            </a:extLst>
          </a:blip>
          <a:srcRect l="5493" t="17742" r="65720" b="23656"/>
          <a:stretch/>
        </p:blipFill>
        <p:spPr bwMode="auto">
          <a:xfrm>
            <a:off x="5157192" y="8028384"/>
            <a:ext cx="978341" cy="690678"/>
          </a:xfrm>
          <a:prstGeom prst="rect">
            <a:avLst/>
          </a:prstGeom>
          <a:noFill/>
          <a:ln>
            <a:noFill/>
          </a:ln>
          <a:extLst>
            <a:ext uri="{53640926-AAD7-44D8-BBD7-CCE9431645EC}">
              <a14:shadowObscured xmlns:ve="http://schemas.openxmlformats.org/markup-compatibility/2006" xmlns:m="http://schemas.openxmlformats.org/officeDocument/2006/math" xmlns:wp="http://schemas.openxmlformats.org/drawingml/2006/wordprocessingDrawing" xmlns:wne="http://schemas.microsoft.com/office/word/2006/wordml" xmlns="" xmlns:wpc="http://schemas.microsoft.com/office/word/2010/wordprocessingCanvas" xmlns:mc="http://schemas.openxmlformats.org/markup-compatibility/2006" xmlns:o="urn:schemas-microsoft-com:office:office" xmlns:v="urn:schemas-microsoft-com:vml" xmlns:wp14="http://schemas.microsoft.com/office/word/2010/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ps="http://schemas.microsoft.com/office/word/2010/wordprocessingShape" xmlns:a14="http://schemas.microsoft.com/office/drawing/2010/main" xmlns:pic="http://schemas.openxmlformats.org/drawingml/2006/picture" xmlns:lc="http://schemas.openxmlformats.org/drawingml/2006/lockedCanvas"/>
            </a:ext>
          </a:extLst>
        </p:spPr>
      </p:pic>
      <p:pic>
        <p:nvPicPr>
          <p:cNvPr id="20" name="Рисунок 19" descr="C:\Users\Оля\Desktop\праска.jpg"/>
          <p:cNvPicPr/>
          <p:nvPr/>
        </p:nvPicPr>
        <p:blipFill rotWithShape="1">
          <a:blip r:embed="rId7" cstate="print">
            <a:extLst>
              <a:ext uri="{28A0092B-C50C-407E-A947-70E740481C1C}">
                <a14:useLocalDpi xmlns:lc="http://schemas.openxmlformats.org/drawingml/2006/lockedCanvas" xmlns:pic="http://schemas.openxmlformats.org/drawingml/2006/picture" xmlns="" xmlns:wpc="http://schemas.microsoft.com/office/word/2010/wordprocessingCanvas" xmlns:mc="http://schemas.openxmlformats.org/markup-compatibility/2006" xmlns:o="urn:schemas-microsoft-com:office:office" xmlns:v="urn:schemas-microsoft-com:vml" xmlns:wp14="http://schemas.microsoft.com/office/word/2010/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ps="http://schemas.microsoft.com/office/word/2010/wordprocessingShape" xmlns:a14="http://schemas.microsoft.com/office/drawing/2010/main" xmlns:wne="http://schemas.microsoft.com/office/word/2006/wordml" xmlns:wp="http://schemas.openxmlformats.org/drawingml/2006/wordprocessingDrawing" xmlns:m="http://schemas.openxmlformats.org/officeDocument/2006/math" xmlns:ve="http://schemas.openxmlformats.org/markup-compatibility/2006" val="0"/>
              </a:ext>
            </a:extLst>
          </a:blip>
          <a:srcRect l="19401" t="29667" r="59341" b="36737"/>
          <a:stretch/>
        </p:blipFill>
        <p:spPr bwMode="auto">
          <a:xfrm rot="4457047">
            <a:off x="5548898" y="8362809"/>
            <a:ext cx="343033" cy="325624"/>
          </a:xfrm>
          <a:prstGeom prst="rect">
            <a:avLst/>
          </a:prstGeom>
          <a:noFill/>
          <a:ln>
            <a:noFill/>
          </a:ln>
          <a:extLst>
            <a:ext uri="{53640926-AAD7-44D8-BBD7-CCE9431645EC}">
              <a14:shadowObscured xmlns:lc="http://schemas.openxmlformats.org/drawingml/2006/lockedCanvas" xmlns:pic="http://schemas.openxmlformats.org/drawingml/2006/picture" xmlns="" xmlns:wpc="http://schemas.microsoft.com/office/word/2010/wordprocessingCanvas" xmlns:mc="http://schemas.openxmlformats.org/markup-compatibility/2006" xmlns:o="urn:schemas-microsoft-com:office:office" xmlns:v="urn:schemas-microsoft-com:vml" xmlns:wp14="http://schemas.microsoft.com/office/word/2010/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ps="http://schemas.microsoft.com/office/word/2010/wordprocessingShape" xmlns:a14="http://schemas.microsoft.com/office/drawing/2010/main" xmlns:wne="http://schemas.microsoft.com/office/word/2006/wordml" xmlns:wp="http://schemas.openxmlformats.org/drawingml/2006/wordprocessingDrawing" xmlns:m="http://schemas.openxmlformats.org/officeDocument/2006/math" xmlns:ve="http://schemas.openxmlformats.org/markup-compatibility/2006"/>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8" descr="European border pattern beige background"/>
          <p:cNvPicPr>
            <a:picLocks noChangeAspect="1" noChangeArrowheads="1"/>
          </p:cNvPicPr>
          <p:nvPr/>
        </p:nvPicPr>
        <p:blipFill>
          <a:blip r:embed="rId2" cstate="print"/>
          <a:srcRect/>
          <a:stretch>
            <a:fillRect/>
          </a:stretch>
        </p:blipFill>
        <p:spPr bwMode="auto">
          <a:xfrm>
            <a:off x="0" y="0"/>
            <a:ext cx="6858000" cy="9144000"/>
          </a:xfrm>
          <a:prstGeom prst="rect">
            <a:avLst/>
          </a:prstGeom>
          <a:noFill/>
        </p:spPr>
      </p:pic>
      <p:sp>
        <p:nvSpPr>
          <p:cNvPr id="14345" name="WordArt 9"/>
          <p:cNvSpPr>
            <a:spLocks noChangeArrowheads="1" noChangeShapeType="1" noTextEdit="1"/>
          </p:cNvSpPr>
          <p:nvPr/>
        </p:nvSpPr>
        <p:spPr bwMode="auto">
          <a:xfrm>
            <a:off x="1124744" y="899592"/>
            <a:ext cx="4968553" cy="436563"/>
          </a:xfrm>
          <a:prstGeom prst="rect">
            <a:avLst/>
          </a:prstGeom>
        </p:spPr>
        <p:txBody>
          <a:bodyPr wrap="none" fromWordArt="1">
            <a:prstTxWarp prst="textPlain">
              <a:avLst>
                <a:gd name="adj" fmla="val 50000"/>
              </a:avLst>
            </a:prstTxWarp>
          </a:bodyPr>
          <a:lstStyle/>
          <a:p>
            <a:pPr algn="ctr" rtl="0"/>
            <a:r>
              <a:rPr lang="uk-UA" sz="3600" b="1" i="1" kern="10" spc="0" dirty="0" err="1" smtClean="0">
                <a:ln w="9525">
                  <a:solidFill>
                    <a:srgbClr val="000000"/>
                  </a:solidFill>
                  <a:round/>
                  <a:headEnd/>
                  <a:tailEnd/>
                </a:ln>
                <a:solidFill>
                  <a:srgbClr val="FFFFFF"/>
                </a:solidFill>
                <a:effectLst>
                  <a:outerShdw dist="35921" dir="2700000" algn="ctr" rotWithShape="0">
                    <a:srgbClr val="808080">
                      <a:alpha val="80000"/>
                    </a:srgbClr>
                  </a:outerShdw>
                </a:effectLst>
                <a:latin typeface="Arial Black"/>
              </a:rPr>
              <a:t>Інструкційно</a:t>
            </a:r>
            <a:r>
              <a:rPr lang="uk-UA" sz="3600" b="1" i="1" kern="10" spc="0" dirty="0" smtClean="0">
                <a:ln w="9525">
                  <a:solidFill>
                    <a:srgbClr val="000000"/>
                  </a:solidFill>
                  <a:round/>
                  <a:headEnd/>
                  <a:tailEnd/>
                </a:ln>
                <a:solidFill>
                  <a:srgbClr val="FFFFFF"/>
                </a:solidFill>
                <a:effectLst>
                  <a:outerShdw dist="35921" dir="2700000" algn="ctr" rotWithShape="0">
                    <a:srgbClr val="808080">
                      <a:alpha val="80000"/>
                    </a:srgbClr>
                  </a:outerShdw>
                </a:effectLst>
                <a:latin typeface="Arial Black"/>
              </a:rPr>
              <a:t> – технологічна картка</a:t>
            </a:r>
            <a:endParaRPr lang="uk-UA" sz="3600" b="1" i="1" kern="10" spc="0" dirty="0">
              <a:ln w="9525">
                <a:solidFill>
                  <a:srgbClr val="000000"/>
                </a:solidFill>
                <a:round/>
                <a:headEnd/>
                <a:tailEnd/>
              </a:ln>
              <a:solidFill>
                <a:srgbClr val="FFFFFF"/>
              </a:solidFill>
              <a:effectLst>
                <a:outerShdw dist="35921" dir="2700000" algn="ctr" rotWithShape="0">
                  <a:srgbClr val="808080">
                    <a:alpha val="80000"/>
                  </a:srgbClr>
                </a:outerShdw>
              </a:effectLst>
              <a:latin typeface="Arial Black"/>
            </a:endParaRPr>
          </a:p>
        </p:txBody>
      </p:sp>
      <p:sp>
        <p:nvSpPr>
          <p:cNvPr id="14346" name="WordArt 10"/>
          <p:cNvSpPr>
            <a:spLocks noChangeArrowheads="1" noChangeShapeType="1" noTextEdit="1"/>
          </p:cNvSpPr>
          <p:nvPr/>
        </p:nvSpPr>
        <p:spPr bwMode="auto">
          <a:xfrm>
            <a:off x="1268760" y="1403648"/>
            <a:ext cx="4704904" cy="360040"/>
          </a:xfrm>
          <a:prstGeom prst="rect">
            <a:avLst/>
          </a:prstGeom>
        </p:spPr>
        <p:txBody>
          <a:bodyPr wrap="none" fromWordArt="1">
            <a:prstTxWarp prst="textPlain">
              <a:avLst>
                <a:gd name="adj" fmla="val 50000"/>
              </a:avLst>
            </a:prstTxWarp>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rtl="0"/>
            <a:r>
              <a:rPr lang="uk-UA" sz="3600" b="1" kern="10" spc="50" dirty="0" smtClean="0">
                <a:ln w="11430">
                  <a:solidFill>
                    <a:schemeClr val="accent2">
                      <a:lumMod val="50000"/>
                    </a:schemeClr>
                  </a:solidFill>
                </a:ln>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rPr>
              <a:t>Обробка кокетки</a:t>
            </a:r>
            <a:endParaRPr lang="uk-UA" sz="3600" b="1" kern="10" spc="50" dirty="0">
              <a:ln w="11430">
                <a:solidFill>
                  <a:schemeClr val="accent2">
                    <a:lumMod val="50000"/>
                  </a:schemeClr>
                </a:solidFill>
              </a:ln>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endParaRPr>
          </a:p>
        </p:txBody>
      </p:sp>
      <p:graphicFrame>
        <p:nvGraphicFramePr>
          <p:cNvPr id="5" name="Таблица 4"/>
          <p:cNvGraphicFramePr>
            <a:graphicFrameLocks noGrp="1"/>
          </p:cNvGraphicFramePr>
          <p:nvPr/>
        </p:nvGraphicFramePr>
        <p:xfrm>
          <a:off x="548680" y="2051720"/>
          <a:ext cx="5760641" cy="6424384"/>
        </p:xfrm>
        <a:graphic>
          <a:graphicData uri="http://schemas.openxmlformats.org/drawingml/2006/table">
            <a:tbl>
              <a:tblPr firstRow="1" bandRow="1">
                <a:tableStyleId>{8A107856-5554-42FB-B03E-39F5DBC370BA}</a:tableStyleId>
              </a:tblPr>
              <a:tblGrid>
                <a:gridCol w="577470"/>
                <a:gridCol w="1475758"/>
                <a:gridCol w="1835205"/>
                <a:gridCol w="1872208"/>
              </a:tblGrid>
              <a:tr h="468052">
                <a:tc>
                  <a:txBody>
                    <a:bodyPr/>
                    <a:lstStyle/>
                    <a:p>
                      <a:pPr algn="ctr"/>
                      <a:r>
                        <a:rPr lang="uk-UA" sz="1600" dirty="0" smtClean="0"/>
                        <a:t>№ з/п</a:t>
                      </a:r>
                      <a:endParaRPr lang="uk-UA" sz="1600" dirty="0">
                        <a:solidFill>
                          <a:schemeClr val="accent2">
                            <a:lumMod val="50000"/>
                          </a:schemeClr>
                        </a:solidFill>
                      </a:endParaRPr>
                    </a:p>
                  </a:txBody>
                  <a:tcPr/>
                </a:tc>
                <a:tc>
                  <a:txBody>
                    <a:bodyPr/>
                    <a:lstStyle/>
                    <a:p>
                      <a:pPr algn="ctr"/>
                      <a:r>
                        <a:rPr lang="uk-UA" sz="1600" dirty="0" smtClean="0"/>
                        <a:t>Найменування операцій</a:t>
                      </a:r>
                      <a:endParaRPr lang="uk-UA" sz="1600" dirty="0">
                        <a:solidFill>
                          <a:schemeClr val="accent2">
                            <a:lumMod val="50000"/>
                          </a:schemeClr>
                        </a:solidFill>
                      </a:endParaRPr>
                    </a:p>
                  </a:txBody>
                  <a:tcPr/>
                </a:tc>
                <a:tc>
                  <a:txBody>
                    <a:bodyPr/>
                    <a:lstStyle/>
                    <a:p>
                      <a:pPr algn="ctr"/>
                      <a:r>
                        <a:rPr lang="uk-UA" sz="1600" dirty="0" smtClean="0"/>
                        <a:t>ТУ на виконання операцій</a:t>
                      </a:r>
                      <a:endParaRPr lang="uk-UA" sz="1600" dirty="0">
                        <a:solidFill>
                          <a:schemeClr val="accent2">
                            <a:lumMod val="50000"/>
                          </a:schemeClr>
                        </a:solidFill>
                      </a:endParaRPr>
                    </a:p>
                  </a:txBody>
                  <a:tcPr/>
                </a:tc>
                <a:tc>
                  <a:txBody>
                    <a:bodyPr/>
                    <a:lstStyle/>
                    <a:p>
                      <a:pPr algn="ctr"/>
                      <a:r>
                        <a:rPr lang="uk-UA" sz="1600" dirty="0" smtClean="0"/>
                        <a:t>Графічне зображення</a:t>
                      </a:r>
                      <a:endParaRPr lang="uk-UA" sz="1600" dirty="0">
                        <a:solidFill>
                          <a:schemeClr val="accent2">
                            <a:lumMod val="50000"/>
                          </a:schemeClr>
                        </a:solidFill>
                      </a:endParaRPr>
                    </a:p>
                  </a:txBody>
                  <a:tcPr/>
                </a:tc>
              </a:tr>
              <a:tr h="1221080">
                <a:tc>
                  <a:txBody>
                    <a:bodyPr/>
                    <a:lstStyle/>
                    <a:p>
                      <a:r>
                        <a:rPr lang="uk-UA" dirty="0" smtClean="0"/>
                        <a:t>1.</a:t>
                      </a:r>
                      <a:endParaRPr lang="uk-UA" dirty="0"/>
                    </a:p>
                  </a:txBody>
                  <a:tcPr/>
                </a:tc>
                <a:tc>
                  <a:txBody>
                    <a:bodyPr/>
                    <a:lstStyle/>
                    <a:p>
                      <a:r>
                        <a:rPr lang="uk-UA" dirty="0" err="1" smtClean="0"/>
                        <a:t>Прифастригувати</a:t>
                      </a:r>
                      <a:r>
                        <a:rPr lang="uk-UA" dirty="0" smtClean="0"/>
                        <a:t> кокетку до спинки</a:t>
                      </a:r>
                    </a:p>
                  </a:txBody>
                  <a:tcPr/>
                </a:tc>
                <a:tc>
                  <a:txBody>
                    <a:bodyPr/>
                    <a:lstStyle/>
                    <a:p>
                      <a:r>
                        <a:rPr lang="uk-UA" sz="1400" dirty="0" smtClean="0"/>
                        <a:t>Зі сторони кокетки на відстані 1.0 – 1.5 см</a:t>
                      </a:r>
                      <a:endParaRPr lang="uk-UA" sz="1400" dirty="0"/>
                    </a:p>
                  </a:txBody>
                  <a:tcPr/>
                </a:tc>
                <a:tc>
                  <a:txBody>
                    <a:bodyPr/>
                    <a:lstStyle/>
                    <a:p>
                      <a:endParaRPr lang="uk-UA" dirty="0"/>
                    </a:p>
                  </a:txBody>
                  <a:tcPr/>
                </a:tc>
              </a:tr>
              <a:tr h="936104">
                <a:tc>
                  <a:txBody>
                    <a:bodyPr/>
                    <a:lstStyle/>
                    <a:p>
                      <a:r>
                        <a:rPr lang="uk-UA" dirty="0" smtClean="0"/>
                        <a:t>2.</a:t>
                      </a:r>
                      <a:endParaRPr lang="uk-UA"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dirty="0" smtClean="0"/>
                        <a:t>Пришити кокетку</a:t>
                      </a:r>
                    </a:p>
                    <a:p>
                      <a:endParaRPr lang="uk-UA" dirty="0"/>
                    </a:p>
                  </a:txBody>
                  <a:tcPr/>
                </a:tc>
                <a:tc>
                  <a:txBody>
                    <a:bodyPr/>
                    <a:lstStyle/>
                    <a:p>
                      <a:r>
                        <a:rPr lang="uk-UA" sz="1400" dirty="0" smtClean="0"/>
                        <a:t>Зі сторони кокетки на відстані 1.0-1.5 см</a:t>
                      </a:r>
                      <a:endParaRPr lang="uk-UA" sz="1400" dirty="0"/>
                    </a:p>
                  </a:txBody>
                  <a:tcPr/>
                </a:tc>
                <a:tc>
                  <a:txBody>
                    <a:bodyPr/>
                    <a:lstStyle/>
                    <a:p>
                      <a:endParaRPr lang="uk-UA" dirty="0" smtClean="0"/>
                    </a:p>
                    <a:p>
                      <a:endParaRPr lang="uk-UA" dirty="0" smtClean="0"/>
                    </a:p>
                    <a:p>
                      <a:endParaRPr lang="uk-UA" dirty="0" smtClean="0"/>
                    </a:p>
                  </a:txBody>
                  <a:tcPr/>
                </a:tc>
              </a:tr>
              <a:tr h="468052">
                <a:tc>
                  <a:txBody>
                    <a:bodyPr/>
                    <a:lstStyle/>
                    <a:p>
                      <a:r>
                        <a:rPr lang="uk-UA" dirty="0" smtClean="0"/>
                        <a:t>3.</a:t>
                      </a:r>
                      <a:endParaRPr lang="uk-UA" dirty="0"/>
                    </a:p>
                  </a:txBody>
                  <a:tcPr/>
                </a:tc>
                <a:tc>
                  <a:txBody>
                    <a:bodyPr/>
                    <a:lstStyle/>
                    <a:p>
                      <a:r>
                        <a:rPr lang="uk-UA" sz="1400" kern="1200" dirty="0" smtClean="0"/>
                        <a:t>Перевірити якість строчки та видалити нитки тимчасового призначення</a:t>
                      </a:r>
                      <a:endParaRPr lang="uk-UA" sz="1400" b="0" i="0" dirty="0"/>
                    </a:p>
                  </a:txBody>
                  <a:tcPr/>
                </a:tc>
                <a:tc>
                  <a:txBody>
                    <a:bodyPr/>
                    <a:lstStyle/>
                    <a:p>
                      <a:r>
                        <a:rPr lang="uk-UA" sz="1400" kern="1200" dirty="0" smtClean="0"/>
                        <a:t>З лицевого та </a:t>
                      </a:r>
                      <a:r>
                        <a:rPr lang="uk-UA" sz="1400" kern="1200" dirty="0" err="1" smtClean="0"/>
                        <a:t>виворітнього</a:t>
                      </a:r>
                      <a:r>
                        <a:rPr lang="uk-UA" sz="1400" kern="1200" dirty="0" smtClean="0"/>
                        <a:t> боку перевірити  натяг нитки</a:t>
                      </a:r>
                      <a:endParaRPr lang="uk-UA" sz="1400" dirty="0"/>
                    </a:p>
                  </a:txBody>
                  <a:tcPr/>
                </a:tc>
                <a:tc>
                  <a:txBody>
                    <a:bodyPr/>
                    <a:lstStyle/>
                    <a:p>
                      <a:endParaRPr lang="uk-UA" dirty="0"/>
                    </a:p>
                  </a:txBody>
                  <a:tcPr/>
                </a:tc>
              </a:tr>
              <a:tr h="468052">
                <a:tc>
                  <a:txBody>
                    <a:bodyPr/>
                    <a:lstStyle/>
                    <a:p>
                      <a:r>
                        <a:rPr lang="uk-UA" dirty="0" smtClean="0"/>
                        <a:t>4.</a:t>
                      </a:r>
                      <a:endParaRPr lang="uk-UA"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sz="1400" dirty="0" smtClean="0"/>
                        <a:t>Обметати припуск шва пришивання кокетки</a:t>
                      </a:r>
                    </a:p>
                    <a:p>
                      <a:endParaRPr lang="uk-UA" sz="1400" b="0" i="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sz="1400" kern="1200" dirty="0" smtClean="0"/>
                        <a:t>. Зі сторони спинки. Строчка 2</a:t>
                      </a:r>
                      <a:endParaRPr lang="uk-UA" sz="1400" dirty="0" smtClean="0"/>
                    </a:p>
                    <a:p>
                      <a:endParaRPr lang="uk-UA" sz="1400" dirty="0"/>
                    </a:p>
                  </a:txBody>
                  <a:tcPr/>
                </a:tc>
                <a:tc>
                  <a:txBody>
                    <a:bodyPr/>
                    <a:lstStyle/>
                    <a:p>
                      <a:endParaRPr lang="uk-UA" dirty="0"/>
                    </a:p>
                  </a:txBody>
                  <a:tcPr/>
                </a:tc>
              </a:tr>
              <a:tr h="468052">
                <a:tc>
                  <a:txBody>
                    <a:bodyPr/>
                    <a:lstStyle/>
                    <a:p>
                      <a:r>
                        <a:rPr lang="uk-UA" dirty="0" smtClean="0"/>
                        <a:t>5.</a:t>
                      </a:r>
                      <a:endParaRPr lang="uk-UA"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sz="1400" kern="1200" dirty="0" smtClean="0"/>
                        <a:t>Виконати ВТО  шва пришивання кокетки</a:t>
                      </a:r>
                      <a:endParaRPr lang="uk-UA" sz="1400" dirty="0" smtClean="0"/>
                    </a:p>
                    <a:p>
                      <a:endParaRPr lang="uk-UA" sz="1400" dirty="0"/>
                    </a:p>
                  </a:txBody>
                  <a:tcPr/>
                </a:tc>
                <a:tc>
                  <a:txBody>
                    <a:bodyPr/>
                    <a:lstStyle/>
                    <a:p>
                      <a:r>
                        <a:rPr lang="uk-UA" sz="1400" kern="1200" dirty="0" err="1" smtClean="0"/>
                        <a:t>Припрасувати</a:t>
                      </a:r>
                      <a:r>
                        <a:rPr lang="uk-UA" sz="1400" kern="1200" dirty="0" smtClean="0"/>
                        <a:t> шов пришивання кокетки на ребро.</a:t>
                      </a:r>
                    </a:p>
                    <a:p>
                      <a:r>
                        <a:rPr lang="uk-UA" sz="1400" kern="1200" dirty="0" smtClean="0"/>
                        <a:t>Запрасувати шов пришивання кокетки у сторону кокетки</a:t>
                      </a:r>
                      <a:endParaRPr lang="uk-UA" sz="1400" dirty="0"/>
                    </a:p>
                  </a:txBody>
                  <a:tcPr/>
                </a:tc>
                <a:tc>
                  <a:txBody>
                    <a:bodyPr/>
                    <a:lstStyle/>
                    <a:p>
                      <a:endParaRPr lang="uk-UA" dirty="0"/>
                    </a:p>
                  </a:txBody>
                  <a:tcPr/>
                </a:tc>
              </a:tr>
            </a:tbl>
          </a:graphicData>
        </a:graphic>
      </p:graphicFrame>
      <p:pic>
        <p:nvPicPr>
          <p:cNvPr id="20" name="Picture 1" descr="C:\Users\Julia\Desktop\атестація 2019-2020\відкритий урок\hello_html_m618baea2.png"/>
          <p:cNvPicPr>
            <a:picLocks noGrp="1" noChangeAspect="1" noChangeArrowheads="1"/>
          </p:cNvPicPr>
          <p:nvPr>
            <p:ph idx="1"/>
          </p:nvPr>
        </p:nvPicPr>
        <p:blipFill>
          <a:blip r:embed="rId3" cstate="print"/>
          <a:srcRect l="61494" t="13566" r="2384" b="71904"/>
          <a:stretch>
            <a:fillRect/>
          </a:stretch>
        </p:blipFill>
        <p:spPr bwMode="auto">
          <a:xfrm>
            <a:off x="4869160" y="2915816"/>
            <a:ext cx="1205032" cy="720080"/>
          </a:xfrm>
          <a:prstGeom prst="rect">
            <a:avLst/>
          </a:prstGeom>
          <a:noFill/>
        </p:spPr>
      </p:pic>
      <p:pic>
        <p:nvPicPr>
          <p:cNvPr id="21" name="Picture 2" descr="C:\Users\Julia\Desktop\атестація 2019-2020\відкритий урок\hello_html_m618baea2.png"/>
          <p:cNvPicPr>
            <a:picLocks noChangeAspect="1" noChangeArrowheads="1"/>
          </p:cNvPicPr>
          <p:nvPr/>
        </p:nvPicPr>
        <p:blipFill>
          <a:blip r:embed="rId3" cstate="print"/>
          <a:srcRect l="61157" t="31422" r="2164" b="54175"/>
          <a:stretch>
            <a:fillRect/>
          </a:stretch>
        </p:blipFill>
        <p:spPr bwMode="auto">
          <a:xfrm>
            <a:off x="4869160" y="3995936"/>
            <a:ext cx="1110981" cy="648072"/>
          </a:xfrm>
          <a:prstGeom prst="rect">
            <a:avLst/>
          </a:prstGeom>
          <a:noFill/>
        </p:spPr>
      </p:pic>
      <p:pic>
        <p:nvPicPr>
          <p:cNvPr id="24" name="Рисунок 23" descr="C:\Users\nata\Downloads\Новая папка\image010.jpg"/>
          <p:cNvPicPr/>
          <p:nvPr/>
        </p:nvPicPr>
        <p:blipFill rotWithShape="1">
          <a:blip r:embed="rId4"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14="http://schemas.microsoft.com/office/word/2010/wordprocessingDrawing" xmlns:v="urn:schemas-microsoft-com:vml" xmlns:o="urn:schemas-microsoft-com:office:office" xmlns:mc="http://schemas.openxmlformats.org/markup-compatibility/2006" xmlns:wpc="http://schemas.microsoft.com/office/word/2010/wordprocessingCanvas" xmlns="" xmlns:wne="http://schemas.microsoft.com/office/word/2006/wordml" xmlns:wp="http://schemas.openxmlformats.org/drawingml/2006/wordprocessingDrawing" xmlns:m="http://schemas.openxmlformats.org/officeDocument/2006/math" xmlns:ve="http://schemas.openxmlformats.org/markup-compatibility/2006" val="0"/>
              </a:ext>
            </a:extLst>
          </a:blip>
          <a:srcRect b="3378"/>
          <a:stretch/>
        </p:blipFill>
        <p:spPr bwMode="auto">
          <a:xfrm>
            <a:off x="4941168" y="4932040"/>
            <a:ext cx="792088" cy="864096"/>
          </a:xfrm>
          <a:prstGeom prst="rect">
            <a:avLst/>
          </a:prstGeom>
          <a:noFill/>
          <a:ln>
            <a:noFill/>
          </a:ln>
          <a:extLst>
            <a:ext uri="{53640926-AAD7-44D8-BBD7-CCE9431645EC}">
              <a14:shadowObscured xmlns:lc="http://schemas.openxmlformats.org/drawingml/2006/lockedCanvas" xmlns:pic="http://schemas.openxmlformats.org/drawingml/2006/picture" xmlns:a14="http://schemas.microsoft.com/office/drawing/2010/main" xmlns:wps="http://schemas.microsoft.com/office/word/2010/wordprocessingShape"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14="http://schemas.microsoft.com/office/word/2010/wordprocessingDrawing" xmlns:v="urn:schemas-microsoft-com:vml" xmlns:o="urn:schemas-microsoft-com:office:office" xmlns:mc="http://schemas.openxmlformats.org/markup-compatibility/2006" xmlns:wpc="http://schemas.microsoft.com/office/word/2010/wordprocessingCanvas" xmlns="" xmlns:wne="http://schemas.microsoft.com/office/word/2006/wordml" xmlns:wp="http://schemas.openxmlformats.org/drawingml/2006/wordprocessingDrawing" xmlns:m="http://schemas.openxmlformats.org/officeDocument/2006/math" xmlns:ve="http://schemas.openxmlformats.org/markup-compatibility/2006"/>
            </a:ext>
          </a:extLst>
        </p:spPr>
      </p:pic>
      <p:pic>
        <p:nvPicPr>
          <p:cNvPr id="25" name="Picture 6" descr="ÐÐ°ÑÑÐ¸Ð½ÐºÐ¸ Ð¿Ð¾ Ð·Ð°Ð¿ÑÐ¾ÑÑ Ð¾Ð±ÑÐ¾Ð±ÐºÐ° ÐºÐ¾ÐºÐµÑÐºÐ¸"/>
          <p:cNvPicPr>
            <a:picLocks noChangeAspect="1" noChangeArrowheads="1"/>
          </p:cNvPicPr>
          <p:nvPr/>
        </p:nvPicPr>
        <p:blipFill>
          <a:blip r:embed="rId5" cstate="print"/>
          <a:srcRect r="60610" b="10357"/>
          <a:stretch>
            <a:fillRect/>
          </a:stretch>
        </p:blipFill>
        <p:spPr bwMode="auto">
          <a:xfrm>
            <a:off x="4941168" y="7164288"/>
            <a:ext cx="961494" cy="864096"/>
          </a:xfrm>
          <a:prstGeom prst="rect">
            <a:avLst/>
          </a:prstGeom>
          <a:noFill/>
        </p:spPr>
      </p:pic>
      <p:pic>
        <p:nvPicPr>
          <p:cNvPr id="27" name="Рисунок 26" descr="C:\Users\Оля\Desktop\праска.jpg"/>
          <p:cNvPicPr/>
          <p:nvPr/>
        </p:nvPicPr>
        <p:blipFill rotWithShape="1">
          <a:blip r:embed="rId6" cstate="print">
            <a:extLst>
              <a:ext uri="{28A0092B-C50C-407E-A947-70E740481C1C}">
                <a14:useLocalDpi xmlns:lc="http://schemas.openxmlformats.org/drawingml/2006/lockedCanvas" xmlns:pic="http://schemas.openxmlformats.org/drawingml/2006/picture" xmlns="" xmlns:wpc="http://schemas.microsoft.com/office/word/2010/wordprocessingCanvas" xmlns:mc="http://schemas.openxmlformats.org/markup-compatibility/2006" xmlns:o="urn:schemas-microsoft-com:office:office" xmlns:v="urn:schemas-microsoft-com:vml" xmlns:wp14="http://schemas.microsoft.com/office/word/2010/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ps="http://schemas.microsoft.com/office/word/2010/wordprocessingShape" xmlns:a14="http://schemas.microsoft.com/office/drawing/2010/main" xmlns:wne="http://schemas.microsoft.com/office/word/2006/wordml" xmlns:wp="http://schemas.openxmlformats.org/drawingml/2006/wordprocessingDrawing" xmlns:m="http://schemas.openxmlformats.org/officeDocument/2006/math" xmlns:ve="http://schemas.openxmlformats.org/markup-compatibility/2006" val="0"/>
              </a:ext>
            </a:extLst>
          </a:blip>
          <a:srcRect l="15552" t="29667" r="59341" b="40391"/>
          <a:stretch/>
        </p:blipFill>
        <p:spPr bwMode="auto">
          <a:xfrm rot="229989">
            <a:off x="5238446" y="7393530"/>
            <a:ext cx="405143" cy="290207"/>
          </a:xfrm>
          <a:prstGeom prst="rect">
            <a:avLst/>
          </a:prstGeom>
          <a:noFill/>
          <a:ln>
            <a:noFill/>
          </a:ln>
          <a:extLst>
            <a:ext uri="{53640926-AAD7-44D8-BBD7-CCE9431645EC}">
              <a14:shadowObscured xmlns:lc="http://schemas.openxmlformats.org/drawingml/2006/lockedCanvas" xmlns:pic="http://schemas.openxmlformats.org/drawingml/2006/picture" xmlns="" xmlns:wpc="http://schemas.microsoft.com/office/word/2010/wordprocessingCanvas" xmlns:mc="http://schemas.openxmlformats.org/markup-compatibility/2006" xmlns:o="urn:schemas-microsoft-com:office:office" xmlns:v="urn:schemas-microsoft-com:vml" xmlns:wp14="http://schemas.microsoft.com/office/word/2010/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ps="http://schemas.microsoft.com/office/word/2010/wordprocessingShape" xmlns:a14="http://schemas.microsoft.com/office/drawing/2010/main" xmlns:wne="http://schemas.microsoft.com/office/word/2006/wordml" xmlns:wp="http://schemas.openxmlformats.org/drawingml/2006/wordprocessingDrawing" xmlns:m="http://schemas.openxmlformats.org/officeDocument/2006/math" xmlns:ve="http://schemas.openxmlformats.org/markup-compatibility/2006"/>
            </a:ext>
          </a:extLst>
        </p:spPr>
      </p:pic>
      <p:pic>
        <p:nvPicPr>
          <p:cNvPr id="22" name="Picture 6" descr="ÐÐ°ÑÑÐ¸Ð½ÐºÐ¸ Ð¿Ð¾ Ð·Ð°Ð¿ÑÐ¾ÑÑ Ð¾Ð±ÑÐ¾Ð±ÐºÐ° ÐºÐ¾ÐºÐµÑÐºÐ¸"/>
          <p:cNvPicPr>
            <a:picLocks noChangeAspect="1" noChangeArrowheads="1"/>
          </p:cNvPicPr>
          <p:nvPr/>
        </p:nvPicPr>
        <p:blipFill>
          <a:blip r:embed="rId5" cstate="print"/>
          <a:srcRect r="50440" b="10357"/>
          <a:stretch>
            <a:fillRect/>
          </a:stretch>
        </p:blipFill>
        <p:spPr bwMode="auto">
          <a:xfrm>
            <a:off x="4941168" y="6084167"/>
            <a:ext cx="1008112" cy="720079"/>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8" descr="European border pattern beige background"/>
          <p:cNvPicPr>
            <a:picLocks noChangeAspect="1" noChangeArrowheads="1"/>
          </p:cNvPicPr>
          <p:nvPr/>
        </p:nvPicPr>
        <p:blipFill>
          <a:blip r:embed="rId2" cstate="print"/>
          <a:srcRect/>
          <a:stretch>
            <a:fillRect/>
          </a:stretch>
        </p:blipFill>
        <p:spPr bwMode="auto">
          <a:xfrm>
            <a:off x="0" y="0"/>
            <a:ext cx="6858000" cy="9144000"/>
          </a:xfrm>
          <a:prstGeom prst="rect">
            <a:avLst/>
          </a:prstGeom>
          <a:noFill/>
        </p:spPr>
      </p:pic>
      <p:sp>
        <p:nvSpPr>
          <p:cNvPr id="14345" name="WordArt 9"/>
          <p:cNvSpPr>
            <a:spLocks noChangeArrowheads="1" noChangeShapeType="1" noTextEdit="1"/>
          </p:cNvSpPr>
          <p:nvPr/>
        </p:nvSpPr>
        <p:spPr bwMode="auto">
          <a:xfrm>
            <a:off x="1124744" y="899592"/>
            <a:ext cx="4968553" cy="436563"/>
          </a:xfrm>
          <a:prstGeom prst="rect">
            <a:avLst/>
          </a:prstGeom>
        </p:spPr>
        <p:txBody>
          <a:bodyPr wrap="none" fromWordArt="1">
            <a:prstTxWarp prst="textPlain">
              <a:avLst>
                <a:gd name="adj" fmla="val 50000"/>
              </a:avLst>
            </a:prstTxWarp>
          </a:bodyPr>
          <a:lstStyle/>
          <a:p>
            <a:pPr algn="ctr" rtl="0"/>
            <a:r>
              <a:rPr lang="uk-UA" sz="3600" b="1" i="1" kern="10" spc="0" dirty="0" err="1" smtClean="0">
                <a:ln w="9525">
                  <a:solidFill>
                    <a:srgbClr val="000000"/>
                  </a:solidFill>
                  <a:round/>
                  <a:headEnd/>
                  <a:tailEnd/>
                </a:ln>
                <a:solidFill>
                  <a:srgbClr val="FFFFFF"/>
                </a:solidFill>
                <a:effectLst>
                  <a:outerShdw dist="35921" dir="2700000" algn="ctr" rotWithShape="0">
                    <a:srgbClr val="808080">
                      <a:alpha val="80000"/>
                    </a:srgbClr>
                  </a:outerShdw>
                </a:effectLst>
                <a:latin typeface="Arial Black"/>
              </a:rPr>
              <a:t>Інструкційно</a:t>
            </a:r>
            <a:r>
              <a:rPr lang="uk-UA" sz="3600" b="1" i="1" kern="10" spc="0" dirty="0" smtClean="0">
                <a:ln w="9525">
                  <a:solidFill>
                    <a:srgbClr val="000000"/>
                  </a:solidFill>
                  <a:round/>
                  <a:headEnd/>
                  <a:tailEnd/>
                </a:ln>
                <a:solidFill>
                  <a:srgbClr val="FFFFFF"/>
                </a:solidFill>
                <a:effectLst>
                  <a:outerShdw dist="35921" dir="2700000" algn="ctr" rotWithShape="0">
                    <a:srgbClr val="808080">
                      <a:alpha val="80000"/>
                    </a:srgbClr>
                  </a:outerShdw>
                </a:effectLst>
                <a:latin typeface="Arial Black"/>
              </a:rPr>
              <a:t> – технологічна картка</a:t>
            </a:r>
            <a:endParaRPr lang="uk-UA" sz="3600" b="1" i="1" kern="10" spc="0" dirty="0">
              <a:ln w="9525">
                <a:solidFill>
                  <a:srgbClr val="000000"/>
                </a:solidFill>
                <a:round/>
                <a:headEnd/>
                <a:tailEnd/>
              </a:ln>
              <a:solidFill>
                <a:srgbClr val="FFFFFF"/>
              </a:solidFill>
              <a:effectLst>
                <a:outerShdw dist="35921" dir="2700000" algn="ctr" rotWithShape="0">
                  <a:srgbClr val="808080">
                    <a:alpha val="80000"/>
                  </a:srgbClr>
                </a:outerShdw>
              </a:effectLst>
              <a:latin typeface="Arial Black"/>
            </a:endParaRPr>
          </a:p>
        </p:txBody>
      </p:sp>
      <p:sp>
        <p:nvSpPr>
          <p:cNvPr id="14346" name="WordArt 10"/>
          <p:cNvSpPr>
            <a:spLocks noChangeArrowheads="1" noChangeShapeType="1" noTextEdit="1"/>
          </p:cNvSpPr>
          <p:nvPr/>
        </p:nvSpPr>
        <p:spPr bwMode="auto">
          <a:xfrm>
            <a:off x="1268760" y="1403648"/>
            <a:ext cx="4704904" cy="360040"/>
          </a:xfrm>
          <a:prstGeom prst="rect">
            <a:avLst/>
          </a:prstGeom>
        </p:spPr>
        <p:txBody>
          <a:bodyPr wrap="none" fromWordArt="1">
            <a:prstTxWarp prst="textPlain">
              <a:avLst>
                <a:gd name="adj" fmla="val 50000"/>
              </a:avLst>
            </a:prstTxWarp>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rtl="0"/>
            <a:r>
              <a:rPr lang="uk-UA" sz="3600" b="1" kern="10" spc="50" dirty="0" smtClean="0">
                <a:ln w="11430">
                  <a:solidFill>
                    <a:schemeClr val="accent2">
                      <a:lumMod val="50000"/>
                    </a:schemeClr>
                  </a:solidFill>
                </a:ln>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rPr>
              <a:t>Обробка рельєфів</a:t>
            </a:r>
            <a:endParaRPr lang="uk-UA" sz="3600" b="1" kern="10" spc="50" dirty="0">
              <a:ln w="11430">
                <a:solidFill>
                  <a:schemeClr val="accent2">
                    <a:lumMod val="50000"/>
                  </a:schemeClr>
                </a:solidFill>
              </a:ln>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endParaRPr>
          </a:p>
        </p:txBody>
      </p:sp>
      <p:graphicFrame>
        <p:nvGraphicFramePr>
          <p:cNvPr id="5" name="Таблица 4"/>
          <p:cNvGraphicFramePr>
            <a:graphicFrameLocks noGrp="1"/>
          </p:cNvGraphicFramePr>
          <p:nvPr/>
        </p:nvGraphicFramePr>
        <p:xfrm>
          <a:off x="548680" y="2051720"/>
          <a:ext cx="5760641" cy="6433160"/>
        </p:xfrm>
        <a:graphic>
          <a:graphicData uri="http://schemas.openxmlformats.org/drawingml/2006/table">
            <a:tbl>
              <a:tblPr firstRow="1" bandRow="1">
                <a:tableStyleId>{0505E3EF-67EA-436B-97B2-0124C06EBD24}</a:tableStyleId>
              </a:tblPr>
              <a:tblGrid>
                <a:gridCol w="577470"/>
                <a:gridCol w="1475758"/>
                <a:gridCol w="1835205"/>
                <a:gridCol w="1872208"/>
              </a:tblGrid>
              <a:tr h="468052">
                <a:tc>
                  <a:txBody>
                    <a:bodyPr/>
                    <a:lstStyle/>
                    <a:p>
                      <a:pPr algn="ctr"/>
                      <a:r>
                        <a:rPr lang="uk-UA" sz="1600" dirty="0" smtClean="0"/>
                        <a:t>№ з/п</a:t>
                      </a:r>
                      <a:endParaRPr lang="uk-UA" sz="1600" dirty="0">
                        <a:solidFill>
                          <a:schemeClr val="accent2">
                            <a:lumMod val="50000"/>
                          </a:schemeClr>
                        </a:solidFill>
                      </a:endParaRPr>
                    </a:p>
                  </a:txBody>
                  <a:tcPr/>
                </a:tc>
                <a:tc>
                  <a:txBody>
                    <a:bodyPr/>
                    <a:lstStyle/>
                    <a:p>
                      <a:pPr algn="ctr"/>
                      <a:r>
                        <a:rPr lang="uk-UA" sz="1600" dirty="0" smtClean="0"/>
                        <a:t>Найменування операцій</a:t>
                      </a:r>
                      <a:endParaRPr lang="uk-UA" sz="1600" dirty="0">
                        <a:solidFill>
                          <a:schemeClr val="accent2">
                            <a:lumMod val="50000"/>
                          </a:schemeClr>
                        </a:solidFill>
                      </a:endParaRPr>
                    </a:p>
                  </a:txBody>
                  <a:tcPr/>
                </a:tc>
                <a:tc>
                  <a:txBody>
                    <a:bodyPr/>
                    <a:lstStyle/>
                    <a:p>
                      <a:pPr algn="ctr"/>
                      <a:r>
                        <a:rPr lang="uk-UA" sz="1600" dirty="0" smtClean="0"/>
                        <a:t>ТУ на виконання операцій</a:t>
                      </a:r>
                      <a:endParaRPr lang="uk-UA" sz="1600" dirty="0">
                        <a:solidFill>
                          <a:schemeClr val="accent2">
                            <a:lumMod val="50000"/>
                          </a:schemeClr>
                        </a:solidFill>
                      </a:endParaRPr>
                    </a:p>
                  </a:txBody>
                  <a:tcPr/>
                </a:tc>
                <a:tc>
                  <a:txBody>
                    <a:bodyPr/>
                    <a:lstStyle/>
                    <a:p>
                      <a:pPr algn="ctr"/>
                      <a:r>
                        <a:rPr lang="uk-UA" sz="1600" dirty="0" smtClean="0"/>
                        <a:t>Графічне зображення</a:t>
                      </a:r>
                      <a:endParaRPr lang="uk-UA" sz="1600" dirty="0">
                        <a:solidFill>
                          <a:schemeClr val="accent2">
                            <a:lumMod val="50000"/>
                          </a:schemeClr>
                        </a:solidFill>
                      </a:endParaRPr>
                    </a:p>
                  </a:txBody>
                  <a:tcPr/>
                </a:tc>
              </a:tr>
              <a:tr h="1221080">
                <a:tc>
                  <a:txBody>
                    <a:bodyPr/>
                    <a:lstStyle/>
                    <a:p>
                      <a:r>
                        <a:rPr lang="uk-UA" dirty="0" smtClean="0"/>
                        <a:t>1.</a:t>
                      </a:r>
                      <a:endParaRPr lang="uk-UA" dirty="0"/>
                    </a:p>
                  </a:txBody>
                  <a:tcPr/>
                </a:tc>
                <a:tc>
                  <a:txBody>
                    <a:bodyPr/>
                    <a:lstStyle/>
                    <a:p>
                      <a:r>
                        <a:rPr lang="uk-UA" sz="1600" dirty="0" err="1" smtClean="0"/>
                        <a:t>Сфастригувати</a:t>
                      </a:r>
                      <a:r>
                        <a:rPr lang="uk-UA" sz="1600" dirty="0" smtClean="0"/>
                        <a:t> рельєфні шви</a:t>
                      </a:r>
                    </a:p>
                  </a:txBody>
                  <a:tcPr/>
                </a:tc>
                <a:tc>
                  <a:txBody>
                    <a:bodyPr/>
                    <a:lstStyle/>
                    <a:p>
                      <a:r>
                        <a:rPr lang="uk-UA" sz="1400" dirty="0" smtClean="0"/>
                        <a:t>Зі сторони бічної частини спинки. Ширина шва 1.4см</a:t>
                      </a:r>
                      <a:endParaRPr lang="uk-UA" sz="1400" dirty="0"/>
                    </a:p>
                  </a:txBody>
                  <a:tcPr/>
                </a:tc>
                <a:tc>
                  <a:txBody>
                    <a:bodyPr/>
                    <a:lstStyle/>
                    <a:p>
                      <a:endParaRPr lang="uk-UA" dirty="0"/>
                    </a:p>
                  </a:txBody>
                  <a:tcPr/>
                </a:tc>
              </a:tr>
              <a:tr h="936104">
                <a:tc>
                  <a:txBody>
                    <a:bodyPr/>
                    <a:lstStyle/>
                    <a:p>
                      <a:r>
                        <a:rPr lang="uk-UA" dirty="0" smtClean="0"/>
                        <a:t>2.</a:t>
                      </a:r>
                      <a:endParaRPr lang="uk-UA"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sz="1600" dirty="0" smtClean="0"/>
                        <a:t>Зшити рельєфні шви</a:t>
                      </a:r>
                    </a:p>
                    <a:p>
                      <a:endParaRPr lang="uk-UA" dirty="0"/>
                    </a:p>
                  </a:txBody>
                  <a:tcPr/>
                </a:tc>
                <a:tc>
                  <a:txBody>
                    <a:bodyPr/>
                    <a:lstStyle/>
                    <a:p>
                      <a:r>
                        <a:rPr lang="uk-UA" sz="1400" dirty="0" smtClean="0"/>
                        <a:t>Зі сторони бічної частини спинки. Ширина шва 1.5см </a:t>
                      </a:r>
                      <a:r>
                        <a:rPr lang="uk-UA" sz="1400" baseline="0" dirty="0" smtClean="0"/>
                        <a:t>(строчка 1)</a:t>
                      </a:r>
                      <a:endParaRPr lang="uk-UA" sz="1400" dirty="0"/>
                    </a:p>
                  </a:txBody>
                  <a:tcPr/>
                </a:tc>
                <a:tc>
                  <a:txBody>
                    <a:bodyPr/>
                    <a:lstStyle/>
                    <a:p>
                      <a:endParaRPr lang="uk-UA" dirty="0" smtClean="0"/>
                    </a:p>
                    <a:p>
                      <a:endParaRPr lang="uk-UA" dirty="0" smtClean="0"/>
                    </a:p>
                    <a:p>
                      <a:endParaRPr lang="uk-UA" dirty="0" smtClean="0"/>
                    </a:p>
                  </a:txBody>
                  <a:tcPr/>
                </a:tc>
              </a:tr>
              <a:tr h="468052">
                <a:tc>
                  <a:txBody>
                    <a:bodyPr/>
                    <a:lstStyle/>
                    <a:p>
                      <a:r>
                        <a:rPr lang="uk-UA" dirty="0" smtClean="0"/>
                        <a:t>3.</a:t>
                      </a:r>
                      <a:endParaRPr lang="uk-UA" dirty="0"/>
                    </a:p>
                  </a:txBody>
                  <a:tcPr/>
                </a:tc>
                <a:tc>
                  <a:txBody>
                    <a:bodyPr/>
                    <a:lstStyle/>
                    <a:p>
                      <a:r>
                        <a:rPr lang="uk-UA" sz="1400" kern="1200" dirty="0" smtClean="0"/>
                        <a:t>Перевірити якість строчки та видалити нитки тимчасового призначення</a:t>
                      </a:r>
                      <a:endParaRPr lang="uk-UA" sz="1400" b="0" i="0" dirty="0"/>
                    </a:p>
                  </a:txBody>
                  <a:tcPr/>
                </a:tc>
                <a:tc>
                  <a:txBody>
                    <a:bodyPr/>
                    <a:lstStyle/>
                    <a:p>
                      <a:r>
                        <a:rPr lang="uk-UA" sz="1400" kern="1200" dirty="0" smtClean="0"/>
                        <a:t>З лицевого та </a:t>
                      </a:r>
                      <a:r>
                        <a:rPr lang="uk-UA" sz="1400" kern="1200" dirty="0" err="1" smtClean="0"/>
                        <a:t>виворітнього</a:t>
                      </a:r>
                      <a:r>
                        <a:rPr lang="uk-UA" sz="1400" kern="1200" dirty="0" smtClean="0"/>
                        <a:t> боку перевірити  натяг нитки</a:t>
                      </a:r>
                      <a:endParaRPr lang="uk-UA" sz="1400" dirty="0"/>
                    </a:p>
                  </a:txBody>
                  <a:tcPr/>
                </a:tc>
                <a:tc>
                  <a:txBody>
                    <a:bodyPr/>
                    <a:lstStyle/>
                    <a:p>
                      <a:endParaRPr lang="uk-UA" dirty="0"/>
                    </a:p>
                  </a:txBody>
                  <a:tcPr/>
                </a:tc>
              </a:tr>
              <a:tr h="468052">
                <a:tc>
                  <a:txBody>
                    <a:bodyPr/>
                    <a:lstStyle/>
                    <a:p>
                      <a:r>
                        <a:rPr lang="uk-UA" dirty="0" smtClean="0"/>
                        <a:t>4.</a:t>
                      </a:r>
                      <a:endParaRPr lang="uk-UA"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sz="1400" dirty="0" smtClean="0"/>
                        <a:t>Обметати припуск шва зшивання рельєфів</a:t>
                      </a:r>
                    </a:p>
                    <a:p>
                      <a:endParaRPr lang="uk-UA" sz="1400" b="0" i="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sz="1400" kern="1200" dirty="0" smtClean="0"/>
                        <a:t>Зі сторони бічної частини спинки, залишаючи ширину припуску 1.0 см</a:t>
                      </a:r>
                      <a:r>
                        <a:rPr lang="uk-UA" sz="1400" kern="1200" baseline="0" dirty="0" smtClean="0"/>
                        <a:t> (строчка 2)</a:t>
                      </a:r>
                      <a:endParaRPr lang="uk-UA" sz="1400" dirty="0"/>
                    </a:p>
                  </a:txBody>
                  <a:tcPr/>
                </a:tc>
                <a:tc>
                  <a:txBody>
                    <a:bodyPr/>
                    <a:lstStyle/>
                    <a:p>
                      <a:endParaRPr lang="uk-UA" dirty="0"/>
                    </a:p>
                  </a:txBody>
                  <a:tcPr/>
                </a:tc>
              </a:tr>
              <a:tr h="468052">
                <a:tc>
                  <a:txBody>
                    <a:bodyPr/>
                    <a:lstStyle/>
                    <a:p>
                      <a:r>
                        <a:rPr lang="uk-UA" dirty="0" smtClean="0"/>
                        <a:t>5.</a:t>
                      </a:r>
                      <a:endParaRPr lang="uk-UA"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sz="1400" kern="1200" dirty="0" smtClean="0"/>
                        <a:t>Виконати ВТО  рельєфних швів</a:t>
                      </a:r>
                      <a:endParaRPr lang="uk-UA" sz="1400" dirty="0" smtClean="0"/>
                    </a:p>
                    <a:p>
                      <a:endParaRPr lang="uk-UA" sz="1400" dirty="0"/>
                    </a:p>
                  </a:txBody>
                  <a:tcPr/>
                </a:tc>
                <a:tc>
                  <a:txBody>
                    <a:bodyPr/>
                    <a:lstStyle/>
                    <a:p>
                      <a:r>
                        <a:rPr lang="uk-UA" sz="1400" kern="1200" dirty="0" err="1" smtClean="0"/>
                        <a:t>Припрасувати</a:t>
                      </a:r>
                      <a:r>
                        <a:rPr lang="uk-UA" sz="1400" kern="1200" dirty="0" smtClean="0"/>
                        <a:t> рельєфні</a:t>
                      </a:r>
                      <a:r>
                        <a:rPr lang="uk-UA" sz="1400" kern="1200" baseline="0" dirty="0" smtClean="0"/>
                        <a:t> шви на ребро. Запрасувати рельєфний шов в бік центральної частини спинки</a:t>
                      </a:r>
                      <a:endParaRPr lang="uk-UA" sz="1400" dirty="0"/>
                    </a:p>
                  </a:txBody>
                  <a:tcPr/>
                </a:tc>
                <a:tc>
                  <a:txBody>
                    <a:bodyPr/>
                    <a:lstStyle/>
                    <a:p>
                      <a:endParaRPr lang="uk-UA" dirty="0"/>
                    </a:p>
                  </a:txBody>
                  <a:tcPr/>
                </a:tc>
              </a:tr>
            </a:tbl>
          </a:graphicData>
        </a:graphic>
      </p:graphicFrame>
      <p:pic>
        <p:nvPicPr>
          <p:cNvPr id="14" name="Рисунок 13" descr="C:\Users\nata\Downloads\Новая папка\Сметочный-шов.jpg"/>
          <p:cNvPicPr/>
          <p:nvPr/>
        </p:nvPicPr>
        <p:blipFill rotWithShape="1">
          <a:blip r:embed="rId3" cstate="print">
            <a:extLst>
              <a:ext uri="{28A0092B-C50C-407E-A947-70E740481C1C}">
                <a14:useLocalDpi xmlns:ve="http://schemas.openxmlformats.org/markup-compatibility/2006" xmlns:m="http://schemas.openxmlformats.org/officeDocument/2006/math" xmlns:wp="http://schemas.openxmlformats.org/drawingml/2006/wordprocessingDrawing" xmlns:wne="http://schemas.microsoft.com/office/word/2006/wordml" xmlns="" xmlns:wpc="http://schemas.microsoft.com/office/word/2010/wordprocessingCanvas" xmlns:mc="http://schemas.openxmlformats.org/markup-compatibility/2006" xmlns:o="urn:schemas-microsoft-com:office:office" xmlns:v="urn:schemas-microsoft-com:vml" xmlns:wp14="http://schemas.microsoft.com/office/word/2010/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ps="http://schemas.microsoft.com/office/word/2010/wordprocessingShape" xmlns:a14="http://schemas.microsoft.com/office/drawing/2010/main" xmlns:pic="http://schemas.openxmlformats.org/drawingml/2006/picture" xmlns:lc="http://schemas.openxmlformats.org/drawingml/2006/lockedCanvas" val="0"/>
              </a:ext>
            </a:extLst>
          </a:blip>
          <a:srcRect t="18003"/>
          <a:stretch/>
        </p:blipFill>
        <p:spPr bwMode="auto">
          <a:xfrm>
            <a:off x="4509120" y="2771800"/>
            <a:ext cx="1694670" cy="954405"/>
          </a:xfrm>
          <a:prstGeom prst="rect">
            <a:avLst/>
          </a:prstGeom>
          <a:noFill/>
          <a:ln>
            <a:noFill/>
          </a:ln>
          <a:extLst>
            <a:ext uri="{53640926-AAD7-44D8-BBD7-CCE9431645EC}">
              <a14:shadowObscured xmlns:ve="http://schemas.openxmlformats.org/markup-compatibility/2006" xmlns:m="http://schemas.openxmlformats.org/officeDocument/2006/math" xmlns:wp="http://schemas.openxmlformats.org/drawingml/2006/wordprocessingDrawing" xmlns:wne="http://schemas.microsoft.com/office/word/2006/wordml" xmlns="" xmlns:wpc="http://schemas.microsoft.com/office/word/2010/wordprocessingCanvas" xmlns:mc="http://schemas.openxmlformats.org/markup-compatibility/2006" xmlns:o="urn:schemas-microsoft-com:office:office" xmlns:v="urn:schemas-microsoft-com:vml" xmlns:wp14="http://schemas.microsoft.com/office/word/2010/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ps="http://schemas.microsoft.com/office/word/2010/wordprocessingShape" xmlns:a14="http://schemas.microsoft.com/office/drawing/2010/main" xmlns:pic="http://schemas.openxmlformats.org/drawingml/2006/picture" xmlns:lc="http://schemas.openxmlformats.org/drawingml/2006/lockedCanvas"/>
            </a:ext>
          </a:extLst>
        </p:spPr>
      </p:pic>
      <p:pic>
        <p:nvPicPr>
          <p:cNvPr id="15" name="Рисунок 14" descr="http://dn.khnu.km.ua/dn/k_img.aspx?M=k0363&amp;T=15&amp;I=image010&amp;R=gif"/>
          <p:cNvPicPr/>
          <p:nvPr/>
        </p:nvPicPr>
        <p:blipFill rotWithShape="1">
          <a:blip r:embed="rId4" cstate="print">
            <a:extLst>
              <a:ext uri="{28A0092B-C50C-407E-A947-70E740481C1C}">
                <a14:useLocalDpi xmlns:ve="http://schemas.openxmlformats.org/markup-compatibility/2006" xmlns:m="http://schemas.openxmlformats.org/officeDocument/2006/math" xmlns:wp="http://schemas.openxmlformats.org/drawingml/2006/wordprocessingDrawing" xmlns:wne="http://schemas.microsoft.com/office/word/2006/wordml" xmlns:a14="http://schemas.microsoft.com/office/drawing/2010/main" xmlns:wps="http://schemas.microsoft.com/office/word/2010/wordprocessingShape"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14="http://schemas.microsoft.com/office/word/2010/wordprocessingDrawing" xmlns:v="urn:schemas-microsoft-com:vml" xmlns:o="urn:schemas-microsoft-com:office:office" xmlns:mc="http://schemas.openxmlformats.org/markup-compatibility/2006" xmlns:wpc="http://schemas.microsoft.com/office/word/2010/wordprocessingCanvas" xmlns="" xmlns:pic="http://schemas.openxmlformats.org/drawingml/2006/picture" xmlns:lc="http://schemas.openxmlformats.org/drawingml/2006/lockedCanvas" val="0"/>
              </a:ext>
            </a:extLst>
          </a:blip>
          <a:srcRect l="49727" r="-169" b="56780"/>
          <a:stretch/>
        </p:blipFill>
        <p:spPr bwMode="auto">
          <a:xfrm>
            <a:off x="4509120" y="3923928"/>
            <a:ext cx="1643721" cy="936104"/>
          </a:xfrm>
          <a:prstGeom prst="rect">
            <a:avLst/>
          </a:prstGeom>
          <a:noFill/>
          <a:ln>
            <a:noFill/>
          </a:ln>
          <a:extLst>
            <a:ext uri="{53640926-AAD7-44D8-BBD7-CCE9431645EC}">
              <a14:shadowObscured xmlns:ve="http://schemas.openxmlformats.org/markup-compatibility/2006" xmlns:m="http://schemas.openxmlformats.org/officeDocument/2006/math" xmlns:wp="http://schemas.openxmlformats.org/drawingml/2006/wordprocessingDrawing" xmlns:wne="http://schemas.microsoft.com/office/word/2006/wordml" xmlns:a14="http://schemas.microsoft.com/office/drawing/2010/main" xmlns:wps="http://schemas.microsoft.com/office/word/2010/wordprocessingShape"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14="http://schemas.microsoft.com/office/word/2010/wordprocessingDrawing" xmlns:v="urn:schemas-microsoft-com:vml" xmlns:o="urn:schemas-microsoft-com:office:office" xmlns:mc="http://schemas.openxmlformats.org/markup-compatibility/2006" xmlns:wpc="http://schemas.microsoft.com/office/word/2010/wordprocessingCanvas" xmlns="" xmlns:pic="http://schemas.openxmlformats.org/drawingml/2006/picture" xmlns:lc="http://schemas.openxmlformats.org/drawingml/2006/lockedCanvas"/>
            </a:ext>
          </a:extLst>
        </p:spPr>
      </p:pic>
      <p:pic>
        <p:nvPicPr>
          <p:cNvPr id="16" name="Рисунок 15" descr="C:\Users\nata\Downloads\Новая папка\8VkMEbjYuGM.jpg"/>
          <p:cNvPicPr/>
          <p:nvPr/>
        </p:nvPicPr>
        <p:blipFill rotWithShape="1">
          <a:blip r:embed="rId5" cstate="print">
            <a:extLst>
              <a:ext uri="{28A0092B-C50C-407E-A947-70E740481C1C}">
                <a14:useLocalDpi xmlns:ve="http://schemas.openxmlformats.org/markup-compatibility/2006" xmlns:m="http://schemas.openxmlformats.org/officeDocument/2006/math" xmlns:wp="http://schemas.openxmlformats.org/drawingml/2006/wordprocessingDrawing" xmlns:wne="http://schemas.microsoft.com/office/word/2006/wordml" xmlns="" xmlns:wpc="http://schemas.microsoft.com/office/word/2010/wordprocessingCanvas" xmlns:mc="http://schemas.openxmlformats.org/markup-compatibility/2006" xmlns:o="urn:schemas-microsoft-com:office:office" xmlns:v="urn:schemas-microsoft-com:vml" xmlns:wp14="http://schemas.microsoft.com/office/word/2010/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ps="http://schemas.microsoft.com/office/word/2010/wordprocessingShape" xmlns:a14="http://schemas.microsoft.com/office/drawing/2010/main" xmlns:pic="http://schemas.openxmlformats.org/drawingml/2006/picture" xmlns:lc="http://schemas.openxmlformats.org/drawingml/2006/lockedCanvas" val="0"/>
              </a:ext>
            </a:extLst>
          </a:blip>
          <a:srcRect l="41115" t="7512" r="21809" b="64811"/>
          <a:stretch/>
        </p:blipFill>
        <p:spPr bwMode="auto">
          <a:xfrm>
            <a:off x="4581128" y="4932040"/>
            <a:ext cx="1612776" cy="936104"/>
          </a:xfrm>
          <a:prstGeom prst="rect">
            <a:avLst/>
          </a:prstGeom>
          <a:noFill/>
          <a:ln>
            <a:noFill/>
          </a:ln>
          <a:extLst>
            <a:ext uri="{53640926-AAD7-44D8-BBD7-CCE9431645EC}">
              <a14:shadowObscured xmlns:ve="http://schemas.openxmlformats.org/markup-compatibility/2006" xmlns:m="http://schemas.openxmlformats.org/officeDocument/2006/math" xmlns:wp="http://schemas.openxmlformats.org/drawingml/2006/wordprocessingDrawing" xmlns:wne="http://schemas.microsoft.com/office/word/2006/wordml" xmlns="" xmlns:wpc="http://schemas.microsoft.com/office/word/2010/wordprocessingCanvas" xmlns:mc="http://schemas.openxmlformats.org/markup-compatibility/2006" xmlns:o="urn:schemas-microsoft-com:office:office" xmlns:v="urn:schemas-microsoft-com:vml" xmlns:wp14="http://schemas.microsoft.com/office/word/2010/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ps="http://schemas.microsoft.com/office/word/2010/wordprocessingShape" xmlns:a14="http://schemas.microsoft.com/office/drawing/2010/main" xmlns:pic="http://schemas.openxmlformats.org/drawingml/2006/picture" xmlns:lc="http://schemas.openxmlformats.org/drawingml/2006/lockedCanvas"/>
            </a:ext>
          </a:extLst>
        </p:spPr>
      </p:pic>
      <p:pic>
        <p:nvPicPr>
          <p:cNvPr id="17" name="Рисунок 16" descr="http://dn.khnu.km.ua/dn/k_img.aspx?M=k0363&amp;T=15&amp;I=image010&amp;R=gif"/>
          <p:cNvPicPr/>
          <p:nvPr/>
        </p:nvPicPr>
        <p:blipFill rotWithShape="1">
          <a:blip r:embed="rId4" cstate="print">
            <a:extLst>
              <a:ext uri="{28A0092B-C50C-407E-A947-70E740481C1C}">
                <a14:useLocalDpi xmlns:ve="http://schemas.openxmlformats.org/markup-compatibility/2006" xmlns:m="http://schemas.openxmlformats.org/officeDocument/2006/math" xmlns:wp="http://schemas.openxmlformats.org/drawingml/2006/wordprocessingDrawing" xmlns:wne="http://schemas.microsoft.com/office/word/2006/wordml" xmlns:a14="http://schemas.microsoft.com/office/drawing/2010/main" xmlns:wps="http://schemas.microsoft.com/office/word/2010/wordprocessingShape"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14="http://schemas.microsoft.com/office/word/2010/wordprocessingDrawing" xmlns:v="urn:schemas-microsoft-com:vml" xmlns:o="urn:schemas-microsoft-com:office:office" xmlns:mc="http://schemas.openxmlformats.org/markup-compatibility/2006" xmlns:wpc="http://schemas.microsoft.com/office/word/2010/wordprocessingCanvas" xmlns="" xmlns:pic="http://schemas.openxmlformats.org/drawingml/2006/picture" xmlns:lc="http://schemas.openxmlformats.org/drawingml/2006/lockedCanvas" val="0"/>
              </a:ext>
            </a:extLst>
          </a:blip>
          <a:srcRect l="48249" b="57453"/>
          <a:stretch/>
        </p:blipFill>
        <p:spPr bwMode="auto">
          <a:xfrm>
            <a:off x="4437112" y="6084168"/>
            <a:ext cx="1794469" cy="936104"/>
          </a:xfrm>
          <a:prstGeom prst="rect">
            <a:avLst/>
          </a:prstGeom>
          <a:noFill/>
          <a:ln>
            <a:noFill/>
          </a:ln>
          <a:extLst>
            <a:ext uri="{53640926-AAD7-44D8-BBD7-CCE9431645EC}">
              <a14:shadowObscured xmlns:ve="http://schemas.openxmlformats.org/markup-compatibility/2006" xmlns:m="http://schemas.openxmlformats.org/officeDocument/2006/math" xmlns:wp="http://schemas.openxmlformats.org/drawingml/2006/wordprocessingDrawing" xmlns:wne="http://schemas.microsoft.com/office/word/2006/wordml" xmlns:a14="http://schemas.microsoft.com/office/drawing/2010/main" xmlns:wps="http://schemas.microsoft.com/office/word/2010/wordprocessingShape"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14="http://schemas.microsoft.com/office/word/2010/wordprocessingDrawing" xmlns:v="urn:schemas-microsoft-com:vml" xmlns:o="urn:schemas-microsoft-com:office:office" xmlns:mc="http://schemas.openxmlformats.org/markup-compatibility/2006" xmlns:wpc="http://schemas.microsoft.com/office/word/2010/wordprocessingCanvas" xmlns="" xmlns:pic="http://schemas.openxmlformats.org/drawingml/2006/picture" xmlns:lc="http://schemas.openxmlformats.org/drawingml/2006/lockedCanvas"/>
            </a:ext>
          </a:extLst>
        </p:spPr>
      </p:pic>
      <p:pic>
        <p:nvPicPr>
          <p:cNvPr id="18" name="Рисунок 17" descr="http://dn.khnu.km.ua/dn/k_img.aspx?M=k0363&amp;T=15&amp;I=image010&amp;R=gif"/>
          <p:cNvPicPr/>
          <p:nvPr/>
        </p:nvPicPr>
        <p:blipFill rotWithShape="1">
          <a:blip r:embed="rId4" cstate="print">
            <a:extLst>
              <a:ext uri="{28A0092B-C50C-407E-A947-70E740481C1C}">
                <a14:useLocalDpi xmlns:ve="http://schemas.openxmlformats.org/markup-compatibility/2006" xmlns:m="http://schemas.openxmlformats.org/officeDocument/2006/math" xmlns:wp="http://schemas.openxmlformats.org/drawingml/2006/wordprocessingDrawing" xmlns:wne="http://schemas.microsoft.com/office/word/2006/wordml" xmlns:a14="http://schemas.microsoft.com/office/drawing/2010/main" xmlns:wps="http://schemas.microsoft.com/office/word/2010/wordprocessingShape"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14="http://schemas.microsoft.com/office/word/2010/wordprocessingDrawing" xmlns:v="urn:schemas-microsoft-com:vml" xmlns:o="urn:schemas-microsoft-com:office:office" xmlns:mc="http://schemas.openxmlformats.org/markup-compatibility/2006" xmlns:wpc="http://schemas.microsoft.com/office/word/2010/wordprocessingCanvas" xmlns="" xmlns:pic="http://schemas.openxmlformats.org/drawingml/2006/picture" xmlns:lc="http://schemas.openxmlformats.org/drawingml/2006/lockedCanvas" val="0"/>
              </a:ext>
            </a:extLst>
          </a:blip>
          <a:srcRect l="48249" r="-282" b="70425"/>
          <a:stretch/>
        </p:blipFill>
        <p:spPr bwMode="auto">
          <a:xfrm>
            <a:off x="4581128" y="7164288"/>
            <a:ext cx="1695931" cy="1152128"/>
          </a:xfrm>
          <a:prstGeom prst="rect">
            <a:avLst/>
          </a:prstGeom>
          <a:noFill/>
          <a:ln>
            <a:noFill/>
          </a:ln>
          <a:extLst>
            <a:ext uri="{53640926-AAD7-44D8-BBD7-CCE9431645EC}">
              <a14:shadowObscured xmlns:ve="http://schemas.openxmlformats.org/markup-compatibility/2006" xmlns:m="http://schemas.openxmlformats.org/officeDocument/2006/math" xmlns:wp="http://schemas.openxmlformats.org/drawingml/2006/wordprocessingDrawing" xmlns:wne="http://schemas.microsoft.com/office/word/2006/wordml" xmlns:a14="http://schemas.microsoft.com/office/drawing/2010/main" xmlns:wps="http://schemas.microsoft.com/office/word/2010/wordprocessingShape"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14="http://schemas.microsoft.com/office/word/2010/wordprocessingDrawing" xmlns:v="urn:schemas-microsoft-com:vml" xmlns:o="urn:schemas-microsoft-com:office:office" xmlns:mc="http://schemas.openxmlformats.org/markup-compatibility/2006" xmlns:wpc="http://schemas.microsoft.com/office/word/2010/wordprocessingCanvas" xmlns="" xmlns:pic="http://schemas.openxmlformats.org/drawingml/2006/picture" xmlns:lc="http://schemas.openxmlformats.org/drawingml/2006/lockedCanvas"/>
            </a:ext>
          </a:extLst>
        </p:spPr>
      </p:pic>
      <p:pic>
        <p:nvPicPr>
          <p:cNvPr id="19" name="Рисунок 18" descr="C:\Users\Оля\Desktop\праска.jpg"/>
          <p:cNvPicPr/>
          <p:nvPr/>
        </p:nvPicPr>
        <p:blipFill rotWithShape="1">
          <a:blip r:embed="rId6" cstate="print">
            <a:extLst>
              <a:ext uri="{28A0092B-C50C-407E-A947-70E740481C1C}">
                <a14:useLocalDpi xmlns:ve="http://schemas.openxmlformats.org/markup-compatibility/2006" xmlns:m="http://schemas.openxmlformats.org/officeDocument/2006/math" xmlns:wp="http://schemas.openxmlformats.org/drawingml/2006/wordprocessingDrawing" xmlns:wne="http://schemas.microsoft.com/office/word/2006/wordml" xmlns:a14="http://schemas.microsoft.com/office/drawing/2010/main" xmlns:wps="http://schemas.microsoft.com/office/word/2010/wordprocessingShape"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14="http://schemas.microsoft.com/office/word/2010/wordprocessingDrawing" xmlns:v="urn:schemas-microsoft-com:vml" xmlns:o="urn:schemas-microsoft-com:office:office" xmlns:mc="http://schemas.openxmlformats.org/markup-compatibility/2006" xmlns:wpc="http://schemas.microsoft.com/office/word/2010/wordprocessingCanvas" xmlns="" xmlns:pic="http://schemas.openxmlformats.org/drawingml/2006/picture" xmlns:lc="http://schemas.openxmlformats.org/drawingml/2006/lockedCanvas" val="0"/>
              </a:ext>
            </a:extLst>
          </a:blip>
          <a:srcRect l="15552" t="29667" r="59341" b="40391"/>
          <a:stretch/>
        </p:blipFill>
        <p:spPr bwMode="auto">
          <a:xfrm rot="4551368">
            <a:off x="5434696" y="7512398"/>
            <a:ext cx="534932" cy="395139"/>
          </a:xfrm>
          <a:prstGeom prst="rect">
            <a:avLst/>
          </a:prstGeom>
          <a:noFill/>
          <a:ln>
            <a:noFill/>
          </a:ln>
          <a:extLst>
            <a:ext uri="{53640926-AAD7-44D8-BBD7-CCE9431645EC}">
              <a14:shadowObscured xmlns:ve="http://schemas.openxmlformats.org/markup-compatibility/2006" xmlns:m="http://schemas.openxmlformats.org/officeDocument/2006/math" xmlns:wp="http://schemas.openxmlformats.org/drawingml/2006/wordprocessingDrawing" xmlns:wne="http://schemas.microsoft.com/office/word/2006/wordml" xmlns:a14="http://schemas.microsoft.com/office/drawing/2010/main" xmlns:wps="http://schemas.microsoft.com/office/word/2010/wordprocessingShape"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14="http://schemas.microsoft.com/office/word/2010/wordprocessingDrawing" xmlns:v="urn:schemas-microsoft-com:vml" xmlns:o="urn:schemas-microsoft-com:office:office" xmlns:mc="http://schemas.openxmlformats.org/markup-compatibility/2006" xmlns:wpc="http://schemas.microsoft.com/office/word/2010/wordprocessingCanvas" xmlns="" xmlns:pic="http://schemas.openxmlformats.org/drawingml/2006/picture" xmlns:lc="http://schemas.openxmlformats.org/drawingml/2006/lockedCanvas"/>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8" descr="European border pattern beige background"/>
          <p:cNvPicPr>
            <a:picLocks noChangeAspect="1" noChangeArrowheads="1"/>
          </p:cNvPicPr>
          <p:nvPr/>
        </p:nvPicPr>
        <p:blipFill>
          <a:blip r:embed="rId2" cstate="print"/>
          <a:srcRect/>
          <a:stretch>
            <a:fillRect/>
          </a:stretch>
        </p:blipFill>
        <p:spPr bwMode="auto">
          <a:xfrm>
            <a:off x="0" y="0"/>
            <a:ext cx="6858000" cy="9144000"/>
          </a:xfrm>
          <a:prstGeom prst="rect">
            <a:avLst/>
          </a:prstGeom>
          <a:noFill/>
        </p:spPr>
      </p:pic>
      <p:sp>
        <p:nvSpPr>
          <p:cNvPr id="14345" name="WordArt 9"/>
          <p:cNvSpPr>
            <a:spLocks noChangeArrowheads="1" noChangeShapeType="1" noTextEdit="1"/>
          </p:cNvSpPr>
          <p:nvPr/>
        </p:nvSpPr>
        <p:spPr bwMode="auto">
          <a:xfrm>
            <a:off x="980728" y="611560"/>
            <a:ext cx="4968553" cy="436563"/>
          </a:xfrm>
          <a:prstGeom prst="rect">
            <a:avLst/>
          </a:prstGeom>
        </p:spPr>
        <p:txBody>
          <a:bodyPr wrap="none" fromWordArt="1">
            <a:prstTxWarp prst="textPlain">
              <a:avLst>
                <a:gd name="adj" fmla="val 50000"/>
              </a:avLst>
            </a:prstTxWarp>
          </a:bodyPr>
          <a:lstStyle/>
          <a:p>
            <a:pPr algn="ctr" rtl="0"/>
            <a:r>
              <a:rPr lang="uk-UA" sz="3600" b="1" i="1" kern="10" spc="0" dirty="0" err="1" smtClean="0">
                <a:ln w="9525">
                  <a:solidFill>
                    <a:srgbClr val="000000"/>
                  </a:solidFill>
                  <a:round/>
                  <a:headEnd/>
                  <a:tailEnd/>
                </a:ln>
                <a:solidFill>
                  <a:srgbClr val="FFFFFF"/>
                </a:solidFill>
                <a:effectLst>
                  <a:outerShdw dist="35921" dir="2700000" algn="ctr" rotWithShape="0">
                    <a:srgbClr val="808080">
                      <a:alpha val="80000"/>
                    </a:srgbClr>
                  </a:outerShdw>
                </a:effectLst>
                <a:latin typeface="Arial Black"/>
              </a:rPr>
              <a:t>Інструкційно</a:t>
            </a:r>
            <a:r>
              <a:rPr lang="uk-UA" sz="3600" b="1" i="1" kern="10" spc="0" dirty="0" smtClean="0">
                <a:ln w="9525">
                  <a:solidFill>
                    <a:srgbClr val="000000"/>
                  </a:solidFill>
                  <a:round/>
                  <a:headEnd/>
                  <a:tailEnd/>
                </a:ln>
                <a:solidFill>
                  <a:srgbClr val="FFFFFF"/>
                </a:solidFill>
                <a:effectLst>
                  <a:outerShdw dist="35921" dir="2700000" algn="ctr" rotWithShape="0">
                    <a:srgbClr val="808080">
                      <a:alpha val="80000"/>
                    </a:srgbClr>
                  </a:outerShdw>
                </a:effectLst>
                <a:latin typeface="Arial Black"/>
              </a:rPr>
              <a:t> – технологічна картка</a:t>
            </a:r>
            <a:endParaRPr lang="uk-UA" sz="3600" b="1" i="1" kern="10" spc="0" dirty="0">
              <a:ln w="9525">
                <a:solidFill>
                  <a:srgbClr val="000000"/>
                </a:solidFill>
                <a:round/>
                <a:headEnd/>
                <a:tailEnd/>
              </a:ln>
              <a:solidFill>
                <a:srgbClr val="FFFFFF"/>
              </a:solidFill>
              <a:effectLst>
                <a:outerShdw dist="35921" dir="2700000" algn="ctr" rotWithShape="0">
                  <a:srgbClr val="808080">
                    <a:alpha val="80000"/>
                  </a:srgbClr>
                </a:outerShdw>
              </a:effectLst>
              <a:latin typeface="Arial Black"/>
            </a:endParaRPr>
          </a:p>
        </p:txBody>
      </p:sp>
      <p:sp>
        <p:nvSpPr>
          <p:cNvPr id="14346" name="WordArt 10"/>
          <p:cNvSpPr>
            <a:spLocks noChangeArrowheads="1" noChangeShapeType="1" noTextEdit="1"/>
          </p:cNvSpPr>
          <p:nvPr/>
        </p:nvSpPr>
        <p:spPr bwMode="auto">
          <a:xfrm>
            <a:off x="1124744" y="1043608"/>
            <a:ext cx="4704904" cy="360040"/>
          </a:xfrm>
          <a:prstGeom prst="rect">
            <a:avLst/>
          </a:prstGeom>
        </p:spPr>
        <p:txBody>
          <a:bodyPr wrap="none" fromWordArt="1">
            <a:prstTxWarp prst="textPlain">
              <a:avLst>
                <a:gd name="adj" fmla="val 50000"/>
              </a:avLst>
            </a:prstTxWarp>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rtl="0"/>
            <a:r>
              <a:rPr lang="uk-UA" sz="3600" b="1" kern="10" spc="50" dirty="0" smtClean="0">
                <a:ln w="11430">
                  <a:solidFill>
                    <a:schemeClr val="accent2">
                      <a:lumMod val="50000"/>
                    </a:schemeClr>
                  </a:solidFill>
                </a:ln>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rPr>
              <a:t>Обробка виточок</a:t>
            </a:r>
            <a:endParaRPr lang="uk-UA" sz="3600" b="1" kern="10" spc="50" dirty="0">
              <a:ln w="11430">
                <a:solidFill>
                  <a:schemeClr val="accent2">
                    <a:lumMod val="50000"/>
                  </a:schemeClr>
                </a:solidFill>
              </a:ln>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endParaRPr>
          </a:p>
        </p:txBody>
      </p:sp>
      <p:graphicFrame>
        <p:nvGraphicFramePr>
          <p:cNvPr id="5" name="Таблица 4"/>
          <p:cNvGraphicFramePr>
            <a:graphicFrameLocks noGrp="1"/>
          </p:cNvGraphicFramePr>
          <p:nvPr/>
        </p:nvGraphicFramePr>
        <p:xfrm>
          <a:off x="548680" y="1475656"/>
          <a:ext cx="5760639" cy="7282802"/>
        </p:xfrm>
        <a:graphic>
          <a:graphicData uri="http://schemas.openxmlformats.org/drawingml/2006/table">
            <a:tbl>
              <a:tblPr firstRow="1" bandRow="1">
                <a:tableStyleId>{69CF1AB2-1976-4502-BF36-3FF5EA218861}</a:tableStyleId>
              </a:tblPr>
              <a:tblGrid>
                <a:gridCol w="504056"/>
                <a:gridCol w="1584176"/>
                <a:gridCol w="2160240"/>
                <a:gridCol w="1512167"/>
              </a:tblGrid>
              <a:tr h="568521">
                <a:tc>
                  <a:txBody>
                    <a:bodyPr/>
                    <a:lstStyle/>
                    <a:p>
                      <a:pPr algn="ctr"/>
                      <a:r>
                        <a:rPr lang="uk-UA" sz="1600" dirty="0" smtClean="0"/>
                        <a:t>№ з/п</a:t>
                      </a:r>
                      <a:endParaRPr lang="uk-UA" sz="1600" dirty="0">
                        <a:solidFill>
                          <a:schemeClr val="accent2">
                            <a:lumMod val="50000"/>
                          </a:schemeClr>
                        </a:solidFill>
                      </a:endParaRPr>
                    </a:p>
                  </a:txBody>
                  <a:tcPr/>
                </a:tc>
                <a:tc>
                  <a:txBody>
                    <a:bodyPr/>
                    <a:lstStyle/>
                    <a:p>
                      <a:pPr algn="ctr"/>
                      <a:r>
                        <a:rPr lang="uk-UA" sz="1600" dirty="0" smtClean="0"/>
                        <a:t>Найменування операцій</a:t>
                      </a:r>
                      <a:endParaRPr lang="uk-UA" sz="1600" dirty="0">
                        <a:solidFill>
                          <a:schemeClr val="accent2">
                            <a:lumMod val="50000"/>
                          </a:schemeClr>
                        </a:solidFill>
                      </a:endParaRPr>
                    </a:p>
                  </a:txBody>
                  <a:tcPr/>
                </a:tc>
                <a:tc>
                  <a:txBody>
                    <a:bodyPr/>
                    <a:lstStyle/>
                    <a:p>
                      <a:pPr algn="ctr"/>
                      <a:r>
                        <a:rPr lang="uk-UA" sz="1600" dirty="0" smtClean="0"/>
                        <a:t>ТУ на виконання операцій</a:t>
                      </a:r>
                      <a:endParaRPr lang="uk-UA" sz="1600" dirty="0">
                        <a:solidFill>
                          <a:schemeClr val="accent2">
                            <a:lumMod val="50000"/>
                          </a:schemeClr>
                        </a:solidFill>
                      </a:endParaRPr>
                    </a:p>
                  </a:txBody>
                  <a:tcPr/>
                </a:tc>
                <a:tc>
                  <a:txBody>
                    <a:bodyPr/>
                    <a:lstStyle/>
                    <a:p>
                      <a:pPr algn="ctr"/>
                      <a:r>
                        <a:rPr lang="uk-UA" sz="1600" dirty="0" smtClean="0"/>
                        <a:t>Графічне зображення</a:t>
                      </a:r>
                      <a:endParaRPr lang="uk-UA" sz="1600" dirty="0">
                        <a:solidFill>
                          <a:schemeClr val="accent2">
                            <a:lumMod val="50000"/>
                          </a:schemeClr>
                        </a:solidFill>
                      </a:endParaRPr>
                    </a:p>
                  </a:txBody>
                  <a:tcPr/>
                </a:tc>
              </a:tr>
              <a:tr h="1137042">
                <a:tc>
                  <a:txBody>
                    <a:bodyPr/>
                    <a:lstStyle/>
                    <a:p>
                      <a:r>
                        <a:rPr lang="uk-UA" dirty="0" smtClean="0"/>
                        <a:t>1.</a:t>
                      </a:r>
                      <a:endParaRPr lang="uk-UA" dirty="0"/>
                    </a:p>
                  </a:txBody>
                  <a:tcPr/>
                </a:tc>
                <a:tc>
                  <a:txBody>
                    <a:bodyPr/>
                    <a:lstStyle/>
                    <a:p>
                      <a:r>
                        <a:rPr lang="uk-UA" sz="1400" dirty="0" smtClean="0"/>
                        <a:t>Назва ліній виточки</a:t>
                      </a:r>
                    </a:p>
                  </a:txBody>
                  <a:tcPr/>
                </a:tc>
                <a:tc>
                  <a:txBody>
                    <a:bodyPr/>
                    <a:lstStyle/>
                    <a:p>
                      <a:r>
                        <a:rPr lang="uk-UA" sz="1400" dirty="0" smtClean="0"/>
                        <a:t>1-лінія середини виточки</a:t>
                      </a:r>
                    </a:p>
                    <a:p>
                      <a:r>
                        <a:rPr lang="uk-UA" sz="1400" dirty="0" smtClean="0"/>
                        <a:t>2-бічна</a:t>
                      </a:r>
                      <a:r>
                        <a:rPr lang="uk-UA" sz="1400" baseline="0" dirty="0" smtClean="0"/>
                        <a:t> сторона виточки</a:t>
                      </a:r>
                    </a:p>
                    <a:p>
                      <a:r>
                        <a:rPr lang="uk-UA" sz="1400" baseline="0" dirty="0" smtClean="0"/>
                        <a:t>3-лінія що обмежує довжину виточки</a:t>
                      </a:r>
                      <a:endParaRPr lang="uk-UA" sz="1400" dirty="0"/>
                    </a:p>
                  </a:txBody>
                  <a:tcPr/>
                </a:tc>
                <a:tc>
                  <a:txBody>
                    <a:bodyPr/>
                    <a:lstStyle/>
                    <a:p>
                      <a:endParaRPr lang="uk-UA" dirty="0"/>
                    </a:p>
                  </a:txBody>
                  <a:tcPr/>
                </a:tc>
              </a:tr>
              <a:tr h="1137042">
                <a:tc>
                  <a:txBody>
                    <a:bodyPr/>
                    <a:lstStyle/>
                    <a:p>
                      <a:r>
                        <a:rPr lang="uk-UA" dirty="0" smtClean="0"/>
                        <a:t>2.</a:t>
                      </a:r>
                      <a:endParaRPr lang="uk-UA"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sz="1400" dirty="0" err="1" smtClean="0"/>
                        <a:t>Сфастригувати</a:t>
                      </a:r>
                      <a:r>
                        <a:rPr lang="uk-UA" sz="1400" dirty="0" smtClean="0"/>
                        <a:t> виточку</a:t>
                      </a:r>
                    </a:p>
                    <a:p>
                      <a:endParaRPr lang="uk-UA" sz="1400" dirty="0"/>
                    </a:p>
                  </a:txBody>
                  <a:tcPr/>
                </a:tc>
                <a:tc>
                  <a:txBody>
                    <a:bodyPr/>
                    <a:lstStyle/>
                    <a:p>
                      <a:r>
                        <a:rPr lang="uk-UA" sz="1400" dirty="0" smtClean="0"/>
                        <a:t>Починаючи </a:t>
                      </a:r>
                      <a:r>
                        <a:rPr lang="uk-UA" sz="1400" dirty="0" err="1" smtClean="0"/>
                        <a:t>сфастригувальну</a:t>
                      </a:r>
                      <a:r>
                        <a:rPr lang="uk-UA" sz="1400" dirty="0" smtClean="0"/>
                        <a:t> строчку біля однієї</a:t>
                      </a:r>
                      <a:r>
                        <a:rPr lang="uk-UA" sz="1400" baseline="0" dirty="0" smtClean="0"/>
                        <a:t> з вершин виточки і закінчуючи з іншої, по наміченій лінії</a:t>
                      </a:r>
                      <a:endParaRPr lang="uk-UA" sz="1400" dirty="0"/>
                    </a:p>
                  </a:txBody>
                  <a:tcPr/>
                </a:tc>
                <a:tc>
                  <a:txBody>
                    <a:bodyPr/>
                    <a:lstStyle/>
                    <a:p>
                      <a:endParaRPr lang="uk-UA" dirty="0" smtClean="0"/>
                    </a:p>
                    <a:p>
                      <a:endParaRPr lang="uk-UA" dirty="0" smtClean="0"/>
                    </a:p>
                    <a:p>
                      <a:endParaRPr lang="uk-UA" dirty="0" smtClean="0"/>
                    </a:p>
                  </a:txBody>
                  <a:tcPr/>
                </a:tc>
              </a:tr>
              <a:tr h="1555952">
                <a:tc>
                  <a:txBody>
                    <a:bodyPr/>
                    <a:lstStyle/>
                    <a:p>
                      <a:r>
                        <a:rPr lang="uk-UA" dirty="0" smtClean="0"/>
                        <a:t>3.</a:t>
                      </a:r>
                      <a:endParaRPr lang="uk-UA" dirty="0"/>
                    </a:p>
                  </a:txBody>
                  <a:tcPr/>
                </a:tc>
                <a:tc>
                  <a:txBody>
                    <a:bodyPr/>
                    <a:lstStyle/>
                    <a:p>
                      <a:r>
                        <a:rPr lang="uk-UA" sz="1400" kern="1200" dirty="0" smtClean="0"/>
                        <a:t>Зшити виточку</a:t>
                      </a:r>
                      <a:endParaRPr lang="uk-UA" sz="1400" b="0" i="0" dirty="0"/>
                    </a:p>
                  </a:txBody>
                  <a:tcPr/>
                </a:tc>
                <a:tc>
                  <a:txBody>
                    <a:bodyPr/>
                    <a:lstStyle/>
                    <a:p>
                      <a:r>
                        <a:rPr lang="uk-UA" sz="1400" dirty="0" smtClean="0"/>
                        <a:t>Прокладаючи строчку на відстані 1мм від </a:t>
                      </a:r>
                      <a:r>
                        <a:rPr lang="uk-UA" sz="1400" dirty="0" err="1" smtClean="0"/>
                        <a:t>сфастригувальної</a:t>
                      </a:r>
                      <a:r>
                        <a:rPr lang="uk-UA" sz="1400" dirty="0" smtClean="0"/>
                        <a:t> строчки. У вершині виточки закріпку не виконувати,  зменшити величину стібка</a:t>
                      </a:r>
                      <a:endParaRPr lang="uk-UA" sz="1400" dirty="0"/>
                    </a:p>
                  </a:txBody>
                  <a:tcPr/>
                </a:tc>
                <a:tc>
                  <a:txBody>
                    <a:bodyPr/>
                    <a:lstStyle/>
                    <a:p>
                      <a:endParaRPr lang="uk-UA" dirty="0"/>
                    </a:p>
                  </a:txBody>
                  <a:tcPr/>
                </a:tc>
              </a:tr>
              <a:tr h="1137042">
                <a:tc>
                  <a:txBody>
                    <a:bodyPr/>
                    <a:lstStyle/>
                    <a:p>
                      <a:r>
                        <a:rPr lang="uk-UA" dirty="0" smtClean="0"/>
                        <a:t>4.</a:t>
                      </a:r>
                      <a:endParaRPr lang="uk-UA"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sz="1400" dirty="0" smtClean="0"/>
                        <a:t>Видалити нитки </a:t>
                      </a:r>
                      <a:r>
                        <a:rPr lang="uk-UA" sz="1400" dirty="0" err="1" smtClean="0"/>
                        <a:t>сфастригування</a:t>
                      </a:r>
                      <a:r>
                        <a:rPr lang="uk-UA" sz="1400" dirty="0" smtClean="0"/>
                        <a:t> </a:t>
                      </a:r>
                      <a:r>
                        <a:rPr lang="uk-UA" sz="1400" baseline="0" dirty="0" smtClean="0"/>
                        <a:t> і </a:t>
                      </a:r>
                      <a:r>
                        <a:rPr lang="uk-UA" sz="1400" baseline="0" dirty="0" err="1" smtClean="0"/>
                        <a:t>припрасувати</a:t>
                      </a:r>
                      <a:r>
                        <a:rPr lang="uk-UA" sz="1400" baseline="0" dirty="0" smtClean="0"/>
                        <a:t> виточку на ребро</a:t>
                      </a:r>
                      <a:endParaRPr lang="uk-UA" sz="140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sz="1400" kern="1200" dirty="0" smtClean="0"/>
                        <a:t>Виріб розташовують на столі, згином до </a:t>
                      </a:r>
                      <a:r>
                        <a:rPr lang="uk-UA" sz="1400" kern="1200" dirty="0" err="1" smtClean="0"/>
                        <a:t>пряцюючого</a:t>
                      </a:r>
                      <a:r>
                        <a:rPr lang="uk-UA" sz="1400" kern="1200" dirty="0" smtClean="0"/>
                        <a:t>, ВТО виконують до повного видалення вологи</a:t>
                      </a:r>
                      <a:endParaRPr lang="uk-UA" sz="1400" dirty="0"/>
                    </a:p>
                  </a:txBody>
                  <a:tcPr/>
                </a:tc>
                <a:tc>
                  <a:txBody>
                    <a:bodyPr/>
                    <a:lstStyle/>
                    <a:p>
                      <a:endParaRPr lang="uk-UA" dirty="0"/>
                    </a:p>
                  </a:txBody>
                  <a:tcPr/>
                </a:tc>
              </a:tr>
              <a:tr h="1665200">
                <a:tc>
                  <a:txBody>
                    <a:bodyPr/>
                    <a:lstStyle/>
                    <a:p>
                      <a:r>
                        <a:rPr lang="uk-UA" dirty="0" smtClean="0"/>
                        <a:t>5.</a:t>
                      </a:r>
                      <a:endParaRPr lang="uk-UA"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sz="1400" kern="1200" dirty="0" smtClean="0"/>
                        <a:t>Запрасувати виточку до середини, направляючи виточку за допомогою праски</a:t>
                      </a:r>
                      <a:endParaRPr lang="uk-UA" sz="1400" dirty="0" smtClean="0"/>
                    </a:p>
                  </a:txBody>
                  <a:tcPr/>
                </a:tc>
                <a:tc>
                  <a:txBody>
                    <a:bodyPr/>
                    <a:lstStyle/>
                    <a:p>
                      <a:r>
                        <a:rPr lang="uk-UA" sz="1400" kern="1200" smtClean="0"/>
                        <a:t>Зпрасувати</a:t>
                      </a:r>
                      <a:r>
                        <a:rPr lang="uk-UA" sz="1400" kern="1200" dirty="0" smtClean="0"/>
                        <a:t> </a:t>
                      </a:r>
                      <a:r>
                        <a:rPr lang="uk-UA" sz="1400" kern="1200" dirty="0" smtClean="0"/>
                        <a:t>виточку, </a:t>
                      </a:r>
                      <a:r>
                        <a:rPr lang="uk-UA" sz="1400" kern="1200" dirty="0" err="1" smtClean="0"/>
                        <a:t>спрасувати</a:t>
                      </a:r>
                      <a:r>
                        <a:rPr lang="uk-UA" sz="1400" kern="1200" dirty="0" smtClean="0"/>
                        <a:t> кінці, не допускаючи напливів</a:t>
                      </a:r>
                      <a:endParaRPr lang="uk-UA" sz="1400" dirty="0"/>
                    </a:p>
                  </a:txBody>
                  <a:tcPr/>
                </a:tc>
                <a:tc>
                  <a:txBody>
                    <a:bodyPr/>
                    <a:lstStyle/>
                    <a:p>
                      <a:endParaRPr lang="uk-UA" dirty="0"/>
                    </a:p>
                  </a:txBody>
                  <a:tcPr/>
                </a:tc>
              </a:tr>
            </a:tbl>
          </a:graphicData>
        </a:graphic>
      </p:graphicFrame>
      <p:pic>
        <p:nvPicPr>
          <p:cNvPr id="1026" name="Picture 2" descr="C:\Users\Julia\Desktop\атестація 2019-2020\відкритий урок\image065.gif"/>
          <p:cNvPicPr>
            <a:picLocks noChangeAspect="1" noChangeArrowheads="1"/>
          </p:cNvPicPr>
          <p:nvPr/>
        </p:nvPicPr>
        <p:blipFill>
          <a:blip r:embed="rId3" cstate="print"/>
          <a:srcRect/>
          <a:stretch>
            <a:fillRect/>
          </a:stretch>
        </p:blipFill>
        <p:spPr bwMode="auto">
          <a:xfrm>
            <a:off x="4869160" y="2195736"/>
            <a:ext cx="1135757" cy="867769"/>
          </a:xfrm>
          <a:prstGeom prst="rect">
            <a:avLst/>
          </a:prstGeom>
          <a:noFill/>
        </p:spPr>
      </p:pic>
      <p:pic>
        <p:nvPicPr>
          <p:cNvPr id="1027" name="Picture 3" descr="C:\Users\Julia\Desktop\атестація 2019-2020\відкритий урок\Хмельницький нацiональний унiверситет_files\image005.jpg"/>
          <p:cNvPicPr>
            <a:picLocks noChangeAspect="1" noChangeArrowheads="1"/>
          </p:cNvPicPr>
          <p:nvPr/>
        </p:nvPicPr>
        <p:blipFill>
          <a:blip r:embed="rId4" cstate="print"/>
          <a:srcRect/>
          <a:stretch>
            <a:fillRect/>
          </a:stretch>
        </p:blipFill>
        <p:spPr bwMode="auto">
          <a:xfrm>
            <a:off x="5085184" y="3347864"/>
            <a:ext cx="863857" cy="882774"/>
          </a:xfrm>
          <a:prstGeom prst="rect">
            <a:avLst/>
          </a:prstGeom>
          <a:noFill/>
        </p:spPr>
      </p:pic>
      <p:sp>
        <p:nvSpPr>
          <p:cNvPr id="1029" name="AutoShape 5" descr="ÐÐ°ÑÑÐ¸Ð½ÐºÐ¸ Ð¿Ð¾ Ð·Ð°Ð¿ÑÐ¾ÑÑ Ð¾Ð±ÑÐ¾Ð±ÐºÐ° Ð²Ð¸ÑÐ¾ÑÐ¾Ðº"/>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uk-UA"/>
          </a:p>
        </p:txBody>
      </p:sp>
      <p:pic>
        <p:nvPicPr>
          <p:cNvPr id="20" name="Picture 1" descr="C:\Users\Julia\Desktop\Без названия.jpg"/>
          <p:cNvPicPr>
            <a:picLocks noChangeAspect="1" noChangeArrowheads="1"/>
          </p:cNvPicPr>
          <p:nvPr/>
        </p:nvPicPr>
        <p:blipFill>
          <a:blip r:embed="rId5" cstate="print"/>
          <a:srcRect l="55827" t="29264" r="11607"/>
          <a:stretch>
            <a:fillRect/>
          </a:stretch>
        </p:blipFill>
        <p:spPr bwMode="auto">
          <a:xfrm>
            <a:off x="5013176" y="4644008"/>
            <a:ext cx="1008112" cy="1044327"/>
          </a:xfrm>
          <a:prstGeom prst="rect">
            <a:avLst/>
          </a:prstGeom>
          <a:noFill/>
        </p:spPr>
      </p:pic>
      <p:pic>
        <p:nvPicPr>
          <p:cNvPr id="21" name="Picture 2"/>
          <p:cNvPicPr>
            <a:picLocks noGrp="1" noChangeAspect="1" noChangeArrowheads="1"/>
          </p:cNvPicPr>
          <p:nvPr>
            <p:ph idx="1"/>
          </p:nvPr>
        </p:nvPicPr>
        <p:blipFill>
          <a:blip r:embed="rId6" cstate="print"/>
          <a:srcRect l="78946" t="83471" r="6724" b="6611"/>
          <a:stretch>
            <a:fillRect/>
          </a:stretch>
        </p:blipFill>
        <p:spPr bwMode="auto">
          <a:xfrm>
            <a:off x="5157192" y="7452320"/>
            <a:ext cx="936104" cy="864096"/>
          </a:xfrm>
          <a:prstGeom prst="rect">
            <a:avLst/>
          </a:prstGeom>
          <a:noFill/>
          <a:ln w="9525">
            <a:noFill/>
            <a:miter lim="800000"/>
            <a:headEnd/>
            <a:tailEnd/>
          </a:ln>
        </p:spPr>
      </p:pic>
      <p:pic>
        <p:nvPicPr>
          <p:cNvPr id="22" name="Picture 3" descr="C:\Users\Julia\Pictures\img002.jpg"/>
          <p:cNvPicPr>
            <a:picLocks noChangeAspect="1" noChangeArrowheads="1"/>
          </p:cNvPicPr>
          <p:nvPr/>
        </p:nvPicPr>
        <p:blipFill>
          <a:blip r:embed="rId7" cstate="print"/>
          <a:srcRect l="77974" t="67859" r="4413" b="24373"/>
          <a:stretch>
            <a:fillRect/>
          </a:stretch>
        </p:blipFill>
        <p:spPr bwMode="auto">
          <a:xfrm>
            <a:off x="4941168" y="6156176"/>
            <a:ext cx="1224136" cy="720080"/>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8" descr="European border pattern beige background"/>
          <p:cNvPicPr>
            <a:picLocks noChangeAspect="1" noChangeArrowheads="1"/>
          </p:cNvPicPr>
          <p:nvPr/>
        </p:nvPicPr>
        <p:blipFill>
          <a:blip r:embed="rId3" cstate="print"/>
          <a:srcRect/>
          <a:stretch>
            <a:fillRect/>
          </a:stretch>
        </p:blipFill>
        <p:spPr bwMode="auto">
          <a:xfrm>
            <a:off x="0" y="0"/>
            <a:ext cx="6858000" cy="9144000"/>
          </a:xfrm>
          <a:prstGeom prst="rect">
            <a:avLst/>
          </a:prstGeom>
          <a:noFill/>
        </p:spPr>
      </p:pic>
      <p:sp>
        <p:nvSpPr>
          <p:cNvPr id="14345" name="WordArt 9"/>
          <p:cNvSpPr>
            <a:spLocks noChangeArrowheads="1" noChangeShapeType="1" noTextEdit="1"/>
          </p:cNvSpPr>
          <p:nvPr/>
        </p:nvSpPr>
        <p:spPr bwMode="auto">
          <a:xfrm>
            <a:off x="764704" y="683568"/>
            <a:ext cx="5328592" cy="504055"/>
          </a:xfrm>
          <a:prstGeom prst="rect">
            <a:avLst/>
          </a:prstGeom>
        </p:spPr>
        <p:txBody>
          <a:bodyPr wrap="none" fromWordArt="1">
            <a:prstTxWarp prst="textPlain">
              <a:avLst>
                <a:gd name="adj" fmla="val 50000"/>
              </a:avLst>
            </a:prstTxWarp>
          </a:bodyPr>
          <a:lstStyle/>
          <a:p>
            <a:pPr algn="ctr" rtl="0"/>
            <a:r>
              <a:rPr lang="uk-UA" sz="3600" b="1" i="1" kern="10" dirty="0" smtClean="0">
                <a:ln w="1905"/>
                <a:solidFill>
                  <a:schemeClr val="bg2">
                    <a:lumMod val="50000"/>
                  </a:schemeClr>
                </a:solidFill>
                <a:effectLst>
                  <a:innerShdw blurRad="69850" dist="43180" dir="5400000">
                    <a:srgbClr val="000000">
                      <a:alpha val="65000"/>
                    </a:srgbClr>
                  </a:innerShdw>
                </a:effectLst>
                <a:latin typeface="Arial Black"/>
              </a:rPr>
              <a:t>Картка дефектів та методи їх усунення</a:t>
            </a:r>
            <a:endParaRPr lang="uk-UA" sz="3600" b="1" i="1" kern="10" dirty="0">
              <a:ln w="1905"/>
              <a:solidFill>
                <a:schemeClr val="bg2">
                  <a:lumMod val="50000"/>
                </a:schemeClr>
              </a:solidFill>
              <a:effectLst>
                <a:innerShdw blurRad="69850" dist="43180" dir="5400000">
                  <a:srgbClr val="000000">
                    <a:alpha val="65000"/>
                  </a:srgbClr>
                </a:innerShdw>
              </a:effectLst>
              <a:latin typeface="Arial Black"/>
            </a:endParaRPr>
          </a:p>
        </p:txBody>
      </p:sp>
      <p:graphicFrame>
        <p:nvGraphicFramePr>
          <p:cNvPr id="5" name="Таблица 4"/>
          <p:cNvGraphicFramePr>
            <a:graphicFrameLocks noGrp="1"/>
          </p:cNvGraphicFramePr>
          <p:nvPr/>
        </p:nvGraphicFramePr>
        <p:xfrm>
          <a:off x="836712" y="1331640"/>
          <a:ext cx="5256584" cy="7128622"/>
        </p:xfrm>
        <a:graphic>
          <a:graphicData uri="http://schemas.openxmlformats.org/drawingml/2006/table">
            <a:tbl>
              <a:tblPr firstRow="1" bandRow="1">
                <a:tableStyleId>{9D7B26C5-4107-4FEC-AEDC-1716B250A1EF}</a:tableStyleId>
              </a:tblPr>
              <a:tblGrid>
                <a:gridCol w="2448272"/>
                <a:gridCol w="2808312"/>
              </a:tblGrid>
              <a:tr h="599563">
                <a:tc>
                  <a:txBody>
                    <a:bodyPr/>
                    <a:lstStyle/>
                    <a:p>
                      <a:pPr algn="ctr"/>
                      <a:r>
                        <a:rPr lang="uk-UA" sz="1800" dirty="0" smtClean="0">
                          <a:solidFill>
                            <a:schemeClr val="tx1">
                              <a:lumMod val="95000"/>
                              <a:lumOff val="5000"/>
                            </a:schemeClr>
                          </a:solidFill>
                        </a:rPr>
                        <a:t>Назва дефекту</a:t>
                      </a:r>
                      <a:endParaRPr lang="uk-UA" sz="1800" dirty="0">
                        <a:solidFill>
                          <a:schemeClr val="tx1">
                            <a:lumMod val="95000"/>
                            <a:lumOff val="5000"/>
                          </a:schemeClr>
                        </a:solidFill>
                      </a:endParaRPr>
                    </a:p>
                  </a:txBody>
                  <a:tcPr/>
                </a:tc>
                <a:tc>
                  <a:txBody>
                    <a:bodyPr/>
                    <a:lstStyle/>
                    <a:p>
                      <a:pPr algn="ctr"/>
                      <a:r>
                        <a:rPr lang="uk-UA" sz="1800" dirty="0" smtClean="0">
                          <a:solidFill>
                            <a:schemeClr val="tx1">
                              <a:lumMod val="95000"/>
                              <a:lumOff val="5000"/>
                            </a:schemeClr>
                          </a:solidFill>
                        </a:rPr>
                        <a:t>Спосіб усунення дефекту</a:t>
                      </a:r>
                      <a:endParaRPr lang="uk-UA" sz="1800" dirty="0">
                        <a:solidFill>
                          <a:schemeClr val="tx1">
                            <a:lumMod val="95000"/>
                            <a:lumOff val="5000"/>
                          </a:schemeClr>
                        </a:solidFill>
                      </a:endParaRPr>
                    </a:p>
                  </a:txBody>
                  <a:tcPr/>
                </a:tc>
              </a:tr>
              <a:tr h="1070811">
                <a:tc>
                  <a:txBody>
                    <a:bodyPr/>
                    <a:lstStyle/>
                    <a:p>
                      <a:pPr lvl="0"/>
                      <a:r>
                        <a:rPr lang="uk-UA" sz="1800" kern="1200" dirty="0" smtClean="0"/>
                        <a:t>Неякісна строчка</a:t>
                      </a:r>
                      <a:endParaRPr lang="uk-UA" sz="1800" kern="1200" dirty="0">
                        <a:solidFill>
                          <a:schemeClr val="dk1"/>
                        </a:solidFill>
                        <a:latin typeface="+mn-lt"/>
                        <a:ea typeface="+mn-ea"/>
                        <a:cs typeface="+mn-cs"/>
                      </a:endParaRPr>
                    </a:p>
                  </a:txBody>
                  <a:tcPr/>
                </a:tc>
                <a:tc>
                  <a:txBody>
                    <a:bodyPr/>
                    <a:lstStyle/>
                    <a:p>
                      <a:r>
                        <a:rPr lang="uk-UA" sz="1800" kern="1200" dirty="0" smtClean="0"/>
                        <a:t>Видалити строчку, налагодити машину на </a:t>
                      </a:r>
                      <a:r>
                        <a:rPr lang="uk-UA" sz="1800" kern="1200" dirty="0" err="1" smtClean="0"/>
                        <a:t>лоскуті</a:t>
                      </a:r>
                      <a:r>
                        <a:rPr lang="uk-UA" sz="1800" kern="1200" dirty="0" smtClean="0"/>
                        <a:t> тканини, повторити операцію</a:t>
                      </a:r>
                      <a:endParaRPr lang="uk-UA" sz="1800" kern="1200" dirty="0">
                        <a:solidFill>
                          <a:schemeClr val="dk1"/>
                        </a:solidFill>
                        <a:latin typeface="+mn-lt"/>
                        <a:ea typeface="+mn-ea"/>
                        <a:cs typeface="+mn-cs"/>
                      </a:endParaRPr>
                    </a:p>
                  </a:txBody>
                  <a:tcPr/>
                </a:tc>
              </a:tr>
              <a:tr h="1090775">
                <a:tc>
                  <a:txBody>
                    <a:bodyPr/>
                    <a:lstStyle/>
                    <a:p>
                      <a:pPr lvl="0"/>
                      <a:r>
                        <a:rPr lang="uk-UA" sz="1800" kern="1200" dirty="0" smtClean="0"/>
                        <a:t>Несиметричність виточок </a:t>
                      </a:r>
                    </a:p>
                    <a:p>
                      <a:endParaRPr lang="uk-UA" sz="1400" dirty="0"/>
                    </a:p>
                  </a:txBody>
                  <a:tcPr/>
                </a:tc>
                <a:tc>
                  <a:txBody>
                    <a:bodyPr/>
                    <a:lstStyle/>
                    <a:p>
                      <a:r>
                        <a:rPr lang="uk-UA" sz="1800" kern="1200" dirty="0" smtClean="0"/>
                        <a:t>Намітити контрольні лінії виточок та її обмеження</a:t>
                      </a:r>
                      <a:endParaRPr lang="uk-UA" sz="1800" kern="1200" dirty="0">
                        <a:solidFill>
                          <a:schemeClr val="dk1"/>
                        </a:solidFill>
                        <a:latin typeface="+mn-lt"/>
                        <a:ea typeface="+mn-ea"/>
                        <a:cs typeface="+mn-cs"/>
                      </a:endParaRPr>
                    </a:p>
                  </a:txBody>
                  <a:tcPr/>
                </a:tc>
              </a:tr>
              <a:tr h="1492639">
                <a:tc>
                  <a:txBody>
                    <a:bodyPr/>
                    <a:lstStyle/>
                    <a:p>
                      <a:pPr lvl="0"/>
                      <a:r>
                        <a:rPr lang="uk-UA" sz="1800" kern="1200" dirty="0" smtClean="0"/>
                        <a:t>Нерівномірна ширина обметувальної строчки</a:t>
                      </a:r>
                      <a:endParaRPr lang="uk-UA" sz="1800" kern="1200" dirty="0">
                        <a:solidFill>
                          <a:schemeClr val="dk1"/>
                        </a:solidFill>
                        <a:latin typeface="+mn-lt"/>
                        <a:ea typeface="+mn-ea"/>
                        <a:cs typeface="+mn-cs"/>
                      </a:endParaRPr>
                    </a:p>
                  </a:txBody>
                  <a:tcPr/>
                </a:tc>
                <a:tc>
                  <a:txBody>
                    <a:bodyPr/>
                    <a:lstStyle/>
                    <a:p>
                      <a:r>
                        <a:rPr lang="uk-UA" sz="1800" kern="1200" dirty="0" smtClean="0"/>
                        <a:t>видалити обметувальну строчку, підрізати припуски, виконати обметування зрізів</a:t>
                      </a:r>
                      <a:endParaRPr lang="uk-UA" sz="1400" dirty="0"/>
                    </a:p>
                  </a:txBody>
                  <a:tcPr/>
                </a:tc>
              </a:tr>
              <a:tr h="1090775">
                <a:tc>
                  <a:txBody>
                    <a:bodyPr/>
                    <a:lstStyle/>
                    <a:p>
                      <a:pPr lvl="0"/>
                      <a:r>
                        <a:rPr lang="uk-UA" sz="1800" kern="1200" dirty="0" smtClean="0"/>
                        <a:t>Неякісне ВТО </a:t>
                      </a:r>
                      <a:endParaRPr lang="uk-UA" sz="1800" kern="1200" dirty="0">
                        <a:solidFill>
                          <a:schemeClr val="dk1"/>
                        </a:solidFill>
                        <a:latin typeface="+mn-lt"/>
                        <a:ea typeface="+mn-ea"/>
                        <a:cs typeface="+mn-cs"/>
                      </a:endParaRPr>
                    </a:p>
                  </a:txBody>
                  <a:tcPr/>
                </a:tc>
                <a:tc>
                  <a:txBody>
                    <a:bodyPr/>
                    <a:lstStyle/>
                    <a:p>
                      <a:r>
                        <a:rPr lang="uk-UA" sz="1800" kern="1200" dirty="0" smtClean="0"/>
                        <a:t>Виконати волого - теплову обробку відповідно до ТУ до повного видалення вологи</a:t>
                      </a:r>
                      <a:endParaRPr lang="uk-UA" sz="1800" kern="1200" dirty="0">
                        <a:solidFill>
                          <a:schemeClr val="dk1"/>
                        </a:solidFill>
                        <a:latin typeface="+mn-lt"/>
                        <a:ea typeface="+mn-ea"/>
                        <a:cs typeface="+mn-cs"/>
                      </a:endParaRPr>
                    </a:p>
                  </a:txBody>
                  <a:tcPr/>
                </a:tc>
              </a:tr>
              <a:tr h="156820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sz="1800" kern="1200" dirty="0" smtClean="0"/>
                        <a:t>Відбивання припусків рельєфного шва та шва пришивання кокетки на лицеву сторону виробу</a:t>
                      </a:r>
                      <a:endParaRPr lang="uk-UA" sz="1400" dirty="0" smtClean="0"/>
                    </a:p>
                  </a:txBody>
                  <a:tcPr/>
                </a:tc>
                <a:tc>
                  <a:txBody>
                    <a:bodyPr/>
                    <a:lstStyle/>
                    <a:p>
                      <a:r>
                        <a:rPr lang="uk-UA" sz="1800" kern="1200" dirty="0" err="1" smtClean="0"/>
                        <a:t>припрасувати</a:t>
                      </a:r>
                      <a:r>
                        <a:rPr lang="uk-UA" sz="1800" kern="1200" dirty="0" smtClean="0"/>
                        <a:t> шов, виконати </a:t>
                      </a:r>
                      <a:r>
                        <a:rPr lang="uk-UA" sz="1800" kern="1200" dirty="0" err="1" smtClean="0"/>
                        <a:t>запрасування</a:t>
                      </a:r>
                      <a:r>
                        <a:rPr lang="uk-UA" sz="1800" kern="1200" dirty="0" smtClean="0"/>
                        <a:t>  шва підставляючи під припуск картон</a:t>
                      </a:r>
                      <a:endParaRPr lang="uk-UA" sz="1800" kern="1200" dirty="0">
                        <a:solidFill>
                          <a:schemeClr val="dk1"/>
                        </a:solidFill>
                        <a:latin typeface="+mn-lt"/>
                        <a:ea typeface="+mn-ea"/>
                        <a:cs typeface="+mn-cs"/>
                      </a:endParaRPr>
                    </a:p>
                  </a:txBody>
                  <a:tcPr/>
                </a:tc>
              </a:tr>
            </a:tbl>
          </a:graphicData>
        </a:graphic>
      </p:graphicFrame>
      <p:sp>
        <p:nvSpPr>
          <p:cNvPr id="1029" name="AutoShape 5" descr="ÐÐ°ÑÑÐ¸Ð½ÐºÐ¸ Ð¿Ð¾ Ð·Ð°Ð¿ÑÐ¾ÑÑ Ð¾Ð±ÑÐ¾Ð±ÐºÐ° Ð²Ð¸ÑÐ¾ÑÐ¾Ðº"/>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uk-UA"/>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European border pattern beige background"/>
          <p:cNvPicPr>
            <a:picLocks noChangeAspect="1" noChangeArrowheads="1"/>
          </p:cNvPicPr>
          <p:nvPr/>
        </p:nvPicPr>
        <p:blipFill>
          <a:blip r:embed="rId2" cstate="print"/>
          <a:srcRect/>
          <a:stretch>
            <a:fillRect/>
          </a:stretch>
        </p:blipFill>
        <p:spPr bwMode="auto">
          <a:xfrm>
            <a:off x="0" y="0"/>
            <a:ext cx="6858000" cy="9144000"/>
          </a:xfrm>
          <a:prstGeom prst="rect">
            <a:avLst/>
          </a:prstGeom>
          <a:noFill/>
        </p:spPr>
      </p:pic>
      <p:pic>
        <p:nvPicPr>
          <p:cNvPr id="21506" name="Picture 2" descr="C:\Users\Julia\Pictures\img003.jpg"/>
          <p:cNvPicPr>
            <a:picLocks noGrp="1" noChangeAspect="1" noChangeArrowheads="1"/>
          </p:cNvPicPr>
          <p:nvPr>
            <p:ph idx="1"/>
          </p:nvPr>
        </p:nvPicPr>
        <p:blipFill>
          <a:blip r:embed="rId3" cstate="print"/>
          <a:srcRect/>
          <a:stretch>
            <a:fillRect/>
          </a:stretch>
        </p:blipFill>
        <p:spPr bwMode="auto">
          <a:xfrm>
            <a:off x="764704" y="1403648"/>
            <a:ext cx="5431433" cy="5976664"/>
          </a:xfrm>
          <a:prstGeom prst="rect">
            <a:avLst/>
          </a:prstGeo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descr="European border pattern beige background"/>
          <p:cNvPicPr>
            <a:picLocks noChangeAspect="1" noChangeArrowheads="1"/>
          </p:cNvPicPr>
          <p:nvPr/>
        </p:nvPicPr>
        <p:blipFill>
          <a:blip r:embed="rId2" cstate="print"/>
          <a:srcRect/>
          <a:stretch>
            <a:fillRect/>
          </a:stretch>
        </p:blipFill>
        <p:spPr bwMode="auto">
          <a:xfrm>
            <a:off x="0" y="0"/>
            <a:ext cx="6858000" cy="9144000"/>
          </a:xfrm>
          <a:prstGeom prst="rect">
            <a:avLst/>
          </a:prstGeom>
          <a:noFill/>
        </p:spPr>
      </p:pic>
      <p:sp>
        <p:nvSpPr>
          <p:cNvPr id="2" name="Заголовок 1"/>
          <p:cNvSpPr>
            <a:spLocks noGrp="1"/>
          </p:cNvSpPr>
          <p:nvPr>
            <p:ph type="title"/>
          </p:nvPr>
        </p:nvSpPr>
        <p:spPr>
          <a:xfrm>
            <a:off x="404664" y="1115616"/>
            <a:ext cx="6048672" cy="821440"/>
          </a:xfrm>
        </p:spPr>
        <p:txBody>
          <a:bodyPr>
            <a:noAutofit/>
          </a:bodyPr>
          <a:lstStyle/>
          <a:p>
            <a:r>
              <a:rPr lang="uk-UA" sz="6000" b="1" spc="300" dirty="0" smtClean="0">
                <a:ln w="11430" cmpd="sng">
                  <a:solidFill>
                    <a:schemeClr val="accent1">
                      <a:tint val="10000"/>
                    </a:schemeClr>
                  </a:solidFill>
                  <a:prstDash val="solid"/>
                  <a:miter lim="800000"/>
                </a:ln>
                <a:solidFill>
                  <a:schemeClr val="accent2">
                    <a:lumMod val="50000"/>
                  </a:schemeClr>
                </a:solidFill>
                <a:effectLst>
                  <a:glow rad="45500">
                    <a:schemeClr val="accent1">
                      <a:satMod val="220000"/>
                      <a:alpha val="35000"/>
                    </a:schemeClr>
                  </a:glow>
                </a:effectLst>
                <a:latin typeface="Christmas ScriptC" pitchFamily="34" charset="0"/>
              </a:rPr>
              <a:t>Критерії оцінювання</a:t>
            </a:r>
            <a:endParaRPr lang="uk-UA" sz="6000" b="1" spc="300" dirty="0">
              <a:ln w="11430" cmpd="sng">
                <a:solidFill>
                  <a:schemeClr val="accent1">
                    <a:tint val="10000"/>
                  </a:schemeClr>
                </a:solidFill>
                <a:prstDash val="solid"/>
                <a:miter lim="800000"/>
              </a:ln>
              <a:solidFill>
                <a:schemeClr val="accent2">
                  <a:lumMod val="50000"/>
                </a:schemeClr>
              </a:solidFill>
              <a:effectLst>
                <a:glow rad="45500">
                  <a:schemeClr val="accent1">
                    <a:satMod val="220000"/>
                    <a:alpha val="35000"/>
                  </a:schemeClr>
                </a:glow>
              </a:effectLst>
              <a:latin typeface="Christmas ScriptC" pitchFamily="34" charset="0"/>
            </a:endParaRPr>
          </a:p>
        </p:txBody>
      </p:sp>
      <p:sp>
        <p:nvSpPr>
          <p:cNvPr id="6" name="Прямоугольник 5"/>
          <p:cNvSpPr/>
          <p:nvPr/>
        </p:nvSpPr>
        <p:spPr>
          <a:xfrm>
            <a:off x="692696" y="2267744"/>
            <a:ext cx="5544616" cy="461665"/>
          </a:xfrm>
          <a:prstGeom prst="rect">
            <a:avLst/>
          </a:prstGeom>
        </p:spPr>
        <p:txBody>
          <a:bodyPr wrap="square">
            <a:spAutoFit/>
          </a:bodyPr>
          <a:lstStyle/>
          <a:p>
            <a:pPr lvl="0" algn="ctr"/>
            <a:r>
              <a:rPr lang="uk-UA" sz="2400" b="1" dirty="0" smtClean="0">
                <a:solidFill>
                  <a:schemeClr val="bg2">
                    <a:lumMod val="25000"/>
                  </a:schemeClr>
                </a:solidFill>
              </a:rPr>
              <a:t>Зміст професійних </a:t>
            </a:r>
            <a:r>
              <a:rPr lang="uk-UA" sz="2400" b="1" dirty="0" err="1" smtClean="0">
                <a:solidFill>
                  <a:schemeClr val="bg2">
                    <a:lumMod val="25000"/>
                  </a:schemeClr>
                </a:solidFill>
              </a:rPr>
              <a:t>компетентностей</a:t>
            </a:r>
            <a:endParaRPr lang="uk-UA" sz="2400" b="1" dirty="0">
              <a:solidFill>
                <a:schemeClr val="bg2">
                  <a:lumMod val="25000"/>
                </a:schemeClr>
              </a:solidFill>
            </a:endParaRPr>
          </a:p>
        </p:txBody>
      </p:sp>
      <p:graphicFrame>
        <p:nvGraphicFramePr>
          <p:cNvPr id="5" name="Таблица 4"/>
          <p:cNvGraphicFramePr>
            <a:graphicFrameLocks noGrp="1"/>
          </p:cNvGraphicFramePr>
          <p:nvPr/>
        </p:nvGraphicFramePr>
        <p:xfrm>
          <a:off x="476672" y="3275856"/>
          <a:ext cx="5760640" cy="2565400"/>
        </p:xfrm>
        <a:graphic>
          <a:graphicData uri="http://schemas.openxmlformats.org/drawingml/2006/table">
            <a:tbl>
              <a:tblPr firstRow="1" bandRow="1">
                <a:tableStyleId>{616DA210-FB5B-4158-B5E0-FEB733F419BA}</a:tableStyleId>
              </a:tblPr>
              <a:tblGrid>
                <a:gridCol w="2880320"/>
                <a:gridCol w="2880320"/>
              </a:tblGrid>
              <a:tr h="370840">
                <a:tc gridSpan="2">
                  <a:txBody>
                    <a:bodyPr/>
                    <a:lstStyle/>
                    <a:p>
                      <a:pPr algn="ctr"/>
                      <a:r>
                        <a:rPr lang="uk-UA" sz="2400" dirty="0" smtClean="0">
                          <a:solidFill>
                            <a:srgbClr val="C00000"/>
                          </a:solidFill>
                          <a:latin typeface="Times New Roman" pitchFamily="18" charset="0"/>
                          <a:cs typeface="Times New Roman" pitchFamily="18" charset="0"/>
                        </a:rPr>
                        <a:t>І рівень – початковий  (1-3 бали)</a:t>
                      </a:r>
                      <a:endParaRPr lang="uk-UA" sz="2400" dirty="0">
                        <a:solidFill>
                          <a:srgbClr val="C00000"/>
                        </a:solidFill>
                        <a:latin typeface="Times New Roman" pitchFamily="18" charset="0"/>
                        <a:cs typeface="Times New Roman" pitchFamily="18" charset="0"/>
                      </a:endParaRPr>
                    </a:p>
                  </a:txBody>
                  <a:tcPr/>
                </a:tc>
                <a:tc hMerge="1">
                  <a:txBody>
                    <a:bodyPr/>
                    <a:lstStyle/>
                    <a:p>
                      <a:endParaRPr lang="uk-UA"/>
                    </a:p>
                  </a:txBody>
                  <a:tcPr/>
                </a:tc>
              </a:tr>
              <a:tr h="370840">
                <a:tc>
                  <a:txBody>
                    <a:bodyPr/>
                    <a:lstStyle/>
                    <a:p>
                      <a:pPr algn="ctr"/>
                      <a:r>
                        <a:rPr lang="uk-UA" b="1" dirty="0" smtClean="0">
                          <a:solidFill>
                            <a:schemeClr val="accent4">
                              <a:lumMod val="50000"/>
                            </a:schemeClr>
                          </a:solidFill>
                        </a:rPr>
                        <a:t>Знати </a:t>
                      </a:r>
                      <a:endParaRPr lang="uk-UA" b="1" dirty="0">
                        <a:solidFill>
                          <a:schemeClr val="accent4">
                            <a:lumMod val="50000"/>
                          </a:schemeClr>
                        </a:solidFill>
                      </a:endParaRPr>
                    </a:p>
                  </a:txBody>
                  <a:tcPr/>
                </a:tc>
                <a:tc>
                  <a:txBody>
                    <a:bodyPr/>
                    <a:lstStyle/>
                    <a:p>
                      <a:pPr algn="ctr"/>
                      <a:r>
                        <a:rPr lang="uk-UA" b="1" dirty="0" smtClean="0">
                          <a:solidFill>
                            <a:schemeClr val="accent4">
                              <a:lumMod val="50000"/>
                            </a:schemeClr>
                          </a:solidFill>
                        </a:rPr>
                        <a:t>Вміти </a:t>
                      </a:r>
                      <a:endParaRPr lang="uk-UA" b="1" dirty="0">
                        <a:solidFill>
                          <a:schemeClr val="accent4">
                            <a:lumMod val="50000"/>
                          </a:schemeClr>
                        </a:solidFill>
                      </a:endParaRPr>
                    </a:p>
                  </a:txBody>
                  <a:tcPr/>
                </a:tc>
              </a:tr>
              <a:tr h="370840">
                <a:tc>
                  <a:txBody>
                    <a:bodyPr/>
                    <a:lstStyle/>
                    <a:p>
                      <a:r>
                        <a:rPr lang="uk-UA" dirty="0" smtClean="0"/>
                        <a:t>З допомогою майстра виробничого навчання планувати виробничий процес та виконувати частину навчально-виробничого завдання</a:t>
                      </a:r>
                      <a:endParaRPr lang="uk-UA" dirty="0"/>
                    </a:p>
                  </a:txBody>
                  <a:tcPr/>
                </a:tc>
                <a:tc>
                  <a:txBody>
                    <a:bodyPr/>
                    <a:lstStyle/>
                    <a:p>
                      <a:r>
                        <a:rPr lang="uk-UA" dirty="0" smtClean="0"/>
                        <a:t>Безсистемно</a:t>
                      </a:r>
                      <a:r>
                        <a:rPr lang="uk-UA" baseline="0" dirty="0" smtClean="0"/>
                        <a:t> на рівні розпізнання відтворювати окремі компоненти професійних знань, що необхідні для виконання завдання</a:t>
                      </a:r>
                      <a:endParaRPr lang="uk-UA" dirty="0"/>
                    </a:p>
                  </a:txBody>
                  <a:tcPr/>
                </a:tc>
              </a:tr>
            </a:tbl>
          </a:graphicData>
        </a:graphic>
      </p:graphicFrame>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775</TotalTime>
  <Words>1486</Words>
  <Application>Microsoft Office PowerPoint</Application>
  <PresentationFormat>Экран (4:3)</PresentationFormat>
  <Paragraphs>224</Paragraphs>
  <Slides>20</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20</vt:i4>
      </vt:variant>
    </vt:vector>
  </HeadingPairs>
  <TitlesOfParts>
    <vt:vector size="21" baseType="lpstr">
      <vt:lpstr>Тема Office</vt:lpstr>
      <vt:lpstr>Інформаційний блок</vt:lpstr>
      <vt:lpstr>Інформаційний блок</vt:lpstr>
      <vt:lpstr>Слайд 3</vt:lpstr>
      <vt:lpstr>Слайд 4</vt:lpstr>
      <vt:lpstr>Слайд 5</vt:lpstr>
      <vt:lpstr>Слайд 6</vt:lpstr>
      <vt:lpstr>Слайд 7</vt:lpstr>
      <vt:lpstr>Слайд 8</vt:lpstr>
      <vt:lpstr>Критерії оцінювання</vt:lpstr>
      <vt:lpstr>Слайд 10</vt:lpstr>
      <vt:lpstr>Слайд 11</vt:lpstr>
      <vt:lpstr>Слайд 12</vt:lpstr>
      <vt:lpstr>Слайд 13</vt:lpstr>
      <vt:lpstr>Слайд 14</vt:lpstr>
      <vt:lpstr>Слайд 15</vt:lpstr>
      <vt:lpstr>Слайд 16</vt:lpstr>
      <vt:lpstr>Картка перевірки якості «Обробка спинки з талієвими виточками та середнім швом» </vt:lpstr>
      <vt:lpstr>Картка перевірки якості  «Обробка спинки з кокетками та середнім швом» </vt:lpstr>
      <vt:lpstr>Картка перевірки якості  «Обробка спинки з рельєфами та середнім швом» </vt:lpstr>
      <vt:lpstr>Слайд 20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Інформаційний блок</dc:title>
  <dc:creator>Julia</dc:creator>
  <cp:lastModifiedBy>Julia</cp:lastModifiedBy>
  <cp:revision>7</cp:revision>
  <dcterms:created xsi:type="dcterms:W3CDTF">2019-09-13T14:30:14Z</dcterms:created>
  <dcterms:modified xsi:type="dcterms:W3CDTF">2019-10-17T21:27:57Z</dcterms:modified>
</cp:coreProperties>
</file>