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0" r:id="rId3"/>
    <p:sldId id="271" r:id="rId4"/>
    <p:sldId id="272" r:id="rId5"/>
    <p:sldId id="259" r:id="rId6"/>
    <p:sldId id="260" r:id="rId7"/>
    <p:sldId id="261" r:id="rId8"/>
    <p:sldId id="262" r:id="rId9"/>
    <p:sldId id="274" r:id="rId10"/>
    <p:sldId id="264" r:id="rId11"/>
    <p:sldId id="265" r:id="rId12"/>
    <p:sldId id="267" r:id="rId13"/>
    <p:sldId id="269" r:id="rId14"/>
  </p:sldIdLst>
  <p:sldSz cx="6858000" cy="9144000" type="screen4x3"/>
  <p:notesSz cx="6888163" cy="100203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33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0" d="100"/>
          <a:sy n="160" d="100"/>
        </p:scale>
        <p:origin x="216" y="56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000250" y="0"/>
            <a:ext cx="4857750" cy="9144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2571750" y="4572000"/>
            <a:ext cx="9144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525151" y="711200"/>
            <a:ext cx="3829050" cy="3824224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2515831" y="4719819"/>
            <a:ext cx="3836084" cy="1468331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4403418" y="8743928"/>
            <a:ext cx="1501848" cy="302536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114550" y="8743928"/>
            <a:ext cx="2195792" cy="3048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5910663" y="8741664"/>
            <a:ext cx="441252" cy="3048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14900" y="366608"/>
            <a:ext cx="1143000" cy="7802033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90"/>
            <a:ext cx="4514850" cy="780203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182112" y="8743928"/>
            <a:ext cx="1501848" cy="302536"/>
          </a:xfrm>
        </p:spPr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" y="8741664"/>
            <a:ext cx="2743200" cy="304800"/>
          </a:xfrm>
        </p:spPr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690872" y="8737600"/>
            <a:ext cx="441252" cy="3048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3762450"/>
            <a:ext cx="4691616" cy="1816100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2540001"/>
            <a:ext cx="4691616" cy="991343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543179" y="8742413"/>
            <a:ext cx="1501848" cy="302536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01519" y="8742413"/>
            <a:ext cx="2171700" cy="3048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050464" y="8740149"/>
            <a:ext cx="441252" cy="304800"/>
          </a:xfrm>
        </p:spPr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31536" cy="1524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2640330" cy="6034617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134106" y="2133601"/>
            <a:ext cx="2640330" cy="6034617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31536" cy="1524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7823200"/>
            <a:ext cx="2640330" cy="6096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134106" y="7823200"/>
            <a:ext cx="2640330" cy="6096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0" y="2282453"/>
            <a:ext cx="2640330" cy="5486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134106" y="2282453"/>
            <a:ext cx="2640330" cy="5486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31536" cy="1524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04800"/>
            <a:ext cx="4423410" cy="156464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0" y="1996555"/>
            <a:ext cx="4423410" cy="803349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" y="2844800"/>
            <a:ext cx="5429250" cy="582900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448477" y="1339558"/>
            <a:ext cx="3239645" cy="575009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447530" y="1331756"/>
            <a:ext cx="3239645" cy="575009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824" y="1524000"/>
            <a:ext cx="2571750" cy="27432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41824" y="4378179"/>
            <a:ext cx="2571750" cy="256032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497762" y="1388003"/>
            <a:ext cx="3154680" cy="560832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6115050" y="0"/>
            <a:ext cx="742950" cy="9144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29250" cy="1524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342900" y="2145888"/>
            <a:ext cx="5429250" cy="646176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3184452" y="8743928"/>
            <a:ext cx="1501848" cy="302536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507B1F2-EA91-44AF-8BC9-4AA315B00543}" type="datetimeFigureOut">
              <a:rPr lang="uk-UA" smtClean="0"/>
              <a:pPr/>
              <a:t>10.03.2020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342900" y="8743928"/>
            <a:ext cx="2743200" cy="3048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4688586" y="8741664"/>
            <a:ext cx="441252" cy="3048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1312AD8-E3AC-4C4F-A3E9-EE1ABBE9934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4.png"/><Relationship Id="rId7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.png"/><Relationship Id="rId7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.png"/><Relationship Id="rId7" Type="http://schemas.openxmlformats.org/officeDocument/2006/relationships/image" Target="../media/image4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4.png"/><Relationship Id="rId7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4.png"/><Relationship Id="rId7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4.png"/><Relationship Id="rId7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41053" b="26666"/>
          <a:stretch>
            <a:fillRect/>
          </a:stretch>
        </p:blipFill>
        <p:spPr bwMode="auto">
          <a:xfrm>
            <a:off x="1412776" y="1331640"/>
            <a:ext cx="3942438" cy="356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908720" y="827584"/>
            <a:ext cx="5040560" cy="1224136"/>
          </a:xfrm>
          <a:prstGeom prst="rect">
            <a:avLst/>
          </a:prstGeom>
        </p:spPr>
        <p:txBody>
          <a:bodyPr wrap="square">
            <a:prstTxWarp prst="textDeflateTop">
              <a:avLst/>
            </a:prstTxWarp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Різновиди обробки внутрішнього зрізу </a:t>
            </a:r>
            <a:r>
              <a:rPr lang="uk-UA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підборта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2736" y="5292080"/>
            <a:ext cx="4968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а) швом в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</a:rPr>
              <a:t>підгин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 з відкритим зрізом</a:t>
            </a:r>
          </a:p>
          <a:p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б) швом в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</a:rPr>
              <a:t>підгин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 з відкритим обметаним зрізом  </a:t>
            </a:r>
          </a:p>
          <a:p>
            <a:r>
              <a:rPr lang="uk-UA" sz="2400" b="1" dirty="0">
                <a:solidFill>
                  <a:schemeClr val="accent4">
                    <a:lumMod val="50000"/>
                  </a:schemeClr>
                </a:solidFill>
              </a:rPr>
              <a:t>в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) швом в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</a:rPr>
              <a:t>підгин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 з закритим зрізом</a:t>
            </a:r>
          </a:p>
        </p:txBody>
      </p:sp>
      <p:pic>
        <p:nvPicPr>
          <p:cNvPr id="1029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71816"/>
            <a:ext cx="4437112" cy="3563428"/>
          </a:xfrm>
          <a:prstGeom prst="rect">
            <a:avLst/>
          </a:prstGeom>
          <a:noFill/>
        </p:spPr>
      </p:pic>
      <p:pic>
        <p:nvPicPr>
          <p:cNvPr id="1030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332656" y="395536"/>
            <a:ext cx="5930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 </a:t>
            </a:r>
            <a:r>
              <a:rPr lang="uk-UA" sz="2800" b="1" dirty="0" err="1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суцільновикроєної</a:t>
            </a:r>
            <a:endParaRPr lang="uk-UA" sz="24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uk-UA" sz="24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імітаційної планки</a:t>
            </a:r>
            <a:endParaRPr lang="ru-RU" sz="2400" dirty="0">
              <a:solidFill>
                <a:schemeClr val="accent3">
                  <a:lumMod val="1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4704" y="1835696"/>
          <a:ext cx="5328592" cy="680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3994"/>
                <a:gridCol w="1604389"/>
                <a:gridCol w="1406036"/>
                <a:gridCol w="1554173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Проклеяти</a:t>
                      </a:r>
                      <a:r>
                        <a:rPr lang="uk-UA" sz="1200" dirty="0" smtClean="0"/>
                        <a:t> прокладку на</a:t>
                      </a:r>
                      <a:r>
                        <a:rPr lang="uk-UA" sz="1200" baseline="0" dirty="0" smtClean="0"/>
                        <a:t> </a:t>
                      </a:r>
                      <a:r>
                        <a:rPr lang="uk-UA" sz="1200" baseline="0" dirty="0" err="1" smtClean="0"/>
                        <a:t>суцільновикроєну</a:t>
                      </a:r>
                      <a:r>
                        <a:rPr lang="uk-UA" sz="1200" baseline="0" dirty="0" smtClean="0"/>
                        <a:t> ліву та праву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 </a:t>
                      </a:r>
                      <a:r>
                        <a:rPr lang="uk-UA" sz="1200" dirty="0" err="1" smtClean="0"/>
                        <a:t>виворітньої</a:t>
                      </a:r>
                      <a:r>
                        <a:rPr lang="uk-UA" sz="1200" dirty="0" smtClean="0"/>
                        <a:t> сторони, на ширину планки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(запрасувати) внутрішній</a:t>
                      </a:r>
                      <a:r>
                        <a:rPr lang="uk-UA" sz="1200" baseline="0" dirty="0" smtClean="0"/>
                        <a:t> зріз лівої планки по наміченій лінії</a:t>
                      </a:r>
                      <a:r>
                        <a:rPr lang="uk-UA" sz="1200" dirty="0" smtClean="0"/>
                        <a:t>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</a:t>
                      </a:r>
                      <a:r>
                        <a:rPr lang="uk-UA" sz="1200" dirty="0" err="1" smtClean="0"/>
                        <a:t>виворітню</a:t>
                      </a:r>
                      <a:r>
                        <a:rPr lang="uk-UA" sz="1200" dirty="0" smtClean="0"/>
                        <a:t> сторону,</a:t>
                      </a:r>
                      <a:r>
                        <a:rPr lang="uk-UA" sz="1200" baseline="0" dirty="0" smtClean="0"/>
                        <a:t> стібками тимчасового призначення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ліву(запрасувати) планку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</a:t>
                      </a:r>
                      <a:r>
                        <a:rPr lang="uk-UA" sz="1200" dirty="0" err="1" smtClean="0"/>
                        <a:t>виворітню</a:t>
                      </a:r>
                      <a:r>
                        <a:rPr lang="uk-UA" sz="1200" dirty="0" smtClean="0"/>
                        <a:t> сторону по наміченій лінії, стібками тимчасового призначення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Настрочити внутрішній зріз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Накладним </a:t>
                      </a:r>
                      <a:r>
                        <a:rPr lang="uk-UA" sz="1200" dirty="0" err="1" smtClean="0"/>
                        <a:t>швов</a:t>
                      </a:r>
                      <a:r>
                        <a:rPr lang="uk-UA" sz="1200" dirty="0" smtClean="0"/>
                        <a:t> із закритим зрізом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Визалити</a:t>
                      </a:r>
                      <a:r>
                        <a:rPr lang="uk-UA" sz="1200" dirty="0" smtClean="0"/>
                        <a:t> стібки тимчасового призначення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кілочка, або </a:t>
                      </a:r>
                      <a:r>
                        <a:rPr lang="uk-UA" sz="1200" dirty="0" err="1" smtClean="0"/>
                        <a:t>щіпців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6.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baseline="0" dirty="0" smtClean="0"/>
                        <a:t> ліву </a:t>
                      </a:r>
                      <a:r>
                        <a:rPr lang="uk-UA" sz="1200" baseline="0" dirty="0" err="1" smtClean="0"/>
                        <a:t>платнку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ВТО</a:t>
                      </a:r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Рисунок 12" descr="C:\Users\Julia\Desktop\телефон\Camera1\20160922_11055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4984" y="2843808"/>
            <a:ext cx="1028700" cy="77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Julia\Desktop\телефон\Camera1\20160922_1134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4984" y="3851920"/>
            <a:ext cx="1028700" cy="77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Julia\Desktop\телефон\Camera1\20160922_11474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4984" y="4932040"/>
            <a:ext cx="106569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Julia\Desktop\телефон\Camera1\20160922_13582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4984" y="6012160"/>
            <a:ext cx="1028700" cy="77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Julia\Desktop\телефон\Camera1\20160922_14210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4984" y="7812360"/>
            <a:ext cx="104032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Julia\Desktop\телефон\Camera1\20160922_13123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84984" y="6876256"/>
            <a:ext cx="1066800" cy="80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Блок-схема: знак завершения 20"/>
          <p:cNvSpPr/>
          <p:nvPr/>
        </p:nvSpPr>
        <p:spPr>
          <a:xfrm>
            <a:off x="5301208" y="1691680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№1</a:t>
            </a:r>
            <a:endParaRPr lang="uk-UA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36712" y="1979712"/>
          <a:ext cx="5256585" cy="6512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7073"/>
                <a:gridCol w="1533170"/>
                <a:gridCol w="1168130"/>
                <a:gridCol w="1898212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baseline="0" dirty="0" smtClean="0"/>
                        <a:t> (запрасувати) внутрішній зріз планки на правій пілочці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Планка складається по наміченій лінії та</a:t>
                      </a:r>
                      <a:r>
                        <a:rPr lang="uk-UA" sz="1200" baseline="0" dirty="0" smtClean="0"/>
                        <a:t> </a:t>
                      </a:r>
                      <a:r>
                        <a:rPr lang="uk-UA" sz="1200" baseline="0" dirty="0" err="1" smtClean="0"/>
                        <a:t>зафастриговується</a:t>
                      </a:r>
                      <a:r>
                        <a:rPr lang="uk-UA" sz="1200" baseline="0" dirty="0" smtClean="0"/>
                        <a:t>, на </a:t>
                      </a:r>
                      <a:r>
                        <a:rPr lang="uk-UA" sz="1200" baseline="0" dirty="0" err="1" smtClean="0"/>
                        <a:t>виворітню</a:t>
                      </a:r>
                      <a:r>
                        <a:rPr lang="uk-UA" sz="1200" baseline="0" dirty="0" smtClean="0"/>
                        <a:t> сторону  згідно ТУ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8.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(запрасувати) планку по </a:t>
                      </a:r>
                      <a:r>
                        <a:rPr lang="uk-UA" sz="1200" dirty="0" err="1" smtClean="0"/>
                        <a:t>клаю</a:t>
                      </a:r>
                      <a:r>
                        <a:rPr lang="uk-UA" sz="1200" dirty="0" smtClean="0"/>
                        <a:t> борта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</a:t>
                      </a:r>
                      <a:r>
                        <a:rPr lang="uk-UA" sz="1200" dirty="0" err="1" smtClean="0"/>
                        <a:t>виворітню</a:t>
                      </a:r>
                      <a:r>
                        <a:rPr lang="uk-UA" sz="1200" dirty="0" smtClean="0"/>
                        <a:t> сторону, обігнувши внутрішній зріз планки, стібками тимчасового призначення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9.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Прострочити строчку по краю борта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відстані 0,5см від краю борта, дотримуючись ТУ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10.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dirty="0" smtClean="0"/>
                        <a:t> планку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Таким чином,</a:t>
                      </a:r>
                      <a:r>
                        <a:rPr lang="uk-UA" sz="1200" baseline="0" dirty="0" smtClean="0"/>
                        <a:t> щоб утворилась імітація планки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11.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Визалити</a:t>
                      </a:r>
                      <a:r>
                        <a:rPr lang="uk-UA" sz="1200" dirty="0" smtClean="0"/>
                        <a:t> стібки тимчасового призначення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кілочка, або </a:t>
                      </a:r>
                      <a:r>
                        <a:rPr lang="uk-UA" sz="1200" dirty="0" err="1" smtClean="0"/>
                        <a:t>щіпців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Прострочити  оздоблювальну строчку по краю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На відстані 0,5см від краю планки</a:t>
                      </a:r>
                      <a:r>
                        <a:rPr lang="uk-UA" sz="1200" baseline="0" dirty="0" smtClean="0"/>
                        <a:t> </a:t>
                      </a:r>
                      <a:r>
                        <a:rPr lang="uk-UA" sz="1200" dirty="0" smtClean="0"/>
                        <a:t>, дотримуючись ТУ</a:t>
                      </a:r>
                    </a:p>
                    <a:p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Рисунок 11" descr="C:\Users\Julia\Desktop\телефон\Camera1\20160922_1233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8960" y="3995936"/>
            <a:ext cx="101494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Julia\Desktop\телефон\Camera1\20160922_1242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0968" y="5868144"/>
            <a:ext cx="93610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Julia\Desktop\телефон\Camera1\20160922_12584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0968" y="4932040"/>
            <a:ext cx="93610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Julia\Desktop\телефон\Camera1\20160922_13123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0968" y="6804248"/>
            <a:ext cx="86409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980728" y="395536"/>
            <a:ext cx="51125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 </a:t>
            </a:r>
            <a:r>
              <a:rPr lang="uk-UA" sz="2800" b="1" dirty="0" err="1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суцільновикроєної</a:t>
            </a: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імітаційної планки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pic>
        <p:nvPicPr>
          <p:cNvPr id="1028" name="Picture 4" descr="C:\Users\Julia\Desktop\телефон\Camera1\20160922_12064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68960" y="2915816"/>
            <a:ext cx="1056117" cy="792088"/>
          </a:xfrm>
          <a:prstGeom prst="rect">
            <a:avLst/>
          </a:prstGeom>
          <a:noFill/>
        </p:spPr>
      </p:pic>
      <p:pic>
        <p:nvPicPr>
          <p:cNvPr id="15" name="Рисунок 14" descr="C:\Users\Julia\Desktop\телефон\Camera1\20160922_14063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68960" y="7668344"/>
            <a:ext cx="100811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Блок-схема: знак завершения 15"/>
          <p:cNvSpPr/>
          <p:nvPr/>
        </p:nvSpPr>
        <p:spPr>
          <a:xfrm>
            <a:off x="5301208" y="1835696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№2</a:t>
            </a:r>
            <a:endParaRPr lang="uk-UA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260648" y="251520"/>
            <a:ext cx="59309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застібки 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пришивними планками</a:t>
            </a:r>
            <a:endParaRPr lang="ru-RU" sz="2800" dirty="0">
              <a:solidFill>
                <a:srgbClr val="CC33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4704" y="1835696"/>
          <a:ext cx="5328593" cy="6552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304"/>
                <a:gridCol w="1425961"/>
                <a:gridCol w="1350911"/>
                <a:gridCol w="2101417"/>
              </a:tblGrid>
              <a:tr h="920653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1028808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Проклеяти</a:t>
                      </a:r>
                      <a:r>
                        <a:rPr lang="uk-UA" sz="1200" dirty="0" smtClean="0"/>
                        <a:t> прокладку в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Клейовою прокладкою (</a:t>
                      </a:r>
                      <a:r>
                        <a:rPr lang="uk-UA" sz="1200" dirty="0" err="1" smtClean="0"/>
                        <a:t>дублерином</a:t>
                      </a:r>
                      <a:r>
                        <a:rPr lang="uk-UA" sz="1200" dirty="0" smtClean="0"/>
                        <a:t>,</a:t>
                      </a:r>
                      <a:r>
                        <a:rPr lang="uk-UA" sz="1200" baseline="0" dirty="0" smtClean="0"/>
                        <a:t> чи </a:t>
                      </a:r>
                      <a:r>
                        <a:rPr lang="uk-UA" sz="1200" baseline="0" dirty="0" err="1" smtClean="0"/>
                        <a:t>флізеліном</a:t>
                      </a:r>
                      <a:r>
                        <a:rPr lang="uk-UA" sz="1200" baseline="0" dirty="0" smtClean="0"/>
                        <a:t>) з </a:t>
                      </a:r>
                      <a:r>
                        <a:rPr lang="uk-UA" sz="1200" baseline="0" dirty="0" err="1" smtClean="0"/>
                        <a:t>виворітньої</a:t>
                      </a:r>
                      <a:r>
                        <a:rPr lang="uk-UA" sz="1200" baseline="0" dirty="0" smtClean="0"/>
                        <a:t> сторони, дотримуючись ТУ</a:t>
                      </a:r>
                      <a:endParaRPr lang="uk-UA" sz="1200" dirty="0"/>
                    </a:p>
                  </a:txBody>
                  <a:tcPr/>
                </a:tc>
              </a:tr>
              <a:tr h="920653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Запрасувати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Склавши планки </a:t>
                      </a:r>
                      <a:r>
                        <a:rPr lang="uk-UA" sz="1200" dirty="0" err="1" smtClean="0"/>
                        <a:t>виворітніми</a:t>
                      </a:r>
                      <a:r>
                        <a:rPr lang="uk-UA" sz="1200" dirty="0" smtClean="0"/>
                        <a:t> сторонами всередину</a:t>
                      </a:r>
                      <a:endParaRPr lang="uk-UA" sz="1200" dirty="0"/>
                    </a:p>
                  </a:txBody>
                  <a:tcPr/>
                </a:tc>
              </a:tr>
              <a:tr h="920653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Пришити планки до краю борта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Швом </a:t>
                      </a:r>
                      <a:r>
                        <a:rPr lang="uk-UA" sz="1200" dirty="0" err="1" smtClean="0"/>
                        <a:t>шориною</a:t>
                      </a:r>
                      <a:r>
                        <a:rPr lang="uk-UA" sz="1200" baseline="0" dirty="0" smtClean="0"/>
                        <a:t> 0,7см</a:t>
                      </a:r>
                      <a:endParaRPr lang="uk-UA" sz="1200" dirty="0"/>
                    </a:p>
                  </a:txBody>
                  <a:tcPr/>
                </a:tc>
              </a:tr>
              <a:tr h="920653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dirty="0" smtClean="0"/>
                        <a:t> шви пришивання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Направивши шви пришивання планки в сторону планок</a:t>
                      </a:r>
                      <a:endParaRPr lang="uk-UA" sz="1200" dirty="0"/>
                    </a:p>
                  </a:txBody>
                  <a:tcPr/>
                </a:tc>
              </a:tr>
              <a:tr h="920653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Нафастригувати</a:t>
                      </a:r>
                      <a:r>
                        <a:rPr lang="uk-UA" sz="1200" dirty="0" smtClean="0"/>
                        <a:t>  внутрішні зрізи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 закритим</a:t>
                      </a:r>
                      <a:r>
                        <a:rPr lang="uk-UA" sz="1200" baseline="0" dirty="0" smtClean="0"/>
                        <a:t> зрізом, н</a:t>
                      </a:r>
                      <a:r>
                        <a:rPr lang="uk-UA" sz="1200" dirty="0" smtClean="0"/>
                        <a:t>а </a:t>
                      </a:r>
                      <a:r>
                        <a:rPr lang="uk-UA" sz="1200" dirty="0" err="1" smtClean="0"/>
                        <a:t>виворітню</a:t>
                      </a:r>
                      <a:r>
                        <a:rPr lang="uk-UA" sz="1200" dirty="0" smtClean="0"/>
                        <a:t> сторону, закривши шов пришивання планок.</a:t>
                      </a:r>
                      <a:endParaRPr lang="uk-UA" sz="1200" dirty="0"/>
                    </a:p>
                  </a:txBody>
                  <a:tcPr/>
                </a:tc>
              </a:tr>
              <a:tr h="920653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6.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smtClean="0"/>
                        <a:t>Настрочити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smtClean="0"/>
                        <a:t>Настрочувальна</a:t>
                      </a:r>
                      <a:r>
                        <a:rPr lang="uk-UA" sz="1200" baseline="0" smtClean="0"/>
                        <a:t> с</a:t>
                      </a:r>
                      <a:r>
                        <a:rPr lang="uk-UA" sz="1200" smtClean="0"/>
                        <a:t>трочка на відстані 0,1см від шва пришивання планок</a:t>
                      </a:r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Рисунок 12" descr="C:\Users\Julia\Desktop\телефон\Camera1\20160922_1647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6912" y="2843808"/>
            <a:ext cx="104032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Julia\Desktop\телефон\Camera1\20160922_16492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6912" y="3851920"/>
            <a:ext cx="1085850" cy="81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Julia\Desktop\телефон\Camera1\20160922_17042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6912" y="4788024"/>
            <a:ext cx="1047750" cy="786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Julia\Desktop\телефон\Camera1\20160922_17473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8920" y="5652120"/>
            <a:ext cx="104032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Julia\Desktop\телефон\Camera1\20160922_18255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08920" y="6588224"/>
            <a:ext cx="10081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Julia\Desktop\телефон\Camera1\20160922_191231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08920" y="7596336"/>
            <a:ext cx="1008112" cy="71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Блок-схема: знак завершения 20"/>
          <p:cNvSpPr/>
          <p:nvPr/>
        </p:nvSpPr>
        <p:spPr>
          <a:xfrm>
            <a:off x="5301208" y="1691680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№1</a:t>
            </a:r>
            <a:endParaRPr lang="uk-UA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332656" y="395536"/>
            <a:ext cx="59309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застібки 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пришивними планками</a:t>
            </a:r>
            <a:endParaRPr lang="ru-RU" sz="2800" dirty="0">
              <a:solidFill>
                <a:srgbClr val="CC33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92696" y="2123728"/>
          <a:ext cx="5400600" cy="2988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4319"/>
                <a:gridCol w="1626069"/>
                <a:gridCol w="1650062"/>
                <a:gridCol w="1350150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Прокласти</a:t>
                      </a:r>
                      <a:r>
                        <a:rPr lang="uk-UA" sz="1200" baseline="0" dirty="0" smtClean="0"/>
                        <a:t> оздоблювальну строчку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По краю</a:t>
                      </a:r>
                      <a:r>
                        <a:rPr lang="uk-UA" sz="1200" baseline="0" dirty="0" smtClean="0"/>
                        <a:t> планок на відстані 0,1см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Видалити стібки тимчасового призначення. </a:t>
                      </a:r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dirty="0" smtClean="0"/>
                        <a:t> готову застібку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Видалити стібки за </a:t>
                      </a:r>
                      <a:r>
                        <a:rPr lang="uk-UA" sz="1200" dirty="0" err="1" smtClean="0"/>
                        <a:t>допомогоюю</a:t>
                      </a:r>
                      <a:r>
                        <a:rPr lang="uk-UA" sz="1200" dirty="0" smtClean="0"/>
                        <a:t> кілочка. </a:t>
                      </a:r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dirty="0" smtClean="0"/>
                        <a:t> дотримуючись ТУ</a:t>
                      </a:r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Рисунок 12" descr="C:\Users\Julia\Desktop\телефон\Camera1\20160922_1914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2976" y="3059832"/>
            <a:ext cx="1091067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Julia\Desktop\телефон\Camera1\20160922_19213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2976" y="3923928"/>
            <a:ext cx="1141814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Блок-схема: знак завершения 8"/>
          <p:cNvSpPr/>
          <p:nvPr/>
        </p:nvSpPr>
        <p:spPr>
          <a:xfrm>
            <a:off x="5301208" y="1979712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№2</a:t>
            </a:r>
            <a:endParaRPr lang="uk-UA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ulia\Pictures\im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751" y="1331640"/>
            <a:ext cx="3655841" cy="3959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6093296" cy="205172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Варіанти обробки планок відрізних </a:t>
            </a:r>
            <a:r>
              <a:rPr lang="uk-UA" sz="3200" b="1" dirty="0" err="1" smtClean="0"/>
              <a:t>настрочних</a:t>
            </a:r>
            <a:r>
              <a:rPr lang="uk-UA" sz="3200" b="1" dirty="0" smtClean="0"/>
              <a:t> (застібка до верху)</a:t>
            </a:r>
            <a:endParaRPr lang="uk-UA" sz="3200" b="1" dirty="0"/>
          </a:p>
        </p:txBody>
      </p:sp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0" y="5076057"/>
            <a:ext cx="6093296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а) на </a:t>
            </a:r>
            <a:r>
              <a:rPr lang="ru-RU" sz="2000" b="1" dirty="0" err="1" smtClean="0">
                <a:latin typeface="Monotype Corsiva" pitchFamily="66" charset="0"/>
              </a:rPr>
              <a:t>зріз</a:t>
            </a:r>
            <a:r>
              <a:rPr lang="ru-RU" sz="2000" b="1" dirty="0" smtClean="0">
                <a:latin typeface="Monotype Corsiva" pitchFamily="66" charset="0"/>
              </a:rPr>
              <a:t> борта на </a:t>
            </a:r>
            <a:r>
              <a:rPr lang="ru-RU" sz="2000" b="1" dirty="0" err="1" smtClean="0">
                <a:latin typeface="Monotype Corsiva" pitchFamily="66" charset="0"/>
              </a:rPr>
              <a:t>двоголковій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r>
              <a:rPr lang="ru-RU" sz="2000" b="1" dirty="0" smtClean="0">
                <a:latin typeface="Monotype Corsiva" pitchFamily="66" charset="0"/>
              </a:rPr>
              <a:t>б) на </a:t>
            </a:r>
            <a:r>
              <a:rPr lang="ru-RU" sz="2000" b="1" dirty="0" err="1" smtClean="0">
                <a:latin typeface="Monotype Corsiva" pitchFamily="66" charset="0"/>
              </a:rPr>
              <a:t>зріз</a:t>
            </a:r>
            <a:r>
              <a:rPr lang="ru-RU" sz="2000" b="1" dirty="0" smtClean="0">
                <a:latin typeface="Monotype Corsiva" pitchFamily="66" charset="0"/>
              </a:rPr>
              <a:t> борта на </a:t>
            </a:r>
            <a:r>
              <a:rPr lang="ru-RU" sz="2000" b="1" dirty="0" err="1" smtClean="0">
                <a:latin typeface="Monotype Corsiva" pitchFamily="66" charset="0"/>
              </a:rPr>
              <a:t>універсальній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, коли прокладка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основної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тканини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r>
              <a:rPr lang="ru-RU" sz="2000" b="1" dirty="0" smtClean="0">
                <a:latin typeface="Monotype Corsiva" pitchFamily="66" charset="0"/>
              </a:rPr>
              <a:t>в) на </a:t>
            </a:r>
            <a:r>
              <a:rPr lang="ru-RU" sz="2000" b="1" dirty="0" err="1" smtClean="0">
                <a:latin typeface="Monotype Corsiva" pitchFamily="66" charset="0"/>
              </a:rPr>
              <a:t>зріз</a:t>
            </a:r>
            <a:r>
              <a:rPr lang="ru-RU" sz="2000" b="1" dirty="0" smtClean="0">
                <a:latin typeface="Monotype Corsiva" pitchFamily="66" charset="0"/>
              </a:rPr>
              <a:t> борта на </a:t>
            </a:r>
            <a:r>
              <a:rPr lang="ru-RU" sz="2000" b="1" dirty="0" err="1" smtClean="0">
                <a:latin typeface="Monotype Corsiva" pitchFamily="66" charset="0"/>
              </a:rPr>
              <a:t>двоголковій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клейовою</a:t>
            </a:r>
            <a:r>
              <a:rPr lang="ru-RU" sz="2000" b="1" dirty="0" smtClean="0">
                <a:latin typeface="Monotype Corsiva" pitchFamily="66" charset="0"/>
              </a:rPr>
              <a:t> прокладкою;</a:t>
            </a:r>
          </a:p>
          <a:p>
            <a:r>
              <a:rPr lang="ru-RU" sz="2000" b="1" dirty="0" smtClean="0">
                <a:latin typeface="Monotype Corsiva" pitchFamily="66" charset="0"/>
              </a:rPr>
              <a:t>г) на </a:t>
            </a:r>
            <a:r>
              <a:rPr lang="ru-RU" sz="2000" b="1" dirty="0" err="1" smtClean="0">
                <a:latin typeface="Monotype Corsiva" pitchFamily="66" charset="0"/>
              </a:rPr>
              <a:t>зріз</a:t>
            </a:r>
            <a:r>
              <a:rPr lang="ru-RU" sz="2000" b="1" dirty="0" smtClean="0">
                <a:latin typeface="Monotype Corsiva" pitchFamily="66" charset="0"/>
              </a:rPr>
              <a:t> борта та </a:t>
            </a:r>
            <a:r>
              <a:rPr lang="ru-RU" sz="2000" b="1" dirty="0" err="1" smtClean="0">
                <a:latin typeface="Monotype Corsiva" pitchFamily="66" charset="0"/>
              </a:rPr>
              <a:t>пілочки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лицьового</a:t>
            </a:r>
            <a:r>
              <a:rPr lang="ru-RU" sz="2000" b="1" dirty="0" smtClean="0">
                <a:latin typeface="Monotype Corsiva" pitchFamily="66" charset="0"/>
              </a:rPr>
              <a:t> боку  на </a:t>
            </a:r>
            <a:r>
              <a:rPr lang="ru-RU" sz="2000" b="1" dirty="0" err="1" smtClean="0">
                <a:latin typeface="Monotype Corsiva" pitchFamily="66" charset="0"/>
              </a:rPr>
              <a:t>двоголковій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клейовою</a:t>
            </a:r>
            <a:r>
              <a:rPr lang="ru-RU" sz="2000" b="1" dirty="0" smtClean="0">
                <a:latin typeface="Monotype Corsiva" pitchFamily="66" charset="0"/>
              </a:rPr>
              <a:t> прокладкою;</a:t>
            </a:r>
          </a:p>
          <a:p>
            <a:r>
              <a:rPr lang="ru-RU" sz="2000" b="1" dirty="0" err="1" smtClean="0">
                <a:latin typeface="Monotype Corsiva" pitchFamily="66" charset="0"/>
              </a:rPr>
              <a:t>д</a:t>
            </a:r>
            <a:r>
              <a:rPr lang="ru-RU" sz="2000" b="1" dirty="0" smtClean="0">
                <a:latin typeface="Monotype Corsiva" pitchFamily="66" charset="0"/>
              </a:rPr>
              <a:t>) на </a:t>
            </a:r>
            <a:r>
              <a:rPr lang="ru-RU" sz="2000" b="1" dirty="0" err="1" smtClean="0">
                <a:latin typeface="Monotype Corsiva" pitchFamily="66" charset="0"/>
              </a:rPr>
              <a:t>зріз</a:t>
            </a:r>
            <a:r>
              <a:rPr lang="ru-RU" sz="2000" b="1" dirty="0" smtClean="0">
                <a:latin typeface="Monotype Corsiva" pitchFamily="66" charset="0"/>
              </a:rPr>
              <a:t> борта на </a:t>
            </a:r>
            <a:r>
              <a:rPr lang="ru-RU" sz="2000" b="1" dirty="0" err="1" smtClean="0">
                <a:latin typeface="Monotype Corsiva" pitchFamily="66" charset="0"/>
              </a:rPr>
              <a:t>двоголковій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клейовою</a:t>
            </a:r>
            <a:r>
              <a:rPr lang="ru-RU" sz="2000" b="1" dirty="0" smtClean="0">
                <a:latin typeface="Monotype Corsiva" pitchFamily="66" charset="0"/>
              </a:rPr>
              <a:t> прокладкою;</a:t>
            </a:r>
          </a:p>
          <a:p>
            <a:r>
              <a:rPr lang="ru-RU" sz="2000" b="1" dirty="0" smtClean="0">
                <a:latin typeface="Monotype Corsiva" pitchFamily="66" charset="0"/>
              </a:rPr>
              <a:t>ж) на </a:t>
            </a:r>
            <a:r>
              <a:rPr lang="ru-RU" sz="2000" b="1" dirty="0" err="1" smtClean="0">
                <a:latin typeface="Monotype Corsiva" pitchFamily="66" charset="0"/>
              </a:rPr>
              <a:t>зріз</a:t>
            </a:r>
            <a:r>
              <a:rPr lang="ru-RU" sz="2000" b="1" dirty="0" smtClean="0">
                <a:latin typeface="Monotype Corsiva" pitchFamily="66" charset="0"/>
              </a:rPr>
              <a:t> борта та </a:t>
            </a:r>
            <a:r>
              <a:rPr lang="ru-RU" sz="2000" b="1" dirty="0" err="1" smtClean="0">
                <a:latin typeface="Monotype Corsiva" pitchFamily="66" charset="0"/>
              </a:rPr>
              <a:t>пілочку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виворітнього</a:t>
            </a:r>
            <a:r>
              <a:rPr lang="ru-RU" sz="2000" b="1" dirty="0" smtClean="0">
                <a:latin typeface="Monotype Corsiva" pitchFamily="66" charset="0"/>
              </a:rPr>
              <a:t> боку без прокладки;</a:t>
            </a:r>
          </a:p>
          <a:p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) на </a:t>
            </a:r>
            <a:r>
              <a:rPr lang="ru-RU" sz="2000" b="1" dirty="0" err="1" smtClean="0">
                <a:latin typeface="Monotype Corsiva" pitchFamily="66" charset="0"/>
              </a:rPr>
              <a:t>зріз</a:t>
            </a:r>
            <a:r>
              <a:rPr lang="ru-RU" sz="2000" b="1" dirty="0" smtClean="0">
                <a:latin typeface="Monotype Corsiva" pitchFamily="66" charset="0"/>
              </a:rPr>
              <a:t> борта та </a:t>
            </a:r>
            <a:r>
              <a:rPr lang="ru-RU" sz="2000" b="1" dirty="0" err="1" smtClean="0">
                <a:latin typeface="Monotype Corsiva" pitchFamily="66" charset="0"/>
              </a:rPr>
              <a:t>пілочку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лицьового</a:t>
            </a:r>
            <a:r>
              <a:rPr lang="ru-RU" sz="2000" b="1" dirty="0" smtClean="0">
                <a:latin typeface="Monotype Corsiva" pitchFamily="66" charset="0"/>
              </a:rPr>
              <a:t> боку на </a:t>
            </a:r>
            <a:r>
              <a:rPr lang="ru-RU" sz="2000" b="1" dirty="0" err="1" smtClean="0">
                <a:latin typeface="Monotype Corsiva" pitchFamily="66" charset="0"/>
              </a:rPr>
              <a:t>двоголковій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неклейовою</a:t>
            </a:r>
            <a:r>
              <a:rPr lang="ru-RU" sz="2000" b="1" dirty="0" smtClean="0">
                <a:latin typeface="Monotype Corsiva" pitchFamily="66" charset="0"/>
              </a:rPr>
              <a:t> прокладкою</a:t>
            </a:r>
          </a:p>
          <a:p>
            <a:endParaRPr lang="ru-RU" sz="2000" b="1" dirty="0" smtClean="0">
              <a:latin typeface="Monotype Corsiva" pitchFamily="66" charset="0"/>
            </a:endParaRPr>
          </a:p>
          <a:p>
            <a:r>
              <a:rPr lang="ru-RU" sz="3600" dirty="0">
                <a:latin typeface="Monotype Corsiva" pitchFamily="66" charset="0"/>
              </a:rPr>
              <a:t/>
            </a:r>
            <a:br>
              <a:rPr lang="ru-RU" sz="3600" dirty="0">
                <a:latin typeface="Monotype Corsiva" pitchFamily="66" charset="0"/>
              </a:rPr>
            </a:br>
            <a:endParaRPr lang="ru-RU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Julia\Pictures\img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696" y="611560"/>
            <a:ext cx="4702176" cy="44644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0" y="0"/>
            <a:ext cx="6093296" cy="1259632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Варіанти обробки застібки пришивними планками</a:t>
            </a:r>
            <a:endParaRPr lang="uk-UA" sz="3200" b="1" dirty="0"/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0" y="5004048"/>
            <a:ext cx="609329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а) </a:t>
            </a:r>
            <a:r>
              <a:rPr lang="ru-RU" sz="2000" b="1" dirty="0" err="1" smtClean="0">
                <a:latin typeface="Monotype Corsiva" pitchFamily="66" charset="0"/>
              </a:rPr>
              <a:t>із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закритими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зрізами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r>
              <a:rPr lang="ru-RU" sz="2000" b="1" dirty="0" smtClean="0">
                <a:latin typeface="Monotype Corsiva" pitchFamily="66" charset="0"/>
              </a:rPr>
              <a:t>б)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обметанням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внутрішніх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зрізів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r>
              <a:rPr lang="ru-RU" sz="2000" b="1" dirty="0" smtClean="0">
                <a:latin typeface="Monotype Corsiva" pitchFamily="66" charset="0"/>
              </a:rPr>
              <a:t>в) </a:t>
            </a:r>
            <a:r>
              <a:rPr lang="ru-RU" sz="2000" b="1" dirty="0" err="1" smtClean="0">
                <a:latin typeface="Monotype Corsiva" pitchFamily="66" charset="0"/>
              </a:rPr>
              <a:t>суцільновикроєною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підбортом</a:t>
            </a:r>
            <a:r>
              <a:rPr lang="ru-RU" sz="2000" b="1" dirty="0" smtClean="0">
                <a:latin typeface="Monotype Corsiva" pitchFamily="66" charset="0"/>
              </a:rPr>
              <a:t> та </a:t>
            </a:r>
            <a:r>
              <a:rPr lang="ru-RU" sz="2000" b="1" dirty="0" err="1" smtClean="0">
                <a:latin typeface="Monotype Corsiva" pitchFamily="66" charset="0"/>
              </a:rPr>
              <a:t>обметаним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внутрішнім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зрізом</a:t>
            </a:r>
            <a:r>
              <a:rPr lang="ru-RU" sz="2000" b="1" dirty="0" smtClean="0">
                <a:latin typeface="Monotype Corsiva" pitchFamily="66" charset="0"/>
              </a:rPr>
              <a:t> (</a:t>
            </a:r>
            <a:r>
              <a:rPr lang="ru-RU" sz="2000" b="1" dirty="0" err="1" smtClean="0">
                <a:latin typeface="Monotype Corsiva" pitchFamily="66" charset="0"/>
              </a:rPr>
              <a:t>застібка</a:t>
            </a:r>
            <a:r>
              <a:rPr lang="ru-RU" sz="2000" b="1" dirty="0" smtClean="0">
                <a:latin typeface="Monotype Corsiva" pitchFamily="66" charset="0"/>
              </a:rPr>
              <a:t> не до верху);</a:t>
            </a:r>
          </a:p>
          <a:p>
            <a:r>
              <a:rPr lang="ru-RU" sz="2000" b="1" dirty="0" smtClean="0">
                <a:latin typeface="Monotype Corsiva" pitchFamily="66" charset="0"/>
              </a:rPr>
              <a:t>г)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прокладкою </a:t>
            </a:r>
            <a:r>
              <a:rPr lang="ru-RU" sz="2000" b="1" dirty="0" err="1" smtClean="0">
                <a:latin typeface="Monotype Corsiva" pitchFamily="66" charset="0"/>
              </a:rPr>
              <a:t>із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основної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тканини</a:t>
            </a:r>
            <a:r>
              <a:rPr lang="ru-RU" sz="2000" b="1" dirty="0" smtClean="0">
                <a:latin typeface="Monotype Corsiva" pitchFamily="66" charset="0"/>
              </a:rPr>
              <a:t> (</a:t>
            </a:r>
            <a:r>
              <a:rPr lang="ru-RU" sz="2000" b="1" dirty="0" err="1" smtClean="0">
                <a:latin typeface="Monotype Corsiva" pitchFamily="66" charset="0"/>
              </a:rPr>
              <a:t>застібка</a:t>
            </a:r>
            <a:r>
              <a:rPr lang="ru-RU" sz="2000" b="1" dirty="0" smtClean="0">
                <a:latin typeface="Monotype Corsiva" pitchFamily="66" charset="0"/>
              </a:rPr>
              <a:t> не до верху);</a:t>
            </a:r>
          </a:p>
          <a:p>
            <a:r>
              <a:rPr lang="ru-RU" sz="2000" b="1" dirty="0" err="1" smtClean="0">
                <a:latin typeface="Monotype Corsiva" pitchFamily="66" charset="0"/>
              </a:rPr>
              <a:t>д</a:t>
            </a:r>
            <a:r>
              <a:rPr lang="ru-RU" sz="2000" b="1" dirty="0" smtClean="0">
                <a:latin typeface="Monotype Corsiva" pitchFamily="66" charset="0"/>
              </a:rPr>
              <a:t>) </a:t>
            </a:r>
            <a:r>
              <a:rPr lang="ru-RU" sz="2000" b="1" dirty="0" err="1" smtClean="0">
                <a:latin typeface="Monotype Corsiva" pitchFamily="66" charset="0"/>
              </a:rPr>
              <a:t>обшивання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зрізу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пілочки</a:t>
            </a:r>
            <a:r>
              <a:rPr lang="ru-RU" sz="2000" b="1" dirty="0" smtClean="0">
                <a:latin typeface="Monotype Corsiva" pitchFamily="66" charset="0"/>
              </a:rPr>
              <a:t> планкою;</a:t>
            </a:r>
          </a:p>
          <a:p>
            <a:r>
              <a:rPr lang="ru-RU" sz="2000" b="1" dirty="0" smtClean="0">
                <a:latin typeface="Monotype Corsiva" pitchFamily="66" charset="0"/>
              </a:rPr>
              <a:t>ж)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оздоблювальними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елементами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endParaRPr lang="ru-RU" sz="2000" b="1" dirty="0" smtClean="0">
              <a:latin typeface="Monotype Corsiva" pitchFamily="66" charset="0"/>
            </a:endParaRPr>
          </a:p>
          <a:p>
            <a:r>
              <a:rPr lang="ru-RU" sz="3600" dirty="0">
                <a:latin typeface="Monotype Corsiva" pitchFamily="66" charset="0"/>
              </a:rPr>
              <a:t/>
            </a:r>
            <a:br>
              <a:rPr lang="ru-RU" sz="3600" dirty="0">
                <a:latin typeface="Monotype Corsiva" pitchFamily="66" charset="0"/>
              </a:rPr>
            </a:br>
            <a:endParaRPr lang="ru-RU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ulia\Pictures\img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735" y="611561"/>
            <a:ext cx="4175531" cy="4460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6093296" cy="1259632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Варіанти обробки </a:t>
            </a:r>
            <a:r>
              <a:rPr lang="uk-UA" sz="2400" b="1" dirty="0" err="1" smtClean="0"/>
              <a:t>суцільновикроєних</a:t>
            </a:r>
            <a:r>
              <a:rPr lang="uk-UA" sz="2400" b="1" dirty="0" smtClean="0"/>
              <a:t> імітаційних планок</a:t>
            </a:r>
            <a:endParaRPr lang="uk-UA" sz="2400" b="1" dirty="0"/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0" y="5076056"/>
            <a:ext cx="609329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а)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двобічної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тканини</a:t>
            </a:r>
            <a:r>
              <a:rPr lang="ru-RU" sz="2000" b="1" dirty="0" smtClean="0">
                <a:latin typeface="Monotype Corsiva" pitchFamily="66" charset="0"/>
              </a:rPr>
              <a:t> без прокладки;</a:t>
            </a:r>
          </a:p>
          <a:p>
            <a:r>
              <a:rPr lang="ru-RU" sz="2000" b="1" dirty="0" smtClean="0">
                <a:latin typeface="Monotype Corsiva" pitchFamily="66" charset="0"/>
              </a:rPr>
              <a:t>б)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двобічної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тканини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клейовою</a:t>
            </a:r>
            <a:r>
              <a:rPr lang="ru-RU" sz="2000" b="1" dirty="0" smtClean="0">
                <a:latin typeface="Monotype Corsiva" pitchFamily="66" charset="0"/>
              </a:rPr>
              <a:t>  прокладкою;</a:t>
            </a:r>
          </a:p>
          <a:p>
            <a:r>
              <a:rPr lang="ru-RU" sz="2000" b="1" dirty="0" smtClean="0">
                <a:latin typeface="Monotype Corsiva" pitchFamily="66" charset="0"/>
              </a:rPr>
              <a:t>в) без прокладки на </a:t>
            </a:r>
            <a:r>
              <a:rPr lang="ru-RU" sz="2000" b="1" dirty="0" err="1" smtClean="0">
                <a:latin typeface="Monotype Corsiva" pitchFamily="66" charset="0"/>
              </a:rPr>
              <a:t>універсальній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r>
              <a:rPr lang="ru-RU" sz="2000" b="1" dirty="0" smtClean="0">
                <a:latin typeface="Monotype Corsiva" pitchFamily="66" charset="0"/>
              </a:rPr>
              <a:t>г)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клейовою</a:t>
            </a:r>
            <a:r>
              <a:rPr lang="ru-RU" sz="2000" b="1" dirty="0" smtClean="0">
                <a:latin typeface="Monotype Corsiva" pitchFamily="66" charset="0"/>
              </a:rPr>
              <a:t> прокладкою на </a:t>
            </a:r>
            <a:r>
              <a:rPr lang="ru-RU" sz="2000" b="1" dirty="0" err="1" smtClean="0">
                <a:latin typeface="Monotype Corsiva" pitchFamily="66" charset="0"/>
              </a:rPr>
              <a:t>універсальній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r>
              <a:rPr lang="ru-RU" sz="2000" b="1" dirty="0" err="1" smtClean="0">
                <a:latin typeface="Monotype Corsiva" pitchFamily="66" charset="0"/>
              </a:rPr>
              <a:t>д</a:t>
            </a:r>
            <a:r>
              <a:rPr lang="ru-RU" sz="2000" b="1" dirty="0" smtClean="0">
                <a:latin typeface="Monotype Corsiva" pitchFamily="66" charset="0"/>
              </a:rPr>
              <a:t>) на </a:t>
            </a:r>
            <a:r>
              <a:rPr lang="ru-RU" sz="2000" b="1" dirty="0" err="1" smtClean="0">
                <a:latin typeface="Monotype Corsiva" pitchFamily="66" charset="0"/>
              </a:rPr>
              <a:t>двоголковій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машині</a:t>
            </a:r>
            <a:r>
              <a:rPr lang="ru-RU" sz="2000" b="1" dirty="0" smtClean="0">
                <a:latin typeface="Monotype Corsiva" pitchFamily="66" charset="0"/>
              </a:rPr>
              <a:t>;</a:t>
            </a:r>
          </a:p>
          <a:p>
            <a:r>
              <a:rPr lang="ru-RU" sz="2000" b="1" dirty="0" smtClean="0">
                <a:latin typeface="Monotype Corsiva" pitchFamily="66" charset="0"/>
              </a:rPr>
              <a:t>ж)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використанням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основної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тканини</a:t>
            </a:r>
            <a:r>
              <a:rPr lang="ru-RU" sz="2000" b="1" dirty="0" smtClean="0">
                <a:latin typeface="Monotype Corsiva" pitchFamily="66" charset="0"/>
              </a:rPr>
              <a:t> в </a:t>
            </a:r>
            <a:r>
              <a:rPr lang="ru-RU" sz="2000" b="1" dirty="0" err="1" smtClean="0">
                <a:latin typeface="Monotype Corsiva" pitchFamily="66" charset="0"/>
              </a:rPr>
              <a:t>якості</a:t>
            </a:r>
            <a:r>
              <a:rPr lang="ru-RU" sz="2000" b="1" dirty="0" smtClean="0">
                <a:latin typeface="Monotype Corsiva" pitchFamily="66" charset="0"/>
              </a:rPr>
              <a:t> прокладки;</a:t>
            </a:r>
          </a:p>
          <a:p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) </a:t>
            </a:r>
            <a:r>
              <a:rPr lang="ru-RU" sz="2000" b="1" dirty="0" err="1" smtClean="0">
                <a:latin typeface="Monotype Corsiva" pitchFamily="66" charset="0"/>
              </a:rPr>
              <a:t>з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обметаним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внутрішнім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r>
              <a:rPr lang="ru-RU" sz="2000" b="1" dirty="0" err="1" smtClean="0">
                <a:latin typeface="Monotype Corsiva" pitchFamily="66" charset="0"/>
              </a:rPr>
              <a:t>зрізом</a:t>
            </a:r>
            <a:r>
              <a:rPr lang="ru-RU" sz="2000" b="1" dirty="0" smtClean="0">
                <a:latin typeface="Monotype Corsiva" pitchFamily="66" charset="0"/>
              </a:rPr>
              <a:t> (</a:t>
            </a:r>
            <a:r>
              <a:rPr lang="ru-RU" sz="2000" b="1" dirty="0" err="1" smtClean="0">
                <a:latin typeface="Monotype Corsiva" pitchFamily="66" charset="0"/>
              </a:rPr>
              <a:t>застібка</a:t>
            </a:r>
            <a:r>
              <a:rPr lang="ru-RU" sz="2000" b="1" dirty="0" smtClean="0">
                <a:latin typeface="Monotype Corsiva" pitchFamily="66" charset="0"/>
              </a:rPr>
              <a:t> не до верху)</a:t>
            </a:r>
          </a:p>
          <a:p>
            <a:endParaRPr lang="ru-RU" sz="2000" b="1" dirty="0" smtClean="0">
              <a:latin typeface="Monotype Corsiva" pitchFamily="66" charset="0"/>
            </a:endParaRPr>
          </a:p>
          <a:p>
            <a:r>
              <a:rPr lang="ru-RU" sz="3600" dirty="0">
                <a:latin typeface="Monotype Corsiva" pitchFamily="66" charset="0"/>
              </a:rPr>
              <a:t/>
            </a:r>
            <a:br>
              <a:rPr lang="ru-RU" sz="3600" dirty="0">
                <a:latin typeface="Monotype Corsiva" pitchFamily="66" charset="0"/>
              </a:rPr>
            </a:br>
            <a:endParaRPr lang="ru-RU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36712" y="2051720"/>
          <a:ext cx="5256584" cy="5765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/>
                <a:gridCol w="1728192"/>
                <a:gridCol w="1417157"/>
                <a:gridCol w="1679187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b="0" dirty="0" err="1" smtClean="0"/>
                        <a:t>Проклеяти</a:t>
                      </a:r>
                      <a:r>
                        <a:rPr lang="uk-UA" sz="1200" b="0" baseline="0" dirty="0" smtClean="0"/>
                        <a:t> прокладку в планку</a:t>
                      </a:r>
                      <a:endParaRPr lang="uk-UA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Переставними рухами праски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Прифастригувати</a:t>
                      </a:r>
                      <a:r>
                        <a:rPr lang="uk-UA" sz="1200" dirty="0" smtClean="0"/>
                        <a:t> планку </a:t>
                      </a:r>
                      <a:r>
                        <a:rPr lang="uk-UA" sz="1200" smtClean="0"/>
                        <a:t>до пілочки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100" dirty="0" smtClean="0"/>
                        <a:t>Наклавши планку лицевою </a:t>
                      </a:r>
                      <a:r>
                        <a:rPr lang="uk-UA" sz="1100" dirty="0" err="1" smtClean="0"/>
                        <a:t>сторомою</a:t>
                      </a:r>
                      <a:r>
                        <a:rPr lang="uk-UA" sz="1100" dirty="0" smtClean="0"/>
                        <a:t> на </a:t>
                      </a:r>
                      <a:r>
                        <a:rPr lang="uk-UA" sz="1100" dirty="0" err="1" smtClean="0"/>
                        <a:t>виворітню</a:t>
                      </a:r>
                      <a:r>
                        <a:rPr lang="uk-UA" sz="1100" dirty="0" smtClean="0"/>
                        <a:t> сторону лівої та правої пілочки, прямими стібками довжиною</a:t>
                      </a:r>
                      <a:r>
                        <a:rPr lang="uk-UA" sz="1100" baseline="0" dirty="0" smtClean="0"/>
                        <a:t> стібка 1см.</a:t>
                      </a:r>
                      <a:endParaRPr lang="uk-UA" sz="11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Пришити планку до пілочки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</a:t>
                      </a:r>
                      <a:r>
                        <a:rPr lang="uk-UA" sz="1200" baseline="0" dirty="0" smtClean="0"/>
                        <a:t> задану величину припуску  (1см)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Видалити стібки тимчасового призначення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кілочка, або </a:t>
                      </a:r>
                      <a:r>
                        <a:rPr lang="uk-UA" sz="1200" dirty="0" err="1" smtClean="0"/>
                        <a:t>щіпців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dirty="0" smtClean="0"/>
                        <a:t> шов пришивання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ВТО</a:t>
                      </a:r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C:\Users\Julia\Desktop\телефон\Camera\20160920_1310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4984" y="3059832"/>
            <a:ext cx="1045128" cy="73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Julia\Desktop\телефон\Camera\20160920_1454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212976" y="4067944"/>
            <a:ext cx="108012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Julia\Desktop\телефон\Camera\20160920_1509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284984" y="5220072"/>
            <a:ext cx="1045205" cy="658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Julia\Desktop\телефон\Camera\20160920_15100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2976" y="6156176"/>
            <a:ext cx="1045205" cy="658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Julia\Desktop\телефон\Camera\20160920_151824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3212976" y="6948264"/>
            <a:ext cx="1127373" cy="666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92696" y="323528"/>
            <a:ext cx="51845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 застібки 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пришивними планками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301208" y="1907704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№1</a:t>
            </a:r>
            <a:endParaRPr lang="uk-UA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4704" y="1835696"/>
          <a:ext cx="5328592" cy="698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944"/>
                <a:gridCol w="1430296"/>
                <a:gridCol w="1416486"/>
                <a:gridCol w="1751866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6.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Запрасувати</a:t>
                      </a:r>
                      <a:r>
                        <a:rPr lang="uk-UA" sz="1200" baseline="0" dirty="0" smtClean="0"/>
                        <a:t> шов пришивання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правій пілочці, направивши</a:t>
                      </a:r>
                      <a:r>
                        <a:rPr lang="uk-UA" sz="1200" baseline="0" dirty="0" smtClean="0"/>
                        <a:t> припуск в сторону планки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7.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Розрасувати</a:t>
                      </a:r>
                      <a:r>
                        <a:rPr lang="uk-UA" sz="1200" baseline="0" dirty="0" smtClean="0"/>
                        <a:t> шов пришивання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лівій пілочці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Намітити величину канту на правій</a:t>
                      </a:r>
                      <a:r>
                        <a:rPr lang="uk-UA" sz="1200" baseline="0" dirty="0" smtClean="0"/>
                        <a:t> пілочці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 </a:t>
                      </a:r>
                      <a:r>
                        <a:rPr lang="uk-UA" sz="1200" dirty="0" err="1" smtClean="0"/>
                        <a:t>виворітньої</a:t>
                      </a:r>
                      <a:r>
                        <a:rPr lang="uk-UA" sz="1200" dirty="0" smtClean="0"/>
                        <a:t> сторони,</a:t>
                      </a:r>
                      <a:r>
                        <a:rPr lang="uk-UA" sz="1200" baseline="0" dirty="0" smtClean="0"/>
                        <a:t> </a:t>
                      </a:r>
                      <a:r>
                        <a:rPr lang="uk-UA" sz="1200" baseline="0" dirty="0" err="1" smtClean="0"/>
                        <a:t>накрейдивши</a:t>
                      </a:r>
                      <a:r>
                        <a:rPr lang="uk-UA" sz="1200" baseline="0" dirty="0" smtClean="0"/>
                        <a:t> бажану величину канту(0,5см), від шва пришивання планки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9.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Вифастригувати</a:t>
                      </a:r>
                      <a:r>
                        <a:rPr lang="uk-UA" sz="1200" dirty="0" smtClean="0"/>
                        <a:t> край борту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Утворюючи кант з основної тканини на задану величину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10.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Намітити ширину планки в готовому вигляді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Від краю борта, на</a:t>
                      </a:r>
                      <a:r>
                        <a:rPr lang="uk-UA" sz="1200" baseline="0" dirty="0" smtClean="0"/>
                        <a:t> правій та лівій пілочках, з лицевої сторони на відстані (2-3 см)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11.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(запрасувати)</a:t>
                      </a:r>
                      <a:r>
                        <a:rPr lang="uk-UA" sz="1200" baseline="0" dirty="0" smtClean="0"/>
                        <a:t> </a:t>
                      </a:r>
                      <a:r>
                        <a:rPr lang="uk-UA" sz="1200" dirty="0" smtClean="0"/>
                        <a:t>край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</a:t>
                      </a:r>
                      <a:r>
                        <a:rPr lang="uk-UA" sz="1200" dirty="0" err="1" smtClean="0"/>
                        <a:t>виворітню</a:t>
                      </a:r>
                      <a:r>
                        <a:rPr lang="uk-UA" sz="1200" dirty="0" smtClean="0"/>
                        <a:t> сторону,на </a:t>
                      </a:r>
                      <a:r>
                        <a:rPr lang="uk-UA" sz="1200" dirty="0" err="1" smtClean="0"/>
                        <a:t>павій</a:t>
                      </a:r>
                      <a:r>
                        <a:rPr lang="uk-UA" sz="1200" dirty="0" smtClean="0"/>
                        <a:t> та лівій пілочках,</a:t>
                      </a:r>
                      <a:r>
                        <a:rPr lang="uk-UA" sz="1200" baseline="0" dirty="0" smtClean="0"/>
                        <a:t> по наміченій лінії, стібками довжиною1см.</a:t>
                      </a:r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 descr="C:\Users\Julia\Desktop\телефон\Camera\20160920_1518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068960" y="3707904"/>
            <a:ext cx="115212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Julia\Desktop\телефон\Camera\20160920_15325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068960" y="4716016"/>
            <a:ext cx="115212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Julia\Desktop\телефон\Camera\20160920_15475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3068960" y="5868144"/>
            <a:ext cx="1189221" cy="658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Julia\Desktop\телефон\Camera\20160920_16343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8960" y="7668344"/>
            <a:ext cx="115212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Julia\Desktop\телефон\Camera\20160920_16010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68960" y="6732240"/>
            <a:ext cx="115212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92696" y="251520"/>
            <a:ext cx="51845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 застібки 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пришивними планками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5229200" y="1691680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№2</a:t>
            </a:r>
            <a:endParaRPr lang="uk-UA" sz="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2976" y="2843808"/>
            <a:ext cx="912000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4704" y="1835696"/>
          <a:ext cx="5328592" cy="550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9944"/>
                <a:gridCol w="1532883"/>
                <a:gridCol w="1386894"/>
                <a:gridCol w="1678871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r>
                        <a:rPr lang="uk-UA" dirty="0" smtClean="0"/>
                        <a:t>13.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Нафастригувати</a:t>
                      </a:r>
                      <a:r>
                        <a:rPr lang="uk-UA" sz="1200" dirty="0" smtClean="0"/>
                        <a:t> планки на пілочки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</a:t>
                      </a:r>
                      <a:r>
                        <a:rPr lang="uk-UA" sz="1200" dirty="0" err="1" smtClean="0"/>
                        <a:t>рпавій</a:t>
                      </a:r>
                      <a:r>
                        <a:rPr lang="uk-UA" sz="1200" dirty="0" smtClean="0"/>
                        <a:t> та лівій </a:t>
                      </a:r>
                      <a:r>
                        <a:rPr lang="uk-UA" sz="1200" dirty="0" err="1" smtClean="0"/>
                        <a:t>пілочкках</a:t>
                      </a:r>
                      <a:r>
                        <a:rPr lang="uk-UA" sz="1200" dirty="0" smtClean="0"/>
                        <a:t>,стібками тимчасового призначення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r>
                        <a:rPr lang="uk-UA" dirty="0" smtClean="0"/>
                        <a:t>14.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Настрочити планки на пілочки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По краю планки на відстані 0,1см, на правій та лівій пілочках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r>
                        <a:rPr lang="uk-UA" dirty="0" smtClean="0"/>
                        <a:t>15.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Закріпити планку по краю пілочки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У шов пришивання планки до правої пілочки, та на відстані 0,1см від краю</a:t>
                      </a:r>
                      <a:r>
                        <a:rPr lang="uk-UA" sz="1200" baseline="0" dirty="0" smtClean="0"/>
                        <a:t> лівої пілочки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r>
                        <a:rPr lang="uk-UA" dirty="0" smtClean="0"/>
                        <a:t>16.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Визалити</a:t>
                      </a:r>
                      <a:r>
                        <a:rPr lang="uk-UA" sz="1200" dirty="0" smtClean="0"/>
                        <a:t> стібки тимчасового призначення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кілочка, або </a:t>
                      </a:r>
                      <a:r>
                        <a:rPr lang="uk-UA" sz="1200" dirty="0" err="1" smtClean="0"/>
                        <a:t>щіпців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r>
                        <a:rPr lang="uk-UA" dirty="0" smtClean="0"/>
                        <a:t>17.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baseline="0" dirty="0" smtClean="0"/>
                        <a:t> готову застібку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ВТО</a:t>
                      </a:r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Рисунок 11" descr="C:\Users\Julia\Desktop\телефон\Camera\20160920_1640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0968" y="2771800"/>
            <a:ext cx="1199381" cy="81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Julia\Desktop\телефон\Camera\20160920_16502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8960" y="3707904"/>
            <a:ext cx="1271389" cy="73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Julia\Desktop\телефон\Camera\20160920_1652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68960" y="4644008"/>
            <a:ext cx="1248466" cy="72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Julia\Desktop\телефон\Camera\20160920_16561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8960" y="5508104"/>
            <a:ext cx="122413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Julia\Desktop\телефон\Camera\20160920_16590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68960" y="6444209"/>
            <a:ext cx="122413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92696" y="251520"/>
            <a:ext cx="51845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 застібки 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пришивними планками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301208" y="1691680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№3</a:t>
            </a:r>
            <a:endParaRPr lang="uk-UA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332656" y="323528"/>
            <a:ext cx="59309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потайної застібки </a:t>
            </a:r>
            <a:r>
              <a:rPr lang="uk-UA" sz="2800" b="1" dirty="0" err="1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суцільновикроєною</a:t>
            </a: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 планкою</a:t>
            </a:r>
            <a:endParaRPr lang="ru-RU" sz="2400" b="1" dirty="0">
              <a:solidFill>
                <a:schemeClr val="accent3">
                  <a:lumMod val="1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4704" y="1835696"/>
          <a:ext cx="5328591" cy="6300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72"/>
                <a:gridCol w="1584176"/>
                <a:gridCol w="1296144"/>
                <a:gridCol w="1800199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(запрасувати) внутрішній припуск правої планки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Припуск </a:t>
                      </a:r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на лицеву сторону по наміченим лініям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(запрасувати) праву планку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На </a:t>
                      </a:r>
                      <a:r>
                        <a:rPr lang="uk-UA" sz="1200" dirty="0" err="1" smtClean="0"/>
                        <a:t>виворітню</a:t>
                      </a:r>
                      <a:r>
                        <a:rPr lang="uk-UA" sz="1200" dirty="0" smtClean="0"/>
                        <a:t> сторону, по наміченій лінії борту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(запрасувати) планку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Обігнувши внутрішній зріз планки</a:t>
                      </a:r>
                      <a:r>
                        <a:rPr lang="uk-UA" sz="1200" baseline="0" dirty="0" smtClean="0"/>
                        <a:t>, з </a:t>
                      </a:r>
                      <a:r>
                        <a:rPr lang="uk-UA" sz="1200" baseline="0" dirty="0" err="1" smtClean="0"/>
                        <a:t>виворітньої</a:t>
                      </a:r>
                      <a:r>
                        <a:rPr lang="uk-UA" sz="1200" baseline="0" dirty="0" smtClean="0"/>
                        <a:t> сторони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4.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Прострочити</a:t>
                      </a:r>
                      <a:r>
                        <a:rPr lang="uk-UA" sz="1200" baseline="0" dirty="0" smtClean="0"/>
                        <a:t> закріплювальну строчку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</a:t>
                      </a:r>
                      <a:r>
                        <a:rPr lang="uk-UA" sz="1200" baseline="0" dirty="0" smtClean="0"/>
                        <a:t> лицевої сторони, згідно моделі (на відстані що дорівнює ширині планки)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5.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Видалити стібки тимчасового призначення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 допомогою кілочка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6.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dirty="0" smtClean="0"/>
                        <a:t> готову застібку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Дотримуючись ТУ</a:t>
                      </a:r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Рисунок 17" descr="C:\Users\Julia\Desktop\телефон\Camera\20161003_1525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0968" y="2843808"/>
            <a:ext cx="10081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Julia\Desktop\телефон\Camera\20161003_15335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0969" y="3707904"/>
            <a:ext cx="10081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Julia\Desktop\телефон\Camera\20161003_1604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0968" y="4644008"/>
            <a:ext cx="100811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Julia\Desktop\телефон\Camera\20161004_11541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0968" y="5580112"/>
            <a:ext cx="10081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C:\Users\Julia\Desktop\телефон\Camera\20161004_13083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0968" y="6444208"/>
            <a:ext cx="100811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Users\Julia\Desktop\телефон\Camera\20161004_12050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0968" y="7380312"/>
            <a:ext cx="10081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Блок-схема: знак завершения 11"/>
          <p:cNvSpPr/>
          <p:nvPr/>
        </p:nvSpPr>
        <p:spPr>
          <a:xfrm>
            <a:off x="5301208" y="1691680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№1</a:t>
            </a:r>
            <a:endParaRPr lang="uk-UA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Julia\Desktop\0_adad3_8c702e8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0572"/>
            <a:ext cx="4437112" cy="3563428"/>
          </a:xfrm>
          <a:prstGeom prst="rect">
            <a:avLst/>
          </a:prstGeom>
          <a:noFill/>
        </p:spPr>
      </p:pic>
      <p:pic>
        <p:nvPicPr>
          <p:cNvPr id="3" name="Picture 6" descr="C:\Users\Julia\Desktop\0_adad4_e073d6eb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563813" cy="2058987"/>
          </a:xfrm>
          <a:prstGeom prst="rect">
            <a:avLst/>
          </a:prstGeom>
          <a:noFill/>
        </p:spPr>
      </p:pic>
      <p:sp>
        <p:nvSpPr>
          <p:cNvPr id="5" name="Прямоугольник 5"/>
          <p:cNvSpPr>
            <a:spLocks noChangeArrowheads="1"/>
          </p:cNvSpPr>
          <p:nvPr/>
        </p:nvSpPr>
        <p:spPr bwMode="auto">
          <a:xfrm>
            <a:off x="332656" y="323528"/>
            <a:ext cx="59309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Monotype Corsiva" pitchFamily="66" charset="0"/>
              </a:rPr>
              <a:t>Інструкційна картка</a:t>
            </a:r>
          </a:p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Обробка потайної застібки </a:t>
            </a:r>
            <a:r>
              <a:rPr lang="uk-UA" sz="2800" b="1" dirty="0" err="1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суцільновикроєною</a:t>
            </a: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 планкою</a:t>
            </a:r>
            <a:endParaRPr lang="ru-RU" sz="2400" b="1" dirty="0">
              <a:solidFill>
                <a:schemeClr val="accent3">
                  <a:lumMod val="1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64704" y="1835696"/>
          <a:ext cx="5328591" cy="388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072"/>
                <a:gridCol w="1584176"/>
                <a:gridCol w="1296144"/>
                <a:gridCol w="1800199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uk-UA" sz="1400" b="1" i="0" dirty="0" smtClean="0"/>
                        <a:t>№п/п</a:t>
                      </a:r>
                      <a:endParaRPr lang="uk-UA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Назва операції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Графічне зображення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 smtClean="0"/>
                        <a:t>ТУ на виконання</a:t>
                      </a:r>
                      <a:endParaRPr lang="uk-UA" sz="1600" b="1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err="1" smtClean="0"/>
                        <a:t>Зафастригувати</a:t>
                      </a:r>
                      <a:r>
                        <a:rPr lang="uk-UA" sz="1200" dirty="0" smtClean="0"/>
                        <a:t> (запрасувати) </a:t>
                      </a:r>
                      <a:r>
                        <a:rPr lang="uk-UA" sz="1200" dirty="0" err="1" smtClean="0"/>
                        <a:t>підборт</a:t>
                      </a:r>
                      <a:r>
                        <a:rPr lang="uk-UA" sz="1200" dirty="0" smtClean="0"/>
                        <a:t> лівої пілочки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Двічі, по наміченим лініям, дотримуючись ТУ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2.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Застрочити </a:t>
                      </a:r>
                      <a:r>
                        <a:rPr lang="uk-UA" sz="1200" dirty="0" err="1" smtClean="0"/>
                        <a:t>підборт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200" dirty="0" smtClean="0"/>
                        <a:t>З</a:t>
                      </a:r>
                      <a:r>
                        <a:rPr lang="uk-UA" sz="1200" baseline="0" dirty="0" smtClean="0"/>
                        <a:t> лицевої сторони, згідно моделі (на відстані що дорівнює ширині планки)</a:t>
                      </a:r>
                      <a:endParaRPr lang="uk-UA" sz="1200" dirty="0"/>
                    </a:p>
                  </a:txBody>
                  <a:tcPr/>
                </a:tc>
              </a:tr>
              <a:tr h="90010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uk-UA" dirty="0" smtClean="0"/>
                        <a:t>3.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Видалити стібки тимчасового призначення. </a:t>
                      </a:r>
                      <a:r>
                        <a:rPr lang="uk-UA" sz="1200" dirty="0" err="1" smtClean="0"/>
                        <a:t>Припрасувати</a:t>
                      </a:r>
                      <a:r>
                        <a:rPr lang="uk-UA" sz="1200" dirty="0" smtClean="0"/>
                        <a:t> готову застібку</a:t>
                      </a:r>
                    </a:p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За допомогою кілочка. Дотримуючись ТУ</a:t>
                      </a:r>
                    </a:p>
                    <a:p>
                      <a:endParaRPr lang="uk-UA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Блок-схема: знак завершения 11"/>
          <p:cNvSpPr/>
          <p:nvPr/>
        </p:nvSpPr>
        <p:spPr>
          <a:xfrm>
            <a:off x="5301208" y="1691680"/>
            <a:ext cx="864096" cy="144016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800" dirty="0" smtClean="0"/>
              <a:t>Таблиця №2</a:t>
            </a:r>
            <a:endParaRPr lang="uk-UA" sz="800" dirty="0"/>
          </a:p>
        </p:txBody>
      </p:sp>
      <p:pic>
        <p:nvPicPr>
          <p:cNvPr id="2050" name="Picture 2" descr="C:\Users\Julia\Desktop\телефон\Camera1\20160923_1723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0968" y="2843808"/>
            <a:ext cx="936104" cy="702078"/>
          </a:xfrm>
          <a:prstGeom prst="rect">
            <a:avLst/>
          </a:prstGeom>
          <a:noFill/>
        </p:spPr>
      </p:pic>
      <p:pic>
        <p:nvPicPr>
          <p:cNvPr id="2052" name="Picture 4" descr="C:\Users\Julia\Desktop\телефон\Camera1\20160923_1732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0968" y="3707904"/>
            <a:ext cx="936104" cy="702078"/>
          </a:xfrm>
          <a:prstGeom prst="rect">
            <a:avLst/>
          </a:prstGeom>
          <a:noFill/>
        </p:spPr>
      </p:pic>
      <p:pic>
        <p:nvPicPr>
          <p:cNvPr id="2053" name="Picture 5" descr="C:\Users\Julia\Desktop\телефон\Camera1\20160923_174122.jpg"/>
          <p:cNvPicPr>
            <a:picLocks noChangeAspect="1" noChangeArrowheads="1"/>
          </p:cNvPicPr>
          <p:nvPr/>
        </p:nvPicPr>
        <p:blipFill>
          <a:blip r:embed="rId6" cstate="print"/>
          <a:srcRect b="42522"/>
          <a:stretch>
            <a:fillRect/>
          </a:stretch>
        </p:blipFill>
        <p:spPr bwMode="auto">
          <a:xfrm>
            <a:off x="3140968" y="4716016"/>
            <a:ext cx="1008112" cy="504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1">
      <a:dk1>
        <a:srgbClr val="512539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F4E7ED"/>
      </a:accent3>
      <a:accent4>
        <a:srgbClr val="F0D7EB"/>
      </a:accent4>
      <a:accent5>
        <a:srgbClr val="CF6DA4"/>
      </a:accent5>
      <a:accent6>
        <a:srgbClr val="A24A73"/>
      </a:accent6>
      <a:hlink>
        <a:srgbClr val="DDC1E3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1250</TotalTime>
  <Words>1109</Words>
  <Application>Microsoft Office PowerPoint</Application>
  <PresentationFormat>Экран (4:3)</PresentationFormat>
  <Paragraphs>238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Julia</dc:creator>
  <cp:lastModifiedBy>Julia</cp:lastModifiedBy>
  <cp:revision>120</cp:revision>
  <dcterms:created xsi:type="dcterms:W3CDTF">2016-09-19T21:14:38Z</dcterms:created>
  <dcterms:modified xsi:type="dcterms:W3CDTF">2020-03-10T17:32:06Z</dcterms:modified>
</cp:coreProperties>
</file>