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  <p:sldId id="263" r:id="rId4"/>
    <p:sldId id="265" r:id="rId5"/>
  </p:sldIdLst>
  <p:sldSz cx="6858000" cy="9144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7F7"/>
    <a:srgbClr val="66CCFF"/>
    <a:srgbClr val="24268C"/>
    <a:srgbClr val="01197D"/>
    <a:srgbClr val="0033CC"/>
    <a:srgbClr val="660033"/>
    <a:srgbClr val="3B2D25"/>
    <a:srgbClr val="1510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9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922CE-4E6C-4D43-939D-5292572B5006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ru-RU"/>
              <a:t>1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F0360-200A-4BF8-B76E-E8F12FBDA233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CD165-9727-47A2-8F95-C50133DE7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3EE6-7784-4429-99FE-C5AB96B3D8AB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AEC7F-B3F1-4019-83A3-0C0CEF27C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AD05-A05E-4CEE-913B-720CFC3E9534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77A0-63B3-42DA-A705-2C3BD1DC0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E8CB2-BC05-48A8-939D-64C3D7B1D1A6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17581-E050-4798-A2ED-1A99E01A0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1A7C5-D875-421E-85EB-48FFD6EDF674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1E210-62AA-4A8A-A468-5E0B34F45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B2768-6641-461C-8998-5AF3587E82BC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0027C-8728-4B39-B123-4076510D3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401C8-D725-4E96-9AB7-06807AF0690A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326438"/>
            <a:ext cx="2171700" cy="635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47DA-24AD-4444-B0F7-794B24C68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21CBBAB6-BDD6-4C44-910D-E52E7BCE61BD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8406DD63-FAA0-43E2-81A1-8538561B53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WordArt 5"/>
          <p:cNvSpPr>
            <a:spLocks noChangeArrowheads="1" noChangeShapeType="1" noTextEdit="1"/>
          </p:cNvSpPr>
          <p:nvPr/>
        </p:nvSpPr>
        <p:spPr bwMode="auto">
          <a:xfrm>
            <a:off x="333375" y="635000"/>
            <a:ext cx="6119813" cy="722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Критерії оцінювання навчальних досягнень учнів</a:t>
            </a:r>
            <a:endParaRPr lang="en-US" sz="24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42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512763" y="1020763"/>
            <a:ext cx="6048375" cy="163195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endParaRPr lang="uk-UA" sz="2000" b="1" u="sng" smtClean="0">
              <a:solidFill>
                <a:schemeClr val="tx2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uk-UA" sz="2000" b="1" u="sng" smtClean="0">
                <a:solidFill>
                  <a:srgbClr val="0033CC"/>
                </a:solidFill>
              </a:rPr>
              <a:t>з теми: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uk-UA" sz="2400" b="1" smtClean="0">
                <a:solidFill>
                  <a:srgbClr val="0033CC"/>
                </a:solidFill>
              </a:rPr>
              <a:t>“Обробка верхнього зрізу шорт 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uk-UA" sz="2400" b="1" smtClean="0">
                <a:solidFill>
                  <a:srgbClr val="0033CC"/>
                </a:solidFill>
              </a:rPr>
              <a:t>( пришивним поясом, обшивкою).”</a:t>
            </a:r>
            <a:endParaRPr lang="ru-RU" sz="2400" b="1" smtClean="0">
              <a:solidFill>
                <a:srgbClr val="0033CC"/>
              </a:solidFill>
            </a:endParaRPr>
          </a:p>
        </p:txBody>
      </p:sp>
      <p:graphicFrame>
        <p:nvGraphicFramePr>
          <p:cNvPr id="10264" name="Group 24"/>
          <p:cNvGraphicFramePr>
            <a:graphicFrameLocks noGrp="1"/>
          </p:cNvGraphicFramePr>
          <p:nvPr/>
        </p:nvGraphicFramePr>
        <p:xfrm>
          <a:off x="242888" y="2652713"/>
          <a:ext cx="6408737" cy="5664201"/>
        </p:xfrm>
        <a:graphic>
          <a:graphicData uri="http://schemas.openxmlformats.org/drawingml/2006/table">
            <a:tbl>
              <a:tblPr/>
              <a:tblGrid>
                <a:gridCol w="2214562"/>
                <a:gridCol w="2081213"/>
                <a:gridCol w="2112962"/>
              </a:tblGrid>
              <a:tr h="4460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Високий рівень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2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чень досконало оволодів методикою і технікою по обробці верхнього зрізу шорт. Бездоганно  виконує трудові прийоми , вміє якісно та охайно заготовити пояс , чи обшивку та обробити верхній зріз шорт. Вміє самостійно без допомоги майстра виконувати трудові прийоми. Забезпечує високий рівень організації праці та дотримання  правил з безпеки праці.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чень досконало оволодів методикою і технікою по обробці верхнього зрізу шорт. Бездоганно  виконує трудові прийоми , вміє якісно та охайно заготовити пояс , чи обшивку та обробити верхній зріз шорт. Вміє самостійно без допомоги майстра виконувати трудові прийоми. Забезпечує високий рівень організації праці та дотримання  правил з безпеки праці.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чень досконало оволодів методикою і технікою по обробці верхнього зрізу шорт. Бездоганно  виконує трудові прийоми , вміє якісно та охайно заготовити пояс , чи обшивку та обробити верхній зріз шорт. Вміє самостійно без допомоги майстра виконувати трудові прийоми Раціонально організовує робоче місце і дотримується правил безпеки праці.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85" name="Group 21"/>
          <p:cNvGraphicFramePr>
            <a:graphicFrameLocks noGrp="1"/>
          </p:cNvGraphicFramePr>
          <p:nvPr>
            <p:ph idx="4294967295"/>
          </p:nvPr>
        </p:nvGraphicFramePr>
        <p:xfrm>
          <a:off x="350838" y="827088"/>
          <a:ext cx="6172200" cy="6697663"/>
        </p:xfrm>
        <a:graphic>
          <a:graphicData uri="http://schemas.openxmlformats.org/drawingml/2006/table">
            <a:tbl>
              <a:tblPr/>
              <a:tblGrid>
                <a:gridCol w="2133600"/>
                <a:gridCol w="2005012"/>
                <a:gridCol w="2033588"/>
              </a:tblGrid>
              <a:tr h="62547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Достатній рівень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оволодів трудовими прийомами. Трудовий процес та технологічну послідовність знає добре.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Допускає незначні неточності при обробці верхнього зрізу шорт . Ефективно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організовує працю на робочому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місці. Дотримується правил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безпеки праці.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оволодів трудовими прийомами. Трудовий процес та технологічну послідовність знає добре.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 Припускається незначних помилок у роботі,та незначні скривлення строчки. Організовує працю на робочому місці. Дотримується правил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безпеки праці.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оволодів трудовими прийомами. Технологічний процес знає, дотримуючись незначних неточнень. Трудові прийоми виконую під керівництвом майстра Дотримується   правил безпеки праці.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10" name="Group 22"/>
          <p:cNvGraphicFramePr>
            <a:graphicFrameLocks noGrp="1"/>
          </p:cNvGraphicFramePr>
          <p:nvPr>
            <p:ph idx="4294967295"/>
          </p:nvPr>
        </p:nvGraphicFramePr>
        <p:xfrm>
          <a:off x="350838" y="539750"/>
          <a:ext cx="6172200" cy="7872413"/>
        </p:xfrm>
        <a:graphic>
          <a:graphicData uri="http://schemas.openxmlformats.org/drawingml/2006/table">
            <a:tbl>
              <a:tblPr/>
              <a:tblGrid>
                <a:gridCol w="2133600"/>
                <a:gridCol w="2005012"/>
                <a:gridCol w="2033588"/>
              </a:tblGrid>
              <a:tr h="4460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Середній рівень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недостатньо вміло виконує трудові прийоми. Обробку верхнього зрізу виконує під керівництвом майстра. При пошитті допускає скривлення строчки Організовує робоче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місце.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обмежено  оволодіває технологічним процесом по обробці верхнього зрізу.  Виконує роботу під керівництвом майстра. Допускається грубих помилок у роботі. Верхній зріз шорт оброблений неохайно з значними скривленнями. Недостатньо  організовує робоче місце. Не раціонально використовує норму часу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обмежено  оволодіває технологічним процесом по обробці верхнього зрізу. Виконує роботу під керівництвом майстра.  Не вміє користуватись роздатковим матеріалом. Допускаєтьсягрубих помилок у роботі. Верхній зріз шорт оброблений неохайно з значними скривленнями. Роботу виконує неохайно. Невміло  організовує робоче місце. Не раціонально використовує норму часу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Початковий рівень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1 - 3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080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197D"/>
                          </a:solidFill>
                          <a:effectLst/>
                          <a:latin typeface="Georgia" pitchFamily="18" charset="0"/>
                        </a:rPr>
                        <a:t>Учень не вміє логічно мислити, самостійно працювати,  виконує роюоту тільки під суворим наглядом та контролем майстра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1197D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27" name="Group 191"/>
          <p:cNvGraphicFramePr>
            <a:graphicFrameLocks noGrp="1"/>
          </p:cNvGraphicFramePr>
          <p:nvPr/>
        </p:nvGraphicFramePr>
        <p:xfrm>
          <a:off x="188913" y="1403350"/>
          <a:ext cx="6480175" cy="6777740"/>
        </p:xfrm>
        <a:graphic>
          <a:graphicData uri="http://schemas.openxmlformats.org/drawingml/2006/table">
            <a:tbl>
              <a:tblPr/>
              <a:tblGrid>
                <a:gridCol w="485775"/>
                <a:gridCol w="1169987"/>
                <a:gridCol w="954088"/>
                <a:gridCol w="1044575"/>
                <a:gridCol w="896937"/>
                <a:gridCol w="1193800"/>
                <a:gridCol w="735013"/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п/п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Прізвище учня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Рівність пришивання та ширини пояса, обшивки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Якість оброблених кінців пояса, обшивки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Якість прокладання оздоблювальної строчки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Дотримання правил з ОП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Ефективність використання робочого часу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Середній бал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Біньовська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2.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Варварич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3.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Гуляєва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4.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Захарченко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5.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Коржан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6.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Кучерява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7.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Лютак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8.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Неколюк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9.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Пензар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10.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Савчук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11.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Стронська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12.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Турчинська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13.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Українець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14.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Чолак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15.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Чоропіта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83" name="WordArt 132"/>
          <p:cNvSpPr>
            <a:spLocks noChangeArrowheads="1" noChangeShapeType="1" noTextEdit="1"/>
          </p:cNvSpPr>
          <p:nvPr/>
        </p:nvSpPr>
        <p:spPr bwMode="auto">
          <a:xfrm>
            <a:off x="1557338" y="250825"/>
            <a:ext cx="3959225" cy="744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Таблиця оцінювання</a:t>
            </a:r>
            <a:endParaRPr lang="en-US" sz="32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489</TotalTime>
  <Words>501</Words>
  <Application>Microsoft Office PowerPoint</Application>
  <PresentationFormat>Экран (4:3)</PresentationFormat>
  <Paragraphs>76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рамка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Наложение повязок</dc:title>
  <dc:creator>Школа6</dc:creator>
  <cp:lastModifiedBy>Julia</cp:lastModifiedBy>
  <cp:revision>16</cp:revision>
  <dcterms:created xsi:type="dcterms:W3CDTF">2011-02-21T07:55:56Z</dcterms:created>
  <dcterms:modified xsi:type="dcterms:W3CDTF">2020-03-10T17:11:30Z</dcterms:modified>
</cp:coreProperties>
</file>