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4" r:id="rId1"/>
  </p:sldMasterIdLst>
  <p:sldIdLst>
    <p:sldId id="313" r:id="rId2"/>
    <p:sldId id="314" r:id="rId3"/>
    <p:sldId id="310" r:id="rId4"/>
    <p:sldId id="301" r:id="rId5"/>
    <p:sldId id="298" r:id="rId6"/>
    <p:sldId id="299" r:id="rId7"/>
    <p:sldId id="305" r:id="rId8"/>
    <p:sldId id="304" r:id="rId9"/>
    <p:sldId id="309" r:id="rId10"/>
    <p:sldId id="303" r:id="rId11"/>
    <p:sldId id="306" r:id="rId12"/>
    <p:sldId id="302" r:id="rId13"/>
    <p:sldId id="308" r:id="rId14"/>
    <p:sldId id="307" r:id="rId15"/>
    <p:sldId id="312" r:id="rId16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0000FF"/>
    <a:srgbClr val="800000"/>
    <a:srgbClr val="660033"/>
    <a:srgbClr val="80008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071546"/>
            <a:ext cx="3143272" cy="3071834"/>
          </a:xfrm>
        </p:spPr>
        <p:txBody>
          <a:bodyPr/>
          <a:lstStyle>
            <a:lvl1pPr>
              <a:defRPr sz="4800" b="1" cap="none" spc="0">
                <a:ln w="1905"/>
                <a:solidFill>
                  <a:srgbClr val="9966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29256" y="1214422"/>
            <a:ext cx="2928958" cy="2500330"/>
          </a:xfrm>
        </p:spPr>
        <p:txBody>
          <a:bodyPr/>
          <a:lstStyle>
            <a:lvl1pPr marL="0" indent="0" algn="ctr">
              <a:buNone/>
              <a:defRPr b="1">
                <a:solidFill>
                  <a:srgbClr val="996633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DBD24-9094-46E4-BF1F-F4E6A37863B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7B8A4-9186-47B1-A47C-0F849ABF734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428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825AC-1776-497F-9015-48CDE3D15B8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CBEAF-33BD-4A14-8864-CB5C1AD34D8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144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06FEE-38B3-47E4-99BD-5DD24E07418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9D605-1331-46DD-BE99-0BB705ED4E2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250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47185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14942" y="1600200"/>
            <a:ext cx="347185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95B1E-08A5-476F-99DC-DE442838846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D7165-B5EB-4965-9CE1-E7AE0097389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55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FCB7B-3459-492E-8254-B39E59815DA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BFC9A-F214-43A4-8190-775A4AF919E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314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39809-183E-4725-9E50-A715414484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57CF5-41BE-455C-84F4-182C44CF2B1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415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6ABCD-6F89-40D3-A830-90D323575EE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3F26F-B66D-49C5-8CF3-9B7F4D77B1F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339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1F685-B174-4D0A-B67E-4F46B29D74E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8796A-A71C-41C1-BB67-D4347A4E81F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796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14DE2-8BBE-471A-8365-558D72A5AB7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4B6F4-8A81-4C3E-81E7-3073A4949E2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238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F1B0F-7855-47A4-8CF7-E5E27CACAFD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8D11C-4956-4810-BA71-B1CFECB23CD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045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F167B-8220-40CF-837A-7D5724AF15C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286C4-292C-43CE-B15E-19B3B3C696A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649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500063" y="428625"/>
            <a:ext cx="35433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500063" y="1785938"/>
            <a:ext cx="3471862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3B72480-D8D1-4744-A5AD-3F915597310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566EC28-ABC5-4340-A056-82ECF1C7A49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936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4022704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4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ІГРОВА </a:t>
            </a:r>
          </a:p>
          <a:p>
            <a:pPr algn="ctr"/>
            <a:r>
              <a:rPr lang="ru-RU" sz="4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ДІЯЛЬНІСТЬ </a:t>
            </a:r>
          </a:p>
          <a:p>
            <a:pPr algn="ctr"/>
            <a:r>
              <a:rPr lang="ru-RU" sz="4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</a:p>
          <a:p>
            <a:pPr algn="ctr"/>
            <a:endParaRPr lang="uk-UA" sz="20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20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2000" b="1" dirty="0" smtClean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2000" b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000" b="1" dirty="0" smtClean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Підготувала майстер</a:t>
            </a:r>
          </a:p>
          <a:p>
            <a:pPr algn="ctr"/>
            <a:r>
              <a:rPr lang="uk-UA" sz="2000" b="1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dirty="0" smtClean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виробничого навчання</a:t>
            </a:r>
          </a:p>
          <a:p>
            <a:pPr algn="ctr"/>
            <a:r>
              <a:rPr lang="uk-UA" sz="2000" b="1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dirty="0" smtClean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uk-UA" sz="20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ЦИГАНЕНКО В. О.</a:t>
            </a:r>
          </a:p>
          <a:p>
            <a:pPr algn="ctr"/>
            <a:endParaRPr lang="uk-UA" sz="20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20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uk-UA" sz="2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uk-UA" sz="20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н.р</a:t>
            </a:r>
            <a:r>
              <a:rPr lang="uk-UA" sz="2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0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32040" y="260648"/>
            <a:ext cx="3888432" cy="5993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800" b="1" dirty="0">
                <a:solidFill>
                  <a:srgbClr val="C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 гри не має і не може </a:t>
            </a:r>
          </a:p>
          <a:p>
            <a:pPr lvl="0">
              <a:lnSpc>
                <a:spcPct val="107000"/>
              </a:lnSpc>
            </a:pPr>
            <a:r>
              <a:rPr lang="uk-UA" sz="2800" b="1" dirty="0">
                <a:solidFill>
                  <a:srgbClr val="C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бути повноцінного </a:t>
            </a:r>
          </a:p>
          <a:p>
            <a:pPr lvl="0">
              <a:lnSpc>
                <a:spcPct val="107000"/>
              </a:lnSpc>
            </a:pPr>
            <a:r>
              <a:rPr lang="uk-UA" sz="2800" b="1" dirty="0">
                <a:solidFill>
                  <a:srgbClr val="C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розумового розвитку.</a:t>
            </a:r>
            <a:endParaRPr lang="uk-UA" sz="2800" b="1" dirty="0">
              <a:solidFill>
                <a:srgbClr val="C00000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r>
              <a:rPr lang="uk-UA" sz="2400" b="1" dirty="0">
                <a:solidFill>
                  <a:prstClr val="black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uk-UA" sz="2800" b="1" dirty="0">
                <a:solidFill>
                  <a:srgbClr val="80008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 - це величезне світле вікно, через яке в духовний </a:t>
            </a:r>
          </a:p>
          <a:p>
            <a:pPr lvl="0">
              <a:lnSpc>
                <a:spcPct val="107000"/>
              </a:lnSpc>
            </a:pPr>
            <a:r>
              <a:rPr lang="uk-UA" sz="2800" b="1" dirty="0">
                <a:solidFill>
                  <a:srgbClr val="80008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світ дитини вливається цілющий потік уявлень,</a:t>
            </a:r>
          </a:p>
          <a:p>
            <a:pPr lvl="0">
              <a:lnSpc>
                <a:spcPct val="107000"/>
              </a:lnSpc>
            </a:pPr>
            <a:r>
              <a:rPr lang="uk-UA" sz="2800" b="1" dirty="0">
                <a:solidFill>
                  <a:srgbClr val="80008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понять про навколишнє.</a:t>
            </a:r>
            <a:endParaRPr lang="uk-UA" sz="2800" b="1" dirty="0">
              <a:solidFill>
                <a:srgbClr val="800080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r>
              <a:rPr lang="uk-UA" sz="2400" b="1" dirty="0">
                <a:solidFill>
                  <a:prstClr val="black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k-UA" sz="2800" b="1" dirty="0">
                <a:solidFill>
                  <a:srgbClr val="C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 - це іскра, яка </a:t>
            </a:r>
          </a:p>
          <a:p>
            <a:pPr>
              <a:lnSpc>
                <a:spcPct val="107000"/>
              </a:lnSpc>
            </a:pPr>
            <a:r>
              <a:rPr lang="uk-UA" sz="2800" b="1" dirty="0">
                <a:solidFill>
                  <a:srgbClr val="C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запалює вогник </a:t>
            </a:r>
            <a:r>
              <a:rPr lang="uk-UA" sz="2800" b="1" dirty="0" smtClean="0">
                <a:solidFill>
                  <a:srgbClr val="C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допитливості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07000"/>
              </a:lnSpc>
            </a:pPr>
            <a:endParaRPr lang="uk-UA" sz="2800" b="1" dirty="0">
              <a:solidFill>
                <a:srgbClr val="C00000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uk-UA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uk-UA" sz="24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В.О. Сухомлинський</a:t>
            </a:r>
            <a:r>
              <a:rPr lang="uk-UA" sz="2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endParaRPr lang="uk-UA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83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2053" y="1196752"/>
            <a:ext cx="402270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ДЕВІЗ </a:t>
            </a:r>
            <a:endParaRPr lang="ru-RU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ІГРОВОЇ </a:t>
            </a:r>
          </a:p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ДІЯЛЬНОСТІ </a:t>
            </a:r>
          </a:p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УЧНІВ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32040" y="260648"/>
            <a:ext cx="388843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5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ТЕ, </a:t>
            </a:r>
            <a:endParaRPr lang="ru-RU" sz="5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ЩО </a:t>
            </a:r>
            <a:r>
              <a:rPr lang="ru-RU" sz="5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Я </a:t>
            </a:r>
            <a:endParaRPr lang="ru-RU" sz="5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РОБЛЮ</a:t>
            </a:r>
            <a:r>
              <a:rPr lang="ru-RU" sz="5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sz="5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Я </a:t>
            </a:r>
          </a:p>
          <a:p>
            <a:pPr algn="ctr"/>
            <a:r>
              <a:rPr lang="ru-RU" sz="5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РОЗУМІЮ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87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1"/>
            <a:ext cx="3888432" cy="6433258"/>
          </a:xfrm>
        </p:spPr>
        <p:txBody>
          <a:bodyPr/>
          <a:lstStyle/>
          <a:p>
            <a:pPr algn="l"/>
            <a:r>
              <a:rPr lang="uk-UA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Впровадження</a:t>
            </a:r>
            <a:br>
              <a:rPr lang="uk-UA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педагогічних ідей…</a:t>
            </a:r>
            <a:br>
              <a:rPr lang="uk-UA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800" b="1" dirty="0" smtClean="0">
                <a:latin typeface="Monotype Corsiva" panose="03010101010201010101" pitchFamily="66" charset="0"/>
                <a:ea typeface="Calibri" panose="020F0502020204030204" pitchFamily="34" charset="0"/>
              </a:rPr>
              <a:t>На </a:t>
            </a:r>
            <a:r>
              <a:rPr lang="uk-UA" sz="2800" b="1" dirty="0">
                <a:latin typeface="Monotype Corsiva" panose="03010101010201010101" pitchFamily="66" charset="0"/>
                <a:ea typeface="Calibri" panose="020F0502020204030204" pitchFamily="34" charset="0"/>
              </a:rPr>
              <a:t>початку XXI століття людство вступило в нову стадію свого розвитку – інформаційну еру, яка характеризується виникненням нових систем інформаційних технологій і, як наслідок, нових трансформацій освіти.</a:t>
            </a:r>
            <a:r>
              <a:rPr lang="uk-UA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uk-UA" sz="2800" b="1" dirty="0" smtClean="0">
                <a:latin typeface="Monotype Corsiva" panose="03010101010201010101" pitchFamily="66" charset="0"/>
                <a:ea typeface="Calibri" panose="020F0502020204030204" pitchFamily="34" charset="0"/>
              </a:rPr>
              <a:t>Підвищення </a:t>
            </a:r>
            <a:r>
              <a:rPr lang="uk-UA" sz="2800" b="1" dirty="0">
                <a:latin typeface="Monotype Corsiva" panose="03010101010201010101" pitchFamily="66" charset="0"/>
                <a:ea typeface="Calibri" panose="020F0502020204030204" pitchFamily="34" charset="0"/>
              </a:rPr>
              <a:t>ефективності освітнього процесу </a:t>
            </a:r>
            <a:r>
              <a:rPr lang="uk-UA" sz="2800" b="1" dirty="0" smtClean="0">
                <a:latin typeface="Monotype Corsiva" panose="03010101010201010101" pitchFamily="66" charset="0"/>
                <a:ea typeface="Calibri" panose="020F0502020204030204" pitchFamily="34" charset="0"/>
              </a:rPr>
              <a:t>є</a:t>
            </a:r>
            <a:r>
              <a:rPr lang="uk-UA" sz="2800" dirty="0"/>
              <a:t/>
            </a:r>
            <a:br>
              <a:rPr lang="uk-UA" sz="2800" dirty="0"/>
            </a:br>
            <a:endParaRPr lang="uk-UA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76056" y="188640"/>
            <a:ext cx="374441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latin typeface="Monotype Corsiva" panose="03010101010201010101" pitchFamily="66" charset="0"/>
                <a:ea typeface="Calibri" panose="020F0502020204030204" pitchFamily="34" charset="0"/>
              </a:rPr>
              <a:t>пріоритетним напрямом розвитку дидактики сучасної освіти Україні.</a:t>
            </a:r>
            <a:br>
              <a:rPr lang="uk-UA" sz="2800" b="1" dirty="0"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uk-UA" sz="2800" b="1" dirty="0" smtClean="0">
                <a:latin typeface="Monotype Corsiva" panose="03010101010201010101" pitchFamily="66" charset="0"/>
                <a:ea typeface="Calibri" panose="020F0502020204030204" pitchFamily="34" charset="0"/>
              </a:rPr>
              <a:t>Зростаюча </a:t>
            </a:r>
            <a:r>
              <a:rPr lang="uk-UA" sz="2800" b="1" dirty="0">
                <a:latin typeface="Monotype Corsiva" panose="03010101010201010101" pitchFamily="66" charset="0"/>
                <a:ea typeface="Calibri" panose="020F0502020204030204" pitchFamily="34" charset="0"/>
              </a:rPr>
              <a:t>складність освітніх програм та підвищення вимог до учнів ПТНЗ визначають необхідність впровадження в навчальний процес нових педагогічних технологій, вдосконалення методики викладання економічних дисциплін.</a:t>
            </a:r>
            <a:endParaRPr lang="uk-UA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3703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800" b="1" dirty="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Дидактичні і методичні принципи ігрової </a:t>
            </a:r>
            <a:r>
              <a:rPr lang="uk-UA" sz="2800" b="1" dirty="0" smtClean="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діяльності</a:t>
            </a:r>
            <a:endParaRPr lang="uk-UA" sz="2800" b="1" dirty="0">
              <a:solidFill>
                <a:srgbClr val="0000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85938"/>
            <a:ext cx="3960439" cy="4268787"/>
          </a:xfrm>
        </p:spPr>
        <p:txBody>
          <a:bodyPr/>
          <a:lstStyle/>
          <a:p>
            <a:pPr marL="14288" lvl="0" indent="-14288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uk-UA" sz="26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Доступність</a:t>
            </a:r>
          </a:p>
          <a:p>
            <a:pPr marL="14288" lvl="0" indent="-14288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uk-UA" sz="26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Новизна</a:t>
            </a:r>
          </a:p>
          <a:p>
            <a:pPr marL="14288" lvl="0" indent="-14288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uk-UA" sz="26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Поступове зростання складності</a:t>
            </a:r>
          </a:p>
          <a:p>
            <a:pPr marL="14288" lvl="0" indent="-14288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uk-UA" sz="26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Урахування індивідуальних і вікових особливостей учнів</a:t>
            </a:r>
          </a:p>
          <a:p>
            <a:pPr marL="14288" lvl="0" indent="-14288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uk-UA" sz="26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Зв'язок ігрової діяльності з іншими формами роботи на уроці</a:t>
            </a:r>
          </a:p>
          <a:p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860032" y="306486"/>
            <a:ext cx="39604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00FF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Методичні завдання навчальної гри</a:t>
            </a:r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292080" y="1785938"/>
            <a:ext cx="3384376" cy="393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4288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6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Вивчення нового матеріалу</a:t>
            </a:r>
            <a:endParaRPr lang="ru-RU" sz="26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14288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6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Повторення і закріплення вивченого</a:t>
            </a:r>
            <a:endParaRPr lang="ru-RU" sz="26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14288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6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Формування умінь та навичок</a:t>
            </a:r>
            <a:endParaRPr lang="ru-RU" sz="26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14288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6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Використання знань на практиці</a:t>
            </a:r>
            <a:endParaRPr lang="ru-RU" sz="26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909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4104456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ЗАВДАННЯ НАВЧАЛЬНОЇ ГРИ</a:t>
            </a:r>
          </a:p>
          <a:p>
            <a:pPr marL="14288" lvl="0" indent="-14288">
              <a:buFont typeface="Wingdings" panose="05000000000000000000" pitchFamily="2" charset="2"/>
              <a:buChar char="ü"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Сприяти розвитку інтересів учнів, і як результат - підвищення якості і освіти в цілому.</a:t>
            </a:r>
          </a:p>
          <a:p>
            <a:pPr marL="14288" lvl="0" indent="-14288">
              <a:buFont typeface="Wingdings" panose="05000000000000000000" pitchFamily="2" charset="2"/>
              <a:buChar char="ü"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Показати  реальні здобутки учнів.</a:t>
            </a:r>
          </a:p>
          <a:p>
            <a:pPr marL="14288" lvl="0" indent="-14288">
              <a:buFont typeface="Wingdings" panose="05000000000000000000" pitchFamily="2" charset="2"/>
              <a:buChar char="ü"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Заохотити учнів до активності й самостійності.</a:t>
            </a:r>
          </a:p>
          <a:p>
            <a:pPr marL="14288" lvl="0" indent="-14288">
              <a:buFont typeface="Wingdings" panose="05000000000000000000" pitchFamily="2" charset="2"/>
              <a:buChar char="ü"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Підтримувати високу навчальну мотивацію школярів, створювати ситуацію успіху для кожного учня.</a:t>
            </a:r>
          </a:p>
          <a:p>
            <a:pPr marL="14288" lvl="0" indent="-14288">
              <a:buFont typeface="Wingdings" panose="05000000000000000000" pitchFamily="2" charset="2"/>
              <a:buChar char="ü"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Підвищувати самооцінку та</a:t>
            </a:r>
          </a:p>
          <a:p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	          впевненість в    	                  	          особистих 	 	 	          можливостях.</a:t>
            </a:r>
          </a:p>
          <a:p>
            <a:pPr marL="1428750" indent="14288">
              <a:buFont typeface="Wingdings" panose="05000000000000000000" pitchFamily="2" charset="2"/>
              <a:buChar char="ü"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Прищеплювати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навички рефлексії. </a:t>
            </a:r>
          </a:p>
          <a:p>
            <a:pPr lvl="0"/>
            <a:endParaRPr lang="uk-UA" sz="2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anose="05000000000000000000" pitchFamily="2" charset="2"/>
              <a:buChar char="ü"/>
            </a:pPr>
            <a:endParaRPr lang="ru-RU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uk-UA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48064" y="292646"/>
            <a:ext cx="36004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288" lvl="0" indent="-14288">
              <a:buFont typeface="Wingdings" panose="05000000000000000000" pitchFamily="2" charset="2"/>
              <a:buChar char="ü"/>
            </a:pP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Формувати навички вчитися – ставити мету, планувати й організовувати особисту навчальну діяльність.</a:t>
            </a:r>
          </a:p>
          <a:p>
            <a:pPr marL="14288" lvl="0" indent="-14288">
              <a:buFont typeface="Wingdings" panose="05000000000000000000" pitchFamily="2" charset="2"/>
              <a:buChar char="ü"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Формувати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вміння аналізувати особисті інтереси, прихильності, потреби та співвідносити їх з можливостями, що існують.</a:t>
            </a:r>
          </a:p>
          <a:p>
            <a:pPr marL="14288" lvl="0" indent="-14288">
              <a:buFont typeface="Wingdings" panose="05000000000000000000" pitchFamily="2" charset="2"/>
              <a:buChar char="ü"/>
            </a:pP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Розширювати можливості  самоосвіти.</a:t>
            </a:r>
          </a:p>
          <a:p>
            <a:pPr marL="14288" lvl="0" indent="-14288">
              <a:buFont typeface="Wingdings" panose="05000000000000000000" pitchFamily="2" charset="2"/>
              <a:buChar char="ü"/>
            </a:pP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Оцінити досягнення учня і доповнити його результатами інших форм контролю.</a:t>
            </a:r>
          </a:p>
          <a:p>
            <a:pPr marL="14288" lvl="0" indent="-14288">
              <a:buFont typeface="Wingdings" panose="05000000000000000000" pitchFamily="2" charset="2"/>
              <a:buChar char="ü"/>
            </a:pP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Розвивати навички </a:t>
            </a:r>
            <a:endParaRPr lang="uk-UA" sz="2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оцінної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діяльності </a:t>
            </a:r>
            <a:endParaRPr lang="uk-UA" sz="2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104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0089" y="188640"/>
            <a:ext cx="3543300" cy="552103"/>
          </a:xfrm>
        </p:spPr>
        <p:txBody>
          <a:bodyPr/>
          <a:lstStyle/>
          <a:p>
            <a:r>
              <a:rPr lang="uk-UA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 гри</a:t>
            </a:r>
            <a:endParaRPr lang="uk-UA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20688"/>
            <a:ext cx="4032448" cy="5544616"/>
          </a:xfrm>
        </p:spPr>
        <p:txBody>
          <a:bodyPr/>
          <a:lstStyle/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гра залучає до активної пізнавальної діяльності кожного учня окремо і всіх 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разом;</a:t>
            </a: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 є ефективним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засобом управління навчальним процесом;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навчання у грі здійснюється за допомогою власної діяльності учня, що є особливим видом практики, в процесі якого засвоюється до 90% інформації;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гра – вільна діяльність, що дає можливість вибору, самовираження, саморозвитку для її учасників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2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гра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має певний результат і стимулює учня до досягнення мети(перемоги) й усвідомлення шляху досягнення мети;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</a:pP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14288"/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148064" y="522674"/>
            <a:ext cx="3600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itchFamily="2" charset="2"/>
              <a:buChar char="ü"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грі команди або окремі учні спочатку рівні(немає поганих і гарних учнів, а тільки гравці); результат залежить від самого гравця, рівня його підготовленості, здібностей, витримки, умінь і характеру;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Wingdings" pitchFamily="2" charset="2"/>
              <a:buChar char="ü"/>
            </a:pPr>
            <a:r>
              <a:rPr lang="uk-UA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безосібний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процес навчання у грі набуває особистого значення;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Wingdings" pitchFamily="2" charset="2"/>
              <a:buChar char="ü"/>
            </a:pP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змагальність – невід’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uk-UA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мна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складова гри – приваблива для учнів; задоволення, отримане від гри, створює комфортний стан на уроках і підсилює бажання вивчати предмет.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767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36004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Головні умови ігрової </a:t>
            </a:r>
            <a:r>
              <a:rPr lang="uk-UA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діяльності</a:t>
            </a:r>
          </a:p>
          <a:p>
            <a:pPr lvl="0"/>
            <a:endParaRPr lang="uk-UA" sz="28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uk-UA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Створення </a:t>
            </a:r>
            <a:r>
              <a:rPr lang="uk-UA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позитивного настрою для навчання</a:t>
            </a:r>
            <a:endParaRPr lang="ru-RU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uk-UA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Відчуття рівного серед рівних</a:t>
            </a:r>
            <a:endParaRPr lang="ru-RU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uk-UA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Забезпечення позитивної атмосфери в колективі для </a:t>
            </a:r>
            <a:r>
              <a:rPr lang="uk-UA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		      досягнення    	     спільних цілей</a:t>
            </a:r>
            <a:endParaRPr lang="ru-RU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48064" y="188640"/>
            <a:ext cx="35283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5738" indent="14288">
              <a:buFont typeface="Wingdings" panose="05000000000000000000" pitchFamily="2" charset="2"/>
              <a:buChar char="ü"/>
            </a:pPr>
            <a:r>
              <a:rPr lang="uk-UA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Усвідомлення особистістю цінності колективно зроблених умовиводів</a:t>
            </a:r>
            <a:endParaRPr lang="ru-RU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85738" lvl="0" indent="14288">
              <a:buFont typeface="Wingdings" panose="05000000000000000000" pitchFamily="2" charset="2"/>
              <a:buChar char="ü"/>
            </a:pPr>
            <a:r>
              <a:rPr lang="uk-UA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Можливість </a:t>
            </a:r>
            <a:r>
              <a:rPr lang="uk-UA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вільно висловлювати свою думку і вислуховувати свого товариша</a:t>
            </a:r>
            <a:endParaRPr lang="ru-RU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85738" lvl="0" indent="14288">
              <a:buFont typeface="Wingdings" panose="05000000000000000000" pitchFamily="2" charset="2"/>
              <a:buChar char="ü"/>
            </a:pPr>
            <a:r>
              <a:rPr lang="uk-UA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Вчитель не є засобом «похвали і </a:t>
            </a:r>
            <a:r>
              <a:rPr lang="uk-UA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покарання</a:t>
            </a:r>
            <a:r>
              <a:rPr lang="uk-UA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», а є другом, порадником, старшим </a:t>
            </a:r>
            <a:r>
              <a:rPr lang="uk-UA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товаришем</a:t>
            </a:r>
            <a:endParaRPr lang="ru-RU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70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2" y="0"/>
            <a:ext cx="3543300" cy="1143000"/>
          </a:xfrm>
        </p:spPr>
        <p:txBody>
          <a:bodyPr/>
          <a:lstStyle/>
          <a:p>
            <a:r>
              <a:rPr lang="uk-UA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Вимоги до навчальної гри</a:t>
            </a:r>
            <a:endParaRPr lang="uk-UA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08720"/>
            <a:ext cx="3988121" cy="5472608"/>
          </a:xfrm>
        </p:spPr>
        <p:txBody>
          <a:bodyPr/>
          <a:lstStyle/>
          <a:p>
            <a:pPr marL="0" lvl="0" indent="14288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Готовність учнів до участі у грі(кожний учень повинен засвоїти правила гри, 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усвідомити її мету,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кінцевий результат, мати потрібний запас знань для участі у 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грі, послідовність дій).</a:t>
            </a:r>
            <a:endParaRPr lang="uk-UA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14288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Забезпечення 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учнів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необхідним дидактичним матеріалом.</a:t>
            </a:r>
          </a:p>
          <a:p>
            <a:pPr marL="0" lvl="0" indent="14288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Чітка постановка завдань гри. Пояснення гри – зрозуміле, чітке.</a:t>
            </a:r>
          </a:p>
          <a:p>
            <a:pPr marL="0" indent="14288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Складну гру слід проводити поетапно, поки учні не засвоять окремих дій, 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потім пропонувати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всю гру та її різні варіанти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2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14288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Дії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учнів слід контролювати, своєчасно виправляти, спрямовувати, оцінювати.</a:t>
            </a:r>
          </a:p>
          <a:p>
            <a:pPr marL="0" lvl="0" indent="14288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uk-UA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148064" y="547489"/>
            <a:ext cx="367240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6.Не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можна допустити приниження гідності дитини(образливі порівняння, оцінки за поразку в 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грі).</a:t>
            </a:r>
            <a:endParaRPr lang="uk-UA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7.Доцільно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розсадити 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учнів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так, щоб за кожною партою отримати пару «сильніший – слабший». Розсадити учнів по рядах парт потрібно так, щоб рівень їхніх знань і розумового розвитку був приблизно однаковим, щоб кожен ряд учнів мав шанс виграти.</a:t>
            </a:r>
          </a:p>
          <a:p>
            <a:pPr lvl="0"/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8.Гра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уроці не повинна відбуватися стихійно, вона має бути чітко організованою і цілеспрямованою.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31797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138868"/>
            <a:ext cx="3960440" cy="5841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uk-UA" sz="2800" b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Цілі гри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4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Дидактичні (формування й застосування нових ЗУН, розширення кругозору тощо).</a:t>
            </a:r>
            <a:endParaRPr lang="ru-RU" sz="24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4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Розвиваючі (розвиток пам’яті, мови, розумових процесів – аналізу, синтезу,  співставлення; творчих здібностей).</a:t>
            </a:r>
            <a:endParaRPr lang="ru-RU" sz="24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base"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4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Виховні (виховання </a:t>
            </a:r>
            <a:r>
              <a:rPr lang="uk-UA" sz="2400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самостійності, колективізму</a:t>
            </a:r>
            <a:r>
              <a:rPr lang="uk-UA" sz="24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	       відповідальності, 	       волі, навичок    	  	       </a:t>
            </a:r>
            <a:r>
              <a:rPr lang="uk-UA" sz="2400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співробітництва</a:t>
            </a:r>
            <a:r>
              <a:rPr lang="uk-UA" sz="24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uk-UA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148063" y="471266"/>
            <a:ext cx="3273783" cy="510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uk-UA" sz="2800" b="1" kern="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Компоненти </a:t>
            </a:r>
            <a:endParaRPr lang="uk-UA" sz="2800" b="1" kern="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uk-UA" sz="2800" b="1" kern="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гри</a:t>
            </a: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endParaRPr lang="uk-UA" sz="2800" b="1" kern="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400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Ігрова 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uk-UA" sz="24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задумка;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400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гри;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400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Ігрові дії;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400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Дидактичні завдання;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400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Обладнання;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400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Результат.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endParaRPr lang="ru-RU" sz="24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Группа 5"/>
          <p:cNvGrpSpPr>
            <a:grpSpLocks/>
          </p:cNvGrpSpPr>
          <p:nvPr/>
        </p:nvGrpSpPr>
        <p:grpSpPr bwMode="auto">
          <a:xfrm rot="655054">
            <a:off x="7120891" y="21178"/>
            <a:ext cx="1674813" cy="3244850"/>
            <a:chOff x="7649742" y="0"/>
            <a:chExt cx="1494258" cy="2791090"/>
          </a:xfrm>
        </p:grpSpPr>
        <p:pic>
          <p:nvPicPr>
            <p:cNvPr id="8" name="Picture 2" descr="C:\Documents and Settings\Администратор\Рабочий стол\alphabet2\б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68407">
              <a:off x="7649742" y="1154134"/>
              <a:ext cx="1224877" cy="1636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8811" y="0"/>
              <a:ext cx="1375189" cy="20595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9961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642" y="13742"/>
            <a:ext cx="3543300" cy="1143000"/>
          </a:xfrm>
        </p:spPr>
        <p:txBody>
          <a:bodyPr/>
          <a:lstStyle/>
          <a:p>
            <a:r>
              <a:rPr lang="uk-UA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процесі гри учень навчиться</a:t>
            </a:r>
            <a:endParaRPr lang="uk-UA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56742"/>
            <a:ext cx="3864421" cy="4897983"/>
          </a:xfrm>
        </p:spPr>
        <p:txBody>
          <a:bodyPr/>
          <a:lstStyle/>
          <a:p>
            <a:pPr marL="0" indent="14288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Бути гнучким, мобільним та конкурентноздатним;</a:t>
            </a:r>
          </a:p>
          <a:p>
            <a:pPr marL="0" indent="14288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Уміти презентувати себе на ринку праці;</a:t>
            </a:r>
          </a:p>
          <a:p>
            <a:pPr marL="0" indent="14288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Критично мислити;</a:t>
            </a:r>
          </a:p>
          <a:p>
            <a:pPr marL="0" indent="14288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Використовувати знання, як інструмент для розв'язання життєвих проблем;</a:t>
            </a:r>
          </a:p>
          <a:p>
            <a:pPr marL="0" indent="14288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Генерувати свої ідеї, приймати нестандартні рішення і нести за них відповідальність;</a:t>
            </a:r>
          </a:p>
          <a:p>
            <a:pPr marL="0" indent="14288"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14288"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14288">
              <a:buFont typeface="Wingdings" panose="05000000000000000000" pitchFamily="2" charset="2"/>
              <a:buChar char="ü"/>
            </a:pP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14288">
              <a:buFont typeface="Wingdings" panose="05000000000000000000" pitchFamily="2" charset="2"/>
              <a:buChar char="ü"/>
            </a:pP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14288">
              <a:buFont typeface="Wingdings" panose="05000000000000000000" pitchFamily="2" charset="2"/>
              <a:buChar char="ü"/>
            </a:pP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2040" y="123974"/>
            <a:ext cx="388843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4288">
              <a:buFont typeface="Wingdings" panose="05000000000000000000" pitchFamily="2" charset="2"/>
              <a:buChar char="ü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Володіти комунікативною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	культурою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вміти працювати в команді;</a:t>
            </a:r>
          </a:p>
          <a:p>
            <a:pPr indent="14288">
              <a:buFont typeface="Wingdings" panose="05000000000000000000" pitchFamily="2" charset="2"/>
              <a:buChar char="ü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Вміти запобігати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будь- </a:t>
            </a:r>
          </a:p>
          <a:p>
            <a:pPr indent="14288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яким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конфліктним ситуаціях та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знаходити</a:t>
            </a:r>
          </a:p>
          <a:p>
            <a:pPr indent="14288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вихід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них;</a:t>
            </a:r>
          </a:p>
          <a:p>
            <a:pPr lvl="0" indent="14288" eaLnBrk="0" fontAlgn="base" hangingPunct="0"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Уміти здобувати, аналізувати інформацію,</a:t>
            </a:r>
          </a:p>
          <a:p>
            <a:pPr lvl="0" indent="14288" eaLnBrk="0" fontAlgn="base" hangingPunct="0"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добуту з різних джерел, застосовувати її для</a:t>
            </a:r>
          </a:p>
          <a:p>
            <a:pPr lvl="0" eaLnBrk="0" fontAlgn="base" hangingPunct="0">
              <a:spcAft>
                <a:spcPct val="0"/>
              </a:spcAft>
            </a:pPr>
            <a:r>
              <a:rPr lang="uk-UA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індивідуального розвитку і самовдосконалення;</a:t>
            </a:r>
          </a:p>
          <a:p>
            <a:pPr lvl="0" indent="14288" eaLnBrk="0" fontAlgn="base" hangingPunct="0"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uk-UA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Бути здатним до вибору численних альтернатив, </a:t>
            </a:r>
            <a:r>
              <a:rPr lang="uk-UA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uk-UA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 пропонує сучасне життя.</a:t>
            </a:r>
            <a:r>
              <a:rPr lang="uk-UA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5123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764704"/>
            <a:ext cx="36724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Етапи гри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R="0" lvl="0" indent="1428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Підготовчий етап;</a:t>
            </a:r>
          </a:p>
          <a:p>
            <a:pPr lvl="0" indent="14288">
              <a:buFont typeface="Wingdings" panose="05000000000000000000" pitchFamily="2" charset="2"/>
              <a:buChar char="ü"/>
            </a:pPr>
            <a:r>
              <a:rPr lang="uk-UA" sz="2800" b="1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Етап проведення гри;</a:t>
            </a:r>
          </a:p>
          <a:p>
            <a:pPr lvl="0" indent="14288">
              <a:buFont typeface="Wingdings" panose="05000000000000000000" pitchFamily="2" charset="2"/>
              <a:buChar char="ü"/>
            </a:pPr>
            <a:r>
              <a:rPr lang="uk-UA" sz="2800" b="1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Етап узагальнення, аналізу результатів</a:t>
            </a:r>
            <a:r>
              <a:rPr lang="uk-UA" sz="2400" b="1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kumimoji="0" lang="uk-UA" sz="24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220072" y="539587"/>
            <a:ext cx="3222104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НАВЧАЛЬНІ ІГРИ РОЗВИВАЮТЬ</a:t>
            </a:r>
          </a:p>
          <a:p>
            <a:pPr lvl="0" algn="ctr"/>
            <a:endParaRPr lang="uk-UA" sz="1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Увагу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Спостережливість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Пам'ять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Мислення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Пізнавальну ініціативу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Творчі здібності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Самостійність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Комунікативні та організаторські здібності.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40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428624"/>
            <a:ext cx="3543300" cy="5736679"/>
          </a:xfrm>
        </p:spPr>
        <p:txBody>
          <a:bodyPr/>
          <a:lstStyle/>
          <a:p>
            <a:pPr lvl="0"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2800" b="1" dirty="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uk-UA" sz="2800" b="1" dirty="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      Завдання</a:t>
            </a:r>
            <a:r>
              <a:rPr lang="uk-UA" sz="2800" b="1" dirty="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uk-UA" sz="2800" b="1" dirty="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uk-UA" sz="2800" b="1" dirty="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навчальної </a:t>
            </a:r>
            <a:r>
              <a:rPr lang="uk-UA" sz="2800" b="1" dirty="0" smtClean="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гри</a:t>
            </a:r>
            <a:r>
              <a:rPr lang="uk-UA" sz="2000" b="1" dirty="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uk-UA" sz="2000" b="1" dirty="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uk-UA" sz="2000" b="1" dirty="0" smtClean="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- 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Сприяти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розвитку інтересів учнів, і як результат - підвищення якості і освіти в цілому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br>
              <a:rPr lang="uk-UA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- Показати 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реальні здобутки учнів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uk-UA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- Заохотити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учнів до активності й самостійності.</a:t>
            </a:r>
            <a:br>
              <a:rPr lang="uk-UA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- Підтримувати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високу навчальну мотивацію школярів, створювати 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ситуацію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успіху для кожного учня.</a:t>
            </a:r>
            <a:br>
              <a:rPr lang="uk-UA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- Підвищувати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самооцінку та впевненість в особистих можливостях.</a:t>
            </a:r>
            <a:r>
              <a:rPr lang="uk-UA" sz="18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uk-UA" sz="18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48064" y="548680"/>
            <a:ext cx="3600400" cy="4942705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Формувати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навички вчитися – ставити мету, планувати й організовувати особисту навчальну діяльність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Прищеплювати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навички рефлексії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Формувати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вміння аналізувати особисті інтереси, прихильності, потреби та співвідносити їх з можливостями, що 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існують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Розширювати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можливості  самоосвіти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Оцінити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досягнення учня і доповнити його результатами інших форм контролю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Розвивати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навички оцінної діяльності учнів.</a:t>
            </a:r>
            <a:b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7799250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305068"/>
            <a:ext cx="3600400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Специфіка навчальних ігор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200" b="1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lvl="0" indent="14288">
              <a:buFont typeface="Wingdings" panose="05000000000000000000" pitchFamily="2" charset="2"/>
              <a:buChar char="ü"/>
              <a:defRPr/>
            </a:pP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Учні 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повинні мати певні 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знання;</a:t>
            </a:r>
            <a:endParaRPr lang="uk-UA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14288">
              <a:buFont typeface="Wingdings" panose="05000000000000000000" pitchFamily="2" charset="2"/>
              <a:buChar char="ü"/>
              <a:defRPr/>
            </a:pP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Розроблений необхідний підхід в оцінюванні знань 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учнів;</a:t>
            </a:r>
            <a:endParaRPr lang="uk-UA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14288">
              <a:buFont typeface="Wingdings" panose="05000000000000000000" pitchFamily="2" charset="2"/>
              <a:buChar char="ü"/>
              <a:defRPr/>
            </a:pP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Кожен учень забезпечений необхідним дидактичним 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матеріалом;</a:t>
            </a:r>
          </a:p>
          <a:p>
            <a:pPr marL="900113" lvl="0" indent="14288">
              <a:buFont typeface="Wingdings" panose="05000000000000000000" pitchFamily="2" charset="2"/>
              <a:buChar char="ü"/>
              <a:defRPr/>
            </a:pP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Розроблені </a:t>
            </a:r>
          </a:p>
          <a:p>
            <a:pPr marL="900113" lvl="0">
              <a:defRPr/>
            </a:pP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методичні</a:t>
            </a:r>
          </a:p>
          <a:p>
            <a:pPr lvl="0">
              <a:defRPr/>
            </a:pP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розробки 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уроку.</a:t>
            </a:r>
            <a:r>
              <a:rPr lang="ru-RU" sz="800" dirty="0">
                <a:solidFill>
                  <a:prstClr val="black">
                    <a:tint val="75000"/>
                  </a:prstClr>
                </a:solidFill>
              </a:rPr>
              <a:t/>
            </a:r>
            <a:br>
              <a:rPr lang="ru-RU" sz="800" dirty="0">
                <a:solidFill>
                  <a:prstClr val="black">
                    <a:tint val="75000"/>
                  </a:prstClr>
                </a:solidFill>
              </a:rPr>
            </a:br>
            <a:endParaRPr lang="ru-RU" sz="800" dirty="0">
              <a:solidFill>
                <a:prstClr val="black">
                  <a:tint val="75000"/>
                </a:prstClr>
              </a:solidFill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kumimoji="0" lang="uk-UA" sz="24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4048" y="476672"/>
            <a:ext cx="36724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800" b="1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R="0" lvl="0" indent="1428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kumimoji="0" lang="uk-UA" sz="24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C:\Users\PC\Desktop\Матеріали до тижня 2018р\На сайт\ФОТО лютого\DSC0369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09799">
            <a:off x="4806724" y="3868084"/>
            <a:ext cx="2082800" cy="156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PC\Desktop\Матеріали до тижня 2018р\ЗАХОДИ\6 капелюхів\IMG_1010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10" r="15267" b="12967"/>
          <a:stretch/>
        </p:blipFill>
        <p:spPr bwMode="auto">
          <a:xfrm rot="1523874">
            <a:off x="6566650" y="4275339"/>
            <a:ext cx="2190750" cy="20002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PC\Desktop\Матеріали до тижня 2018р\На сайт\ФОТО лютого\DSC0372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45991">
            <a:off x="4941437" y="1515104"/>
            <a:ext cx="2151380" cy="1613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PC\Desktop\Матеріали до тижня 2018р\На сайт\Пятниця\IMG_3617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54" b="7650"/>
          <a:stretch/>
        </p:blipFill>
        <p:spPr bwMode="auto">
          <a:xfrm rot="210248">
            <a:off x="5888781" y="208321"/>
            <a:ext cx="2676525" cy="14122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PC\Desktop\Матеріали до тижня 2018р\На сайт\ФОТО лютого\DSC0368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4940">
            <a:off x="6671514" y="2364417"/>
            <a:ext cx="2225675" cy="16687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6869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28624"/>
            <a:ext cx="4032448" cy="5448648"/>
          </a:xfrm>
        </p:spPr>
        <p:txBody>
          <a:bodyPr/>
          <a:lstStyle/>
          <a:p>
            <a:pPr indent="442913">
              <a:spcAft>
                <a:spcPts val="0"/>
              </a:spcAft>
            </a:pPr>
            <a:r>
              <a:rPr lang="uk-UA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Зміст навчальної гри</a:t>
            </a:r>
            <a:br>
              <a:rPr lang="uk-UA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uk-UA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Саме 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завдяки </a:t>
            </a:r>
            <a:r>
              <a:rPr lang="uk-UA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ігровим 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формам </a:t>
            </a:r>
            <a:r>
              <a:rPr lang="uk-UA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занять    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вдається залучити пасивних учнів до </a:t>
            </a:r>
            <a:r>
              <a:rPr lang="uk-UA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систематичної    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розумової праці, </a:t>
            </a:r>
            <a:r>
              <a:rPr lang="uk-UA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дати  змогу  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дитині </a:t>
            </a:r>
            <a:r>
              <a:rPr lang="uk-UA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відчути  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успіх</a:t>
            </a:r>
            <a:r>
              <a:rPr lang="uk-UA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повірити  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свої сили. І спостереження показують що учні, які були не дуже охочі до серйозного і систематичного тренування і </a:t>
            </a:r>
            <a:r>
              <a:rPr lang="uk-UA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   протестували   проти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76056" y="260649"/>
            <a:ext cx="3816424" cy="5904656"/>
          </a:xfrm>
        </p:spPr>
        <p:txBody>
          <a:bodyPr/>
          <a:lstStyle/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вимоги “прочитай сторінку”, змогли подолати труднощі </a:t>
            </a:r>
            <a:r>
              <a:rPr lang="uk-UA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саме 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через гру</a:t>
            </a:r>
            <a:r>
              <a:rPr lang="uk-UA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Викладачі повинні остерігатися від надмірного захоплення грою у навчанні учнів, оскільки гра не є універсальним методом навчання. Потрібно привчати дітей виконувати завдання і в звичайній формі, показувати їм, що навчання – це не лише гра, а й серйозна, важка праця.</a:t>
            </a:r>
            <a:endParaRPr lang="uk-UA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400401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764704"/>
            <a:ext cx="3672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kumimoji="0" lang="uk-UA" sz="24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-387424"/>
            <a:ext cx="4248472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kern="0" dirty="0">
                <a:solidFill>
                  <a:srgbClr val="0000FF"/>
                </a:solidFill>
                <a:latin typeface="Times New Roman"/>
                <a:ea typeface="+mj-ea"/>
                <a:cs typeface="Times New Roman"/>
              </a:rPr>
              <a:t> </a:t>
            </a:r>
            <a:r>
              <a:rPr lang="uk-UA" sz="2800" b="1" kern="0" dirty="0" smtClean="0">
                <a:solidFill>
                  <a:srgbClr val="0000FF"/>
                </a:solidFill>
                <a:latin typeface="Times New Roman"/>
                <a:ea typeface="+mj-ea"/>
                <a:cs typeface="Times New Roman"/>
              </a:rPr>
              <a:t>      </a:t>
            </a: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НАЙСУТТЄВІШІ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kern="0" dirty="0">
                <a:solidFill>
                  <a:srgbClr val="0000FF"/>
                </a:solidFill>
                <a:latin typeface="Times New Roman"/>
                <a:ea typeface="+mj-ea"/>
                <a:cs typeface="Times New Roman"/>
              </a:rPr>
              <a:t> </a:t>
            </a:r>
            <a:r>
              <a:rPr lang="uk-UA" sz="2800" b="1" kern="0" dirty="0" smtClean="0">
                <a:solidFill>
                  <a:srgbClr val="0000FF"/>
                </a:solidFill>
                <a:latin typeface="Times New Roman"/>
                <a:ea typeface="+mj-ea"/>
                <a:cs typeface="Times New Roman"/>
              </a:rPr>
              <a:t>     </a:t>
            </a: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      ПИТАННЯ </a:t>
            </a:r>
          </a:p>
          <a:p>
            <a:pPr lvl="0"/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         для майстра</a:t>
            </a:r>
            <a:r>
              <a:rPr kumimoji="0" lang="uk-UA" sz="2800" b="1" i="0" u="none" strike="noStrike" kern="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 в/н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/>
            </a:r>
            <a:b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</a:br>
            <a:r>
              <a:rPr kumimoji="0" lang="uk-UA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Визначити місце дидактичних ігор та ігрових ситуацій у системі інших видів діяльності на уроці.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/>
            </a:r>
            <a:b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</a:b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     </a:t>
            </a:r>
            <a:r>
              <a:rPr kumimoji="0" lang="uk-UA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Доцільність використання їх на різних   етапах вивчення різноманітного за характером навчального </a:t>
            </a:r>
            <a:r>
              <a:rPr lang="uk-UA" sz="2400" kern="0" dirty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  <a:t>матеріалу</a:t>
            </a:r>
            <a:r>
              <a:rPr lang="uk-UA" sz="2400" kern="0" dirty="0" smtClean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  <a:t>. Ігрові методи спонукають</a:t>
            </a:r>
            <a:r>
              <a:rPr lang="uk-UA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викладачів спеціальних дисциплін, майстрів </a:t>
            </a:r>
            <a:r>
              <a:rPr lang="uk-UA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в/н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до творчого пошуку нових ідей по розкриттю багатогранності нашої професії.</a:t>
            </a:r>
            <a:endParaRPr lang="uk-UA" sz="2400" kern="0" dirty="0" smtClean="0">
              <a:solidFill>
                <a:srgbClr val="000000"/>
              </a:solidFill>
              <a:latin typeface="Times New Roman"/>
              <a:ea typeface="+mj-ea"/>
              <a:cs typeface="Times New Roman"/>
            </a:endParaRPr>
          </a:p>
          <a:p>
            <a:pPr lvl="0"/>
            <a:r>
              <a:rPr lang="uk-UA" sz="2400" kern="0" dirty="0" smtClean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  <a:t>    </a:t>
            </a:r>
            <a:endParaRPr kumimoji="0" lang="uk-UA" sz="24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60032" y="-99392"/>
            <a:ext cx="3744416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/>
            </a:r>
            <a:b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</a:b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        </a:t>
            </a:r>
            <a:r>
              <a:rPr lang="uk-UA" sz="2400" kern="0" dirty="0" smtClean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  <a:t>Розробка </a:t>
            </a:r>
            <a:r>
              <a:rPr lang="uk-UA" sz="2400" kern="0" dirty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  <a:t>методики проведення дидактичних ігор із урахуванням </a:t>
            </a:r>
            <a:r>
              <a:rPr lang="uk-UA" sz="2400" kern="0" dirty="0" smtClean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  <a:t>дидактичної мети уроку та рівня підготовленості            учнів. </a:t>
            </a:r>
            <a:r>
              <a:rPr kumimoji="0" lang="uk-UA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Вимоги до змісту ігрової діяльності у світлі ідей розвивального навчання. </a:t>
            </a:r>
          </a:p>
          <a:p>
            <a:pPr lvl="0"/>
            <a:r>
              <a:rPr lang="uk-UA" sz="2400" kern="0" dirty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  <a:t> </a:t>
            </a:r>
            <a:r>
              <a:rPr lang="uk-UA" sz="2400" kern="0" dirty="0" smtClean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  <a:t>     </a:t>
            </a:r>
            <a:r>
              <a:rPr kumimoji="0" lang="uk-UA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Передбачення способів стимулювання учнів, заохочення у процесі гри тих,  хто найбільше відзначився, а також для підбадьорення тих, хто відстає.</a:t>
            </a:r>
            <a:br>
              <a:rPr kumimoji="0" lang="uk-UA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</a:br>
            <a:r>
              <a:rPr kumimoji="0" lang="uk-UA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                         </a:t>
            </a:r>
            <a:endParaRPr kumimoji="0" lang="uk-UA" sz="24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8489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Презентация ОТКРЫТАЯ КНИГ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918</Words>
  <Application>Microsoft Office PowerPoint</Application>
  <PresentationFormat>Экран (4:3)</PresentationFormat>
  <Paragraphs>164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1_Презентация ОТКРЫТАЯ КНИГА</vt:lpstr>
      <vt:lpstr>Презентация PowerPoint</vt:lpstr>
      <vt:lpstr>Презентация PowerPoint</vt:lpstr>
      <vt:lpstr>        Впровадження    педагогічних ідей… На початку XXI століття людство вступило в нову стадію свого розвитку – інформаційну еру, яка характеризується виникненням нових систем інформаційних технологій і, як наслідок, нових трансформацій освіти.   Підвищення ефективності освітнього процесу є </vt:lpstr>
      <vt:lpstr>Дидактичні і методичні принципи ігрової діяльності</vt:lpstr>
      <vt:lpstr>Презентация PowerPoint</vt:lpstr>
      <vt:lpstr>Переваги гри</vt:lpstr>
      <vt:lpstr>Презентация PowerPoint</vt:lpstr>
      <vt:lpstr>Вимоги до навчальної гри</vt:lpstr>
      <vt:lpstr>Презентация PowerPoint</vt:lpstr>
      <vt:lpstr>У процесі гри учень навчиться</vt:lpstr>
      <vt:lpstr>Презентация PowerPoint</vt:lpstr>
      <vt:lpstr>            Завдання      навчальної гри - Сприяти розвитку інтересів учнів, і як результат - підвищення якості і освіти в цілому. - Показати  реальні здобутки учнів. - Заохотити учнів до активності й самостійності. - Підтримувати високу навчальну мотивацію школярів, створювати ситуацію успіху для кожного учня. - Підвищувати самооцінку та впевненість в особистих можливостях. </vt:lpstr>
      <vt:lpstr>Презентация PowerPoint</vt:lpstr>
      <vt:lpstr>Зміст навчальної гри          Саме завдяки  ігровим формам    занять    вдається залучити пасивних учнів до систематичної    розумової праці,  дати  змогу  дитині відчути  успіх,  повірити  в свої сили. І спостереження показують що учні, які були не дуже охочі до серйозного і систематичного тренування і які   протестували   проти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Варя _ Ваня</dc:creator>
  <cp:lastModifiedBy>Admin</cp:lastModifiedBy>
  <cp:revision>62</cp:revision>
  <cp:lastPrinted>2018-05-17T10:55:14Z</cp:lastPrinted>
  <dcterms:created xsi:type="dcterms:W3CDTF">2012-12-15T13:06:51Z</dcterms:created>
  <dcterms:modified xsi:type="dcterms:W3CDTF">2020-04-15T14:20:37Z</dcterms:modified>
</cp:coreProperties>
</file>