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57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7" r:id="rId13"/>
    <p:sldId id="266" r:id="rId14"/>
    <p:sldId id="268" r:id="rId15"/>
    <p:sldId id="269" r:id="rId1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6F96"/>
    <a:srgbClr val="FFC000"/>
    <a:srgbClr val="004470"/>
    <a:srgbClr val="F6BB00"/>
    <a:srgbClr val="BCE7FA"/>
    <a:srgbClr val="016E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>
        <p:scale>
          <a:sx n="120" d="100"/>
          <a:sy n="120" d="100"/>
        </p:scale>
        <p:origin x="-2660" y="-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C5391-636E-4494-B5C8-1C178C27E4DA}" type="doc">
      <dgm:prSet loTypeId="urn:microsoft.com/office/officeart/2009/3/layout/HorizontalOrganizationChart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uk-UA"/>
        </a:p>
      </dgm:t>
    </dgm:pt>
    <dgm:pt modelId="{2EA36A18-66C8-4546-BBB3-5D24349E31CA}">
      <dgm:prSet phldrT="[Текст]"/>
      <dgm:spPr/>
      <dgm:t>
        <a:bodyPr/>
        <a:lstStyle/>
        <a:p>
          <a:r>
            <a:rPr lang="uk-UA" dirty="0" smtClean="0">
              <a:latin typeface="Century Gothic" panose="020B0502020202020204" pitchFamily="34" charset="0"/>
            </a:rPr>
            <a:t>Послуги провайдера</a:t>
          </a:r>
          <a:endParaRPr lang="uk-UA" dirty="0">
            <a:latin typeface="Century Gothic" panose="020B0502020202020204" pitchFamily="34" charset="0"/>
          </a:endParaRPr>
        </a:p>
      </dgm:t>
    </dgm:pt>
    <dgm:pt modelId="{E1E5216B-C9FB-49A1-AAD1-7428C7BABDF5}" type="parTrans" cxnId="{C56A7E42-F9BD-4A93-9D1C-380BEC598D9C}">
      <dgm:prSet/>
      <dgm:spPr/>
      <dgm:t>
        <a:bodyPr/>
        <a:lstStyle/>
        <a:p>
          <a:endParaRPr lang="uk-UA"/>
        </a:p>
      </dgm:t>
    </dgm:pt>
    <dgm:pt modelId="{E9227B46-A0DA-4812-B6B6-33A20D011A87}" type="sibTrans" cxnId="{C56A7E42-F9BD-4A93-9D1C-380BEC598D9C}">
      <dgm:prSet/>
      <dgm:spPr/>
      <dgm:t>
        <a:bodyPr/>
        <a:lstStyle/>
        <a:p>
          <a:endParaRPr lang="uk-UA"/>
        </a:p>
      </dgm:t>
    </dgm:pt>
    <dgm:pt modelId="{40567C00-9B5B-41B5-A1D1-3148C50C89CD}">
      <dgm:prSet phldrT="[Текст]"/>
      <dgm:spPr/>
      <dgm:t>
        <a:bodyPr/>
        <a:lstStyle/>
        <a:p>
          <a:r>
            <a:rPr lang="uk-UA" dirty="0" smtClean="0">
              <a:latin typeface="Century Gothic" panose="020B0502020202020204" pitchFamily="34" charset="0"/>
            </a:rPr>
            <a:t>доступ до інформаційних ресурсів Інтернету</a:t>
          </a:r>
          <a:endParaRPr lang="uk-UA" dirty="0">
            <a:latin typeface="Century Gothic" panose="020B0502020202020204" pitchFamily="34" charset="0"/>
          </a:endParaRPr>
        </a:p>
      </dgm:t>
    </dgm:pt>
    <dgm:pt modelId="{9F5B9AD9-1D95-4DB4-91B8-A015C5B76868}" type="parTrans" cxnId="{8FAAE786-7EE1-469F-86AD-50F56CE18199}">
      <dgm:prSet/>
      <dgm:spPr/>
      <dgm:t>
        <a:bodyPr/>
        <a:lstStyle/>
        <a:p>
          <a:endParaRPr lang="uk-UA"/>
        </a:p>
      </dgm:t>
    </dgm:pt>
    <dgm:pt modelId="{E7DA3431-BF11-4557-ACDD-D50CB87359CC}" type="sibTrans" cxnId="{8FAAE786-7EE1-469F-86AD-50F56CE18199}">
      <dgm:prSet/>
      <dgm:spPr/>
      <dgm:t>
        <a:bodyPr/>
        <a:lstStyle/>
        <a:p>
          <a:endParaRPr lang="uk-UA"/>
        </a:p>
      </dgm:t>
    </dgm:pt>
    <dgm:pt modelId="{9E93E4C0-20F0-403D-B3FD-8D0A786D1871}">
      <dgm:prSet phldrT="[Текст]"/>
      <dgm:spPr/>
      <dgm:t>
        <a:bodyPr/>
        <a:lstStyle/>
        <a:p>
          <a:r>
            <a:rPr lang="uk-UA" dirty="0" smtClean="0">
              <a:latin typeface="Century Gothic" panose="020B0502020202020204" pitchFamily="34" charset="0"/>
            </a:rPr>
            <a:t>електронна пошта</a:t>
          </a:r>
          <a:endParaRPr lang="uk-UA" dirty="0">
            <a:latin typeface="Century Gothic" panose="020B0502020202020204" pitchFamily="34" charset="0"/>
          </a:endParaRPr>
        </a:p>
      </dgm:t>
    </dgm:pt>
    <dgm:pt modelId="{DAF55043-F2C9-42DA-9312-76CD9BDF53C1}" type="parTrans" cxnId="{F8941877-4FA1-4523-A772-2CA0AC4BD8FB}">
      <dgm:prSet/>
      <dgm:spPr/>
      <dgm:t>
        <a:bodyPr/>
        <a:lstStyle/>
        <a:p>
          <a:endParaRPr lang="uk-UA"/>
        </a:p>
      </dgm:t>
    </dgm:pt>
    <dgm:pt modelId="{C18CD955-827F-4FC5-8E90-D596AEEA08EE}" type="sibTrans" cxnId="{F8941877-4FA1-4523-A772-2CA0AC4BD8FB}">
      <dgm:prSet/>
      <dgm:spPr/>
      <dgm:t>
        <a:bodyPr/>
        <a:lstStyle/>
        <a:p>
          <a:endParaRPr lang="uk-UA"/>
        </a:p>
      </dgm:t>
    </dgm:pt>
    <dgm:pt modelId="{7E53519F-C1D4-49DC-8234-1D9012A250AF}">
      <dgm:prSet phldrT="[Текст]"/>
      <dgm:spPr/>
      <dgm:t>
        <a:bodyPr/>
        <a:lstStyle/>
        <a:p>
          <a:r>
            <a:rPr lang="uk-UA" dirty="0" smtClean="0">
              <a:latin typeface="Century Gothic" panose="020B0502020202020204" pitchFamily="34" charset="0"/>
            </a:rPr>
            <a:t>виділення необхідного простору на своєму </a:t>
          </a:r>
          <a:r>
            <a:rPr lang="uk-UA" dirty="0" err="1" smtClean="0">
              <a:latin typeface="Century Gothic" panose="020B0502020202020204" pitchFamily="34" charset="0"/>
            </a:rPr>
            <a:t>вузлі</a:t>
          </a:r>
          <a:r>
            <a:rPr lang="uk-UA" dirty="0" smtClean="0">
              <a:latin typeface="Century Gothic" panose="020B0502020202020204" pitchFamily="34" charset="0"/>
            </a:rPr>
            <a:t> для </a:t>
          </a:r>
          <a:r>
            <a:rPr lang="en-US" dirty="0" smtClean="0">
              <a:latin typeface="Century Gothic" panose="020B0502020202020204" pitchFamily="34" charset="0"/>
            </a:rPr>
            <a:t>Web-</a:t>
          </a:r>
          <a:r>
            <a:rPr lang="uk-UA" dirty="0" smtClean="0">
              <a:latin typeface="Century Gothic" panose="020B0502020202020204" pitchFamily="34" charset="0"/>
            </a:rPr>
            <a:t>сторінок абонента</a:t>
          </a:r>
          <a:endParaRPr lang="uk-UA" dirty="0">
            <a:latin typeface="Century Gothic" panose="020B0502020202020204" pitchFamily="34" charset="0"/>
          </a:endParaRPr>
        </a:p>
      </dgm:t>
    </dgm:pt>
    <dgm:pt modelId="{CE513F0A-7BCE-41A4-8665-035397D49B9B}" type="parTrans" cxnId="{398915B5-CB06-4391-8491-5FA6E76C70F3}">
      <dgm:prSet/>
      <dgm:spPr/>
      <dgm:t>
        <a:bodyPr/>
        <a:lstStyle/>
        <a:p>
          <a:endParaRPr lang="uk-UA"/>
        </a:p>
      </dgm:t>
    </dgm:pt>
    <dgm:pt modelId="{1D4561C6-30A8-4689-9A95-986BE81803C7}" type="sibTrans" cxnId="{398915B5-CB06-4391-8491-5FA6E76C70F3}">
      <dgm:prSet/>
      <dgm:spPr/>
      <dgm:t>
        <a:bodyPr/>
        <a:lstStyle/>
        <a:p>
          <a:endParaRPr lang="uk-UA"/>
        </a:p>
      </dgm:t>
    </dgm:pt>
    <dgm:pt modelId="{BB0E25F1-5235-47B5-A369-32EB2DDD01DE}" type="pres">
      <dgm:prSet presAssocID="{343C5391-636E-4494-B5C8-1C178C27E4D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C46EEA3-42FA-47BD-996D-D4E0A8800673}" type="pres">
      <dgm:prSet presAssocID="{2EA36A18-66C8-4546-BBB3-5D24349E31CA}" presName="hierRoot1" presStyleCnt="0">
        <dgm:presLayoutVars>
          <dgm:hierBranch val="init"/>
        </dgm:presLayoutVars>
      </dgm:prSet>
      <dgm:spPr/>
    </dgm:pt>
    <dgm:pt modelId="{6E8A6B7B-3504-4AAF-9190-4CB1B3C518AF}" type="pres">
      <dgm:prSet presAssocID="{2EA36A18-66C8-4546-BBB3-5D24349E31CA}" presName="rootComposite1" presStyleCnt="0"/>
      <dgm:spPr/>
    </dgm:pt>
    <dgm:pt modelId="{8488A5C3-4F73-429E-99FB-4F913EA571FA}" type="pres">
      <dgm:prSet presAssocID="{2EA36A18-66C8-4546-BBB3-5D24349E31CA}" presName="rootText1" presStyleLbl="node0" presStyleIdx="0" presStyleCnt="1">
        <dgm:presLayoutVars>
          <dgm:chPref val="3"/>
        </dgm:presLayoutVars>
      </dgm:prSet>
      <dgm:spPr/>
    </dgm:pt>
    <dgm:pt modelId="{5BEE8C56-E2D2-4C0F-8887-FC3B2DDFD292}" type="pres">
      <dgm:prSet presAssocID="{2EA36A18-66C8-4546-BBB3-5D24349E31CA}" presName="rootConnector1" presStyleLbl="node1" presStyleIdx="0" presStyleCnt="0"/>
      <dgm:spPr/>
    </dgm:pt>
    <dgm:pt modelId="{5FF05619-2674-4629-A604-2DCB96FD79B2}" type="pres">
      <dgm:prSet presAssocID="{2EA36A18-66C8-4546-BBB3-5D24349E31CA}" presName="hierChild2" presStyleCnt="0"/>
      <dgm:spPr/>
    </dgm:pt>
    <dgm:pt modelId="{5359E1D0-6682-4518-89CA-729BC2DE67FB}" type="pres">
      <dgm:prSet presAssocID="{9F5B9AD9-1D95-4DB4-91B8-A015C5B76868}" presName="Name64" presStyleLbl="parChTrans1D2" presStyleIdx="0" presStyleCnt="3"/>
      <dgm:spPr/>
    </dgm:pt>
    <dgm:pt modelId="{FE68B112-CC21-4E1E-9EE8-82E98E043A84}" type="pres">
      <dgm:prSet presAssocID="{40567C00-9B5B-41B5-A1D1-3148C50C89CD}" presName="hierRoot2" presStyleCnt="0">
        <dgm:presLayoutVars>
          <dgm:hierBranch val="init"/>
        </dgm:presLayoutVars>
      </dgm:prSet>
      <dgm:spPr/>
    </dgm:pt>
    <dgm:pt modelId="{6232DD1D-C4D0-4F66-B3AB-A66AE5429E50}" type="pres">
      <dgm:prSet presAssocID="{40567C00-9B5B-41B5-A1D1-3148C50C89CD}" presName="rootComposite" presStyleCnt="0"/>
      <dgm:spPr/>
    </dgm:pt>
    <dgm:pt modelId="{C20BD6E8-C716-46B7-996D-47C23B636C36}" type="pres">
      <dgm:prSet presAssocID="{40567C00-9B5B-41B5-A1D1-3148C50C89C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C11AA47-6533-40B1-9BA9-1A13F418EE22}" type="pres">
      <dgm:prSet presAssocID="{40567C00-9B5B-41B5-A1D1-3148C50C89CD}" presName="rootConnector" presStyleLbl="node2" presStyleIdx="0" presStyleCnt="3"/>
      <dgm:spPr/>
    </dgm:pt>
    <dgm:pt modelId="{A7D190C7-64F8-423B-B718-2E1C3887B5E2}" type="pres">
      <dgm:prSet presAssocID="{40567C00-9B5B-41B5-A1D1-3148C50C89CD}" presName="hierChild4" presStyleCnt="0"/>
      <dgm:spPr/>
    </dgm:pt>
    <dgm:pt modelId="{AECEA74D-185D-477F-A09A-260207A1EBDE}" type="pres">
      <dgm:prSet presAssocID="{40567C00-9B5B-41B5-A1D1-3148C50C89CD}" presName="hierChild5" presStyleCnt="0"/>
      <dgm:spPr/>
    </dgm:pt>
    <dgm:pt modelId="{F88F8A3E-8B74-42A8-BFBB-17392CACC912}" type="pres">
      <dgm:prSet presAssocID="{DAF55043-F2C9-42DA-9312-76CD9BDF53C1}" presName="Name64" presStyleLbl="parChTrans1D2" presStyleIdx="1" presStyleCnt="3"/>
      <dgm:spPr/>
    </dgm:pt>
    <dgm:pt modelId="{9FE42903-DF4A-43F4-ACE3-C5B04B743179}" type="pres">
      <dgm:prSet presAssocID="{9E93E4C0-20F0-403D-B3FD-8D0A786D1871}" presName="hierRoot2" presStyleCnt="0">
        <dgm:presLayoutVars>
          <dgm:hierBranch val="init"/>
        </dgm:presLayoutVars>
      </dgm:prSet>
      <dgm:spPr/>
    </dgm:pt>
    <dgm:pt modelId="{1915576A-F71F-4680-868A-A42630FD45C1}" type="pres">
      <dgm:prSet presAssocID="{9E93E4C0-20F0-403D-B3FD-8D0A786D1871}" presName="rootComposite" presStyleCnt="0"/>
      <dgm:spPr/>
    </dgm:pt>
    <dgm:pt modelId="{99ACA35C-4D4A-4272-991D-03C3D701EDEB}" type="pres">
      <dgm:prSet presAssocID="{9E93E4C0-20F0-403D-B3FD-8D0A786D187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B57FAED-E1BF-4E13-BA7A-5C103C92C0AB}" type="pres">
      <dgm:prSet presAssocID="{9E93E4C0-20F0-403D-B3FD-8D0A786D1871}" presName="rootConnector" presStyleLbl="node2" presStyleIdx="1" presStyleCnt="3"/>
      <dgm:spPr/>
    </dgm:pt>
    <dgm:pt modelId="{B9A4A87D-95EA-4664-9CF5-8BACECC643FC}" type="pres">
      <dgm:prSet presAssocID="{9E93E4C0-20F0-403D-B3FD-8D0A786D1871}" presName="hierChild4" presStyleCnt="0"/>
      <dgm:spPr/>
    </dgm:pt>
    <dgm:pt modelId="{D01CD6C0-69EC-4A7C-A947-D4E22387039D}" type="pres">
      <dgm:prSet presAssocID="{9E93E4C0-20F0-403D-B3FD-8D0A786D1871}" presName="hierChild5" presStyleCnt="0"/>
      <dgm:spPr/>
    </dgm:pt>
    <dgm:pt modelId="{62CEDE13-5796-4CD8-BE12-3C770CF6510C}" type="pres">
      <dgm:prSet presAssocID="{CE513F0A-7BCE-41A4-8665-035397D49B9B}" presName="Name64" presStyleLbl="parChTrans1D2" presStyleIdx="2" presStyleCnt="3"/>
      <dgm:spPr/>
    </dgm:pt>
    <dgm:pt modelId="{119B919B-0DC9-4431-BAA7-AA63C9943B3A}" type="pres">
      <dgm:prSet presAssocID="{7E53519F-C1D4-49DC-8234-1D9012A250AF}" presName="hierRoot2" presStyleCnt="0">
        <dgm:presLayoutVars>
          <dgm:hierBranch val="init"/>
        </dgm:presLayoutVars>
      </dgm:prSet>
      <dgm:spPr/>
    </dgm:pt>
    <dgm:pt modelId="{CD1A0F0E-02BE-46CA-A74C-806421A9C2DE}" type="pres">
      <dgm:prSet presAssocID="{7E53519F-C1D4-49DC-8234-1D9012A250AF}" presName="rootComposite" presStyleCnt="0"/>
      <dgm:spPr/>
    </dgm:pt>
    <dgm:pt modelId="{FD4538F8-D7C2-456E-B0F8-7B4F6E4BEEA8}" type="pres">
      <dgm:prSet presAssocID="{7E53519F-C1D4-49DC-8234-1D9012A250A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10E9FFF-1F0D-4D6B-982B-7F49B32A0ADB}" type="pres">
      <dgm:prSet presAssocID="{7E53519F-C1D4-49DC-8234-1D9012A250AF}" presName="rootConnector" presStyleLbl="node2" presStyleIdx="2" presStyleCnt="3"/>
      <dgm:spPr/>
    </dgm:pt>
    <dgm:pt modelId="{76DD1704-1B88-4083-970E-38C802188F97}" type="pres">
      <dgm:prSet presAssocID="{7E53519F-C1D4-49DC-8234-1D9012A250AF}" presName="hierChild4" presStyleCnt="0"/>
      <dgm:spPr/>
    </dgm:pt>
    <dgm:pt modelId="{45FC7A95-2E89-4745-8E09-B422FA7E2523}" type="pres">
      <dgm:prSet presAssocID="{7E53519F-C1D4-49DC-8234-1D9012A250AF}" presName="hierChild5" presStyleCnt="0"/>
      <dgm:spPr/>
    </dgm:pt>
    <dgm:pt modelId="{1F164199-6E06-4F07-9E40-771069D16ABB}" type="pres">
      <dgm:prSet presAssocID="{2EA36A18-66C8-4546-BBB3-5D24349E31CA}" presName="hierChild3" presStyleCnt="0"/>
      <dgm:spPr/>
    </dgm:pt>
  </dgm:ptLst>
  <dgm:cxnLst>
    <dgm:cxn modelId="{5AE63EE6-0167-47F7-B26B-C9A330D1C72D}" type="presOf" srcId="{40567C00-9B5B-41B5-A1D1-3148C50C89CD}" destId="{C20BD6E8-C716-46B7-996D-47C23B636C36}" srcOrd="0" destOrd="0" presId="urn:microsoft.com/office/officeart/2009/3/layout/HorizontalOrganizationChart"/>
    <dgm:cxn modelId="{F8941877-4FA1-4523-A772-2CA0AC4BD8FB}" srcId="{2EA36A18-66C8-4546-BBB3-5D24349E31CA}" destId="{9E93E4C0-20F0-403D-B3FD-8D0A786D1871}" srcOrd="1" destOrd="0" parTransId="{DAF55043-F2C9-42DA-9312-76CD9BDF53C1}" sibTransId="{C18CD955-827F-4FC5-8E90-D596AEEA08EE}"/>
    <dgm:cxn modelId="{CED63CF4-EE0A-4505-B2FC-664E799CCBB3}" type="presOf" srcId="{9E93E4C0-20F0-403D-B3FD-8D0A786D1871}" destId="{3B57FAED-E1BF-4E13-BA7A-5C103C92C0AB}" srcOrd="1" destOrd="0" presId="urn:microsoft.com/office/officeart/2009/3/layout/HorizontalOrganizationChart"/>
    <dgm:cxn modelId="{7478612F-67E3-45BE-9326-FB0024381D25}" type="presOf" srcId="{9E93E4C0-20F0-403D-B3FD-8D0A786D1871}" destId="{99ACA35C-4D4A-4272-991D-03C3D701EDEB}" srcOrd="0" destOrd="0" presId="urn:microsoft.com/office/officeart/2009/3/layout/HorizontalOrganizationChart"/>
    <dgm:cxn modelId="{1B380A8A-003E-4895-8A15-4AB2C9417F84}" type="presOf" srcId="{7E53519F-C1D4-49DC-8234-1D9012A250AF}" destId="{510E9FFF-1F0D-4D6B-982B-7F49B32A0ADB}" srcOrd="1" destOrd="0" presId="urn:microsoft.com/office/officeart/2009/3/layout/HorizontalOrganizationChart"/>
    <dgm:cxn modelId="{48F96F85-1FEB-4726-9704-689710EA113A}" type="presOf" srcId="{9F5B9AD9-1D95-4DB4-91B8-A015C5B76868}" destId="{5359E1D0-6682-4518-89CA-729BC2DE67FB}" srcOrd="0" destOrd="0" presId="urn:microsoft.com/office/officeart/2009/3/layout/HorizontalOrganizationChart"/>
    <dgm:cxn modelId="{6B430935-0F9C-4C14-998A-EC2F111AC2B0}" type="presOf" srcId="{343C5391-636E-4494-B5C8-1C178C27E4DA}" destId="{BB0E25F1-5235-47B5-A369-32EB2DDD01DE}" srcOrd="0" destOrd="0" presId="urn:microsoft.com/office/officeart/2009/3/layout/HorizontalOrganizationChart"/>
    <dgm:cxn modelId="{398915B5-CB06-4391-8491-5FA6E76C70F3}" srcId="{2EA36A18-66C8-4546-BBB3-5D24349E31CA}" destId="{7E53519F-C1D4-49DC-8234-1D9012A250AF}" srcOrd="2" destOrd="0" parTransId="{CE513F0A-7BCE-41A4-8665-035397D49B9B}" sibTransId="{1D4561C6-30A8-4689-9A95-986BE81803C7}"/>
    <dgm:cxn modelId="{C56A7E42-F9BD-4A93-9D1C-380BEC598D9C}" srcId="{343C5391-636E-4494-B5C8-1C178C27E4DA}" destId="{2EA36A18-66C8-4546-BBB3-5D24349E31CA}" srcOrd="0" destOrd="0" parTransId="{E1E5216B-C9FB-49A1-AAD1-7428C7BABDF5}" sibTransId="{E9227B46-A0DA-4812-B6B6-33A20D011A87}"/>
    <dgm:cxn modelId="{908606CA-EF93-455B-B8ED-DB6FDA2974DF}" type="presOf" srcId="{DAF55043-F2C9-42DA-9312-76CD9BDF53C1}" destId="{F88F8A3E-8B74-42A8-BFBB-17392CACC912}" srcOrd="0" destOrd="0" presId="urn:microsoft.com/office/officeart/2009/3/layout/HorizontalOrganizationChart"/>
    <dgm:cxn modelId="{FF28076E-38E9-495D-A135-406E223030E5}" type="presOf" srcId="{2EA36A18-66C8-4546-BBB3-5D24349E31CA}" destId="{8488A5C3-4F73-429E-99FB-4F913EA571FA}" srcOrd="0" destOrd="0" presId="urn:microsoft.com/office/officeart/2009/3/layout/HorizontalOrganizationChart"/>
    <dgm:cxn modelId="{C823610D-A66B-4062-9321-913C23E73B6B}" type="presOf" srcId="{40567C00-9B5B-41B5-A1D1-3148C50C89CD}" destId="{7C11AA47-6533-40B1-9BA9-1A13F418EE22}" srcOrd="1" destOrd="0" presId="urn:microsoft.com/office/officeart/2009/3/layout/HorizontalOrganizationChart"/>
    <dgm:cxn modelId="{8FAAE786-7EE1-469F-86AD-50F56CE18199}" srcId="{2EA36A18-66C8-4546-BBB3-5D24349E31CA}" destId="{40567C00-9B5B-41B5-A1D1-3148C50C89CD}" srcOrd="0" destOrd="0" parTransId="{9F5B9AD9-1D95-4DB4-91B8-A015C5B76868}" sibTransId="{E7DA3431-BF11-4557-ACDD-D50CB87359CC}"/>
    <dgm:cxn modelId="{F8F7C2EF-8EAE-4333-ABED-9313CEBC834C}" type="presOf" srcId="{2EA36A18-66C8-4546-BBB3-5D24349E31CA}" destId="{5BEE8C56-E2D2-4C0F-8887-FC3B2DDFD292}" srcOrd="1" destOrd="0" presId="urn:microsoft.com/office/officeart/2009/3/layout/HorizontalOrganizationChart"/>
    <dgm:cxn modelId="{71B68139-9003-4BE9-8317-2D96DE8E839B}" type="presOf" srcId="{7E53519F-C1D4-49DC-8234-1D9012A250AF}" destId="{FD4538F8-D7C2-456E-B0F8-7B4F6E4BEEA8}" srcOrd="0" destOrd="0" presId="urn:microsoft.com/office/officeart/2009/3/layout/HorizontalOrganizationChart"/>
    <dgm:cxn modelId="{8A7674D5-A170-430A-8374-ADAAFECCF0C6}" type="presOf" srcId="{CE513F0A-7BCE-41A4-8665-035397D49B9B}" destId="{62CEDE13-5796-4CD8-BE12-3C770CF6510C}" srcOrd="0" destOrd="0" presId="urn:microsoft.com/office/officeart/2009/3/layout/HorizontalOrganizationChart"/>
    <dgm:cxn modelId="{2409102A-D092-4FEC-AB52-4E0CEFDF0B28}" type="presParOf" srcId="{BB0E25F1-5235-47B5-A369-32EB2DDD01DE}" destId="{3C46EEA3-42FA-47BD-996D-D4E0A8800673}" srcOrd="0" destOrd="0" presId="urn:microsoft.com/office/officeart/2009/3/layout/HorizontalOrganizationChart"/>
    <dgm:cxn modelId="{AD5F0A21-6EDA-48C2-A67D-70391ED07745}" type="presParOf" srcId="{3C46EEA3-42FA-47BD-996D-D4E0A8800673}" destId="{6E8A6B7B-3504-4AAF-9190-4CB1B3C518AF}" srcOrd="0" destOrd="0" presId="urn:microsoft.com/office/officeart/2009/3/layout/HorizontalOrganizationChart"/>
    <dgm:cxn modelId="{F4768C21-12F0-490B-A14C-57F11A89AF49}" type="presParOf" srcId="{6E8A6B7B-3504-4AAF-9190-4CB1B3C518AF}" destId="{8488A5C3-4F73-429E-99FB-4F913EA571FA}" srcOrd="0" destOrd="0" presId="urn:microsoft.com/office/officeart/2009/3/layout/HorizontalOrganizationChart"/>
    <dgm:cxn modelId="{C3805AD7-3733-4D7D-AE0E-637A5BC9D93B}" type="presParOf" srcId="{6E8A6B7B-3504-4AAF-9190-4CB1B3C518AF}" destId="{5BEE8C56-E2D2-4C0F-8887-FC3B2DDFD292}" srcOrd="1" destOrd="0" presId="urn:microsoft.com/office/officeart/2009/3/layout/HorizontalOrganizationChart"/>
    <dgm:cxn modelId="{0B2DCF13-FB53-49DE-98C0-F68F3C7A1F4B}" type="presParOf" srcId="{3C46EEA3-42FA-47BD-996D-D4E0A8800673}" destId="{5FF05619-2674-4629-A604-2DCB96FD79B2}" srcOrd="1" destOrd="0" presId="urn:microsoft.com/office/officeart/2009/3/layout/HorizontalOrganizationChart"/>
    <dgm:cxn modelId="{F60ABEEE-3929-4360-8827-BDC635E40C27}" type="presParOf" srcId="{5FF05619-2674-4629-A604-2DCB96FD79B2}" destId="{5359E1D0-6682-4518-89CA-729BC2DE67FB}" srcOrd="0" destOrd="0" presId="urn:microsoft.com/office/officeart/2009/3/layout/HorizontalOrganizationChart"/>
    <dgm:cxn modelId="{2917204F-FD54-412A-9283-01D58913BE51}" type="presParOf" srcId="{5FF05619-2674-4629-A604-2DCB96FD79B2}" destId="{FE68B112-CC21-4E1E-9EE8-82E98E043A84}" srcOrd="1" destOrd="0" presId="urn:microsoft.com/office/officeart/2009/3/layout/HorizontalOrganizationChart"/>
    <dgm:cxn modelId="{9FD217F7-EBD7-4030-8DD0-E49ED260B801}" type="presParOf" srcId="{FE68B112-CC21-4E1E-9EE8-82E98E043A84}" destId="{6232DD1D-C4D0-4F66-B3AB-A66AE5429E50}" srcOrd="0" destOrd="0" presId="urn:microsoft.com/office/officeart/2009/3/layout/HorizontalOrganizationChart"/>
    <dgm:cxn modelId="{B024E3C5-D7BB-4316-A06C-A716AF9DF357}" type="presParOf" srcId="{6232DD1D-C4D0-4F66-B3AB-A66AE5429E50}" destId="{C20BD6E8-C716-46B7-996D-47C23B636C36}" srcOrd="0" destOrd="0" presId="urn:microsoft.com/office/officeart/2009/3/layout/HorizontalOrganizationChart"/>
    <dgm:cxn modelId="{8DEC6776-41D3-4276-8813-30B4473C4AE9}" type="presParOf" srcId="{6232DD1D-C4D0-4F66-B3AB-A66AE5429E50}" destId="{7C11AA47-6533-40B1-9BA9-1A13F418EE22}" srcOrd="1" destOrd="0" presId="urn:microsoft.com/office/officeart/2009/3/layout/HorizontalOrganizationChart"/>
    <dgm:cxn modelId="{B0243297-591B-4057-9EED-2B344BFE838F}" type="presParOf" srcId="{FE68B112-CC21-4E1E-9EE8-82E98E043A84}" destId="{A7D190C7-64F8-423B-B718-2E1C3887B5E2}" srcOrd="1" destOrd="0" presId="urn:microsoft.com/office/officeart/2009/3/layout/HorizontalOrganizationChart"/>
    <dgm:cxn modelId="{3DE32093-28B1-435E-A04C-C43BDD24B2B9}" type="presParOf" srcId="{FE68B112-CC21-4E1E-9EE8-82E98E043A84}" destId="{AECEA74D-185D-477F-A09A-260207A1EBDE}" srcOrd="2" destOrd="0" presId="urn:microsoft.com/office/officeart/2009/3/layout/HorizontalOrganizationChart"/>
    <dgm:cxn modelId="{7004842C-6EDE-43DA-8BDC-3761CA310A51}" type="presParOf" srcId="{5FF05619-2674-4629-A604-2DCB96FD79B2}" destId="{F88F8A3E-8B74-42A8-BFBB-17392CACC912}" srcOrd="2" destOrd="0" presId="urn:microsoft.com/office/officeart/2009/3/layout/HorizontalOrganizationChart"/>
    <dgm:cxn modelId="{F30AC984-32F8-47EE-A2DD-1020ACAF1D0E}" type="presParOf" srcId="{5FF05619-2674-4629-A604-2DCB96FD79B2}" destId="{9FE42903-DF4A-43F4-ACE3-C5B04B743179}" srcOrd="3" destOrd="0" presId="urn:microsoft.com/office/officeart/2009/3/layout/HorizontalOrganizationChart"/>
    <dgm:cxn modelId="{D6F04DDD-AD52-4A5C-ACCA-43B9E37AECAF}" type="presParOf" srcId="{9FE42903-DF4A-43F4-ACE3-C5B04B743179}" destId="{1915576A-F71F-4680-868A-A42630FD45C1}" srcOrd="0" destOrd="0" presId="urn:microsoft.com/office/officeart/2009/3/layout/HorizontalOrganizationChart"/>
    <dgm:cxn modelId="{041EF8EB-9EE1-44DF-95AA-5EFEF93ED687}" type="presParOf" srcId="{1915576A-F71F-4680-868A-A42630FD45C1}" destId="{99ACA35C-4D4A-4272-991D-03C3D701EDEB}" srcOrd="0" destOrd="0" presId="urn:microsoft.com/office/officeart/2009/3/layout/HorizontalOrganizationChart"/>
    <dgm:cxn modelId="{C5D572D9-9381-4E4F-A14C-D627D50944A0}" type="presParOf" srcId="{1915576A-F71F-4680-868A-A42630FD45C1}" destId="{3B57FAED-E1BF-4E13-BA7A-5C103C92C0AB}" srcOrd="1" destOrd="0" presId="urn:microsoft.com/office/officeart/2009/3/layout/HorizontalOrganizationChart"/>
    <dgm:cxn modelId="{7A01BA48-9B09-473E-B692-57774A11F31A}" type="presParOf" srcId="{9FE42903-DF4A-43F4-ACE3-C5B04B743179}" destId="{B9A4A87D-95EA-4664-9CF5-8BACECC643FC}" srcOrd="1" destOrd="0" presId="urn:microsoft.com/office/officeart/2009/3/layout/HorizontalOrganizationChart"/>
    <dgm:cxn modelId="{53BDF98A-81E1-43F4-B979-A020FF20A61F}" type="presParOf" srcId="{9FE42903-DF4A-43F4-ACE3-C5B04B743179}" destId="{D01CD6C0-69EC-4A7C-A947-D4E22387039D}" srcOrd="2" destOrd="0" presId="urn:microsoft.com/office/officeart/2009/3/layout/HorizontalOrganizationChart"/>
    <dgm:cxn modelId="{EBAC90EA-7535-43E9-BBB8-22152AD57EA0}" type="presParOf" srcId="{5FF05619-2674-4629-A604-2DCB96FD79B2}" destId="{62CEDE13-5796-4CD8-BE12-3C770CF6510C}" srcOrd="4" destOrd="0" presId="urn:microsoft.com/office/officeart/2009/3/layout/HorizontalOrganizationChart"/>
    <dgm:cxn modelId="{F5403BB2-DD52-42F4-B066-FA4FBFBEDF0F}" type="presParOf" srcId="{5FF05619-2674-4629-A604-2DCB96FD79B2}" destId="{119B919B-0DC9-4431-BAA7-AA63C9943B3A}" srcOrd="5" destOrd="0" presId="urn:microsoft.com/office/officeart/2009/3/layout/HorizontalOrganizationChart"/>
    <dgm:cxn modelId="{7F9F74F3-A7ED-4748-B2FF-3392F5910463}" type="presParOf" srcId="{119B919B-0DC9-4431-BAA7-AA63C9943B3A}" destId="{CD1A0F0E-02BE-46CA-A74C-806421A9C2DE}" srcOrd="0" destOrd="0" presId="urn:microsoft.com/office/officeart/2009/3/layout/HorizontalOrganizationChart"/>
    <dgm:cxn modelId="{7AA1406E-FA93-41FC-97DC-5F6AF993E0A2}" type="presParOf" srcId="{CD1A0F0E-02BE-46CA-A74C-806421A9C2DE}" destId="{FD4538F8-D7C2-456E-B0F8-7B4F6E4BEEA8}" srcOrd="0" destOrd="0" presId="urn:microsoft.com/office/officeart/2009/3/layout/HorizontalOrganizationChart"/>
    <dgm:cxn modelId="{E62FD3AE-DFF2-4B8E-87C3-B2F9A91892AE}" type="presParOf" srcId="{CD1A0F0E-02BE-46CA-A74C-806421A9C2DE}" destId="{510E9FFF-1F0D-4D6B-982B-7F49B32A0ADB}" srcOrd="1" destOrd="0" presId="urn:microsoft.com/office/officeart/2009/3/layout/HorizontalOrganizationChart"/>
    <dgm:cxn modelId="{3324A1BE-7FF9-4E1B-8CAA-C2AE5C7D0FCA}" type="presParOf" srcId="{119B919B-0DC9-4431-BAA7-AA63C9943B3A}" destId="{76DD1704-1B88-4083-970E-38C802188F97}" srcOrd="1" destOrd="0" presId="urn:microsoft.com/office/officeart/2009/3/layout/HorizontalOrganizationChart"/>
    <dgm:cxn modelId="{61AE50F6-BC75-4A98-BE47-03FA61D69A1C}" type="presParOf" srcId="{119B919B-0DC9-4431-BAA7-AA63C9943B3A}" destId="{45FC7A95-2E89-4745-8E09-B422FA7E2523}" srcOrd="2" destOrd="0" presId="urn:microsoft.com/office/officeart/2009/3/layout/HorizontalOrganizationChart"/>
    <dgm:cxn modelId="{DF13BAB6-4BFD-450C-8A60-4D73F4AF812E}" type="presParOf" srcId="{3C46EEA3-42FA-47BD-996D-D4E0A8800673}" destId="{1F164199-6E06-4F07-9E40-771069D16ABB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CEDE13-5796-4CD8-BE12-3C770CF6510C}">
      <dsp:nvSpPr>
        <dsp:cNvPr id="0" name=""/>
        <dsp:cNvSpPr/>
      </dsp:nvSpPr>
      <dsp:spPr>
        <a:xfrm>
          <a:off x="3694906" y="2709333"/>
          <a:ext cx="738187" cy="1587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69093" y="0"/>
              </a:lnTo>
              <a:lnTo>
                <a:pt x="369093" y="1587103"/>
              </a:lnTo>
              <a:lnTo>
                <a:pt x="738187" y="158710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F8A3E-8B74-42A8-BFBB-17392CACC912}">
      <dsp:nvSpPr>
        <dsp:cNvPr id="0" name=""/>
        <dsp:cNvSpPr/>
      </dsp:nvSpPr>
      <dsp:spPr>
        <a:xfrm>
          <a:off x="3694906" y="2663613"/>
          <a:ext cx="73818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738187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59E1D0-6682-4518-89CA-729BC2DE67FB}">
      <dsp:nvSpPr>
        <dsp:cNvPr id="0" name=""/>
        <dsp:cNvSpPr/>
      </dsp:nvSpPr>
      <dsp:spPr>
        <a:xfrm>
          <a:off x="3694906" y="1122230"/>
          <a:ext cx="738187" cy="1587103"/>
        </a:xfrm>
        <a:custGeom>
          <a:avLst/>
          <a:gdLst/>
          <a:ahLst/>
          <a:cxnLst/>
          <a:rect l="0" t="0" r="0" b="0"/>
          <a:pathLst>
            <a:path>
              <a:moveTo>
                <a:pt x="0" y="1587103"/>
              </a:moveTo>
              <a:lnTo>
                <a:pt x="369093" y="1587103"/>
              </a:lnTo>
              <a:lnTo>
                <a:pt x="369093" y="0"/>
              </a:lnTo>
              <a:lnTo>
                <a:pt x="73818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88A5C3-4F73-429E-99FB-4F913EA571FA}">
      <dsp:nvSpPr>
        <dsp:cNvPr id="0" name=""/>
        <dsp:cNvSpPr/>
      </dsp:nvSpPr>
      <dsp:spPr>
        <a:xfrm>
          <a:off x="3968" y="2146465"/>
          <a:ext cx="3690937" cy="1125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Century Gothic" panose="020B0502020202020204" pitchFamily="34" charset="0"/>
            </a:rPr>
            <a:t>Послуги провайдера</a:t>
          </a:r>
          <a:endParaRPr lang="uk-UA" sz="2000" kern="1200" dirty="0">
            <a:latin typeface="Century Gothic" panose="020B0502020202020204" pitchFamily="34" charset="0"/>
          </a:endParaRPr>
        </a:p>
      </dsp:txBody>
      <dsp:txXfrm>
        <a:off x="3968" y="2146465"/>
        <a:ext cx="3690937" cy="1125735"/>
      </dsp:txXfrm>
    </dsp:sp>
    <dsp:sp modelId="{C20BD6E8-C716-46B7-996D-47C23B636C36}">
      <dsp:nvSpPr>
        <dsp:cNvPr id="0" name=""/>
        <dsp:cNvSpPr/>
      </dsp:nvSpPr>
      <dsp:spPr>
        <a:xfrm>
          <a:off x="4433093" y="559362"/>
          <a:ext cx="3690937" cy="1125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Century Gothic" panose="020B0502020202020204" pitchFamily="34" charset="0"/>
            </a:rPr>
            <a:t>доступ до інформаційних ресурсів Інтернету</a:t>
          </a:r>
          <a:endParaRPr lang="uk-UA" sz="2000" kern="1200" dirty="0">
            <a:latin typeface="Century Gothic" panose="020B0502020202020204" pitchFamily="34" charset="0"/>
          </a:endParaRPr>
        </a:p>
      </dsp:txBody>
      <dsp:txXfrm>
        <a:off x="4433093" y="559362"/>
        <a:ext cx="3690937" cy="1125735"/>
      </dsp:txXfrm>
    </dsp:sp>
    <dsp:sp modelId="{99ACA35C-4D4A-4272-991D-03C3D701EDEB}">
      <dsp:nvSpPr>
        <dsp:cNvPr id="0" name=""/>
        <dsp:cNvSpPr/>
      </dsp:nvSpPr>
      <dsp:spPr>
        <a:xfrm>
          <a:off x="4433093" y="2146465"/>
          <a:ext cx="3690937" cy="1125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Century Gothic" panose="020B0502020202020204" pitchFamily="34" charset="0"/>
            </a:rPr>
            <a:t>електронна пошта</a:t>
          </a:r>
          <a:endParaRPr lang="uk-UA" sz="2000" kern="1200" dirty="0">
            <a:latin typeface="Century Gothic" panose="020B0502020202020204" pitchFamily="34" charset="0"/>
          </a:endParaRPr>
        </a:p>
      </dsp:txBody>
      <dsp:txXfrm>
        <a:off x="4433093" y="2146465"/>
        <a:ext cx="3690937" cy="1125735"/>
      </dsp:txXfrm>
    </dsp:sp>
    <dsp:sp modelId="{FD4538F8-D7C2-456E-B0F8-7B4F6E4BEEA8}">
      <dsp:nvSpPr>
        <dsp:cNvPr id="0" name=""/>
        <dsp:cNvSpPr/>
      </dsp:nvSpPr>
      <dsp:spPr>
        <a:xfrm>
          <a:off x="4433093" y="3733568"/>
          <a:ext cx="3690937" cy="11257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Century Gothic" panose="020B0502020202020204" pitchFamily="34" charset="0"/>
            </a:rPr>
            <a:t>виділення необхідного простору на своєму </a:t>
          </a:r>
          <a:r>
            <a:rPr lang="uk-UA" sz="2000" kern="1200" dirty="0" err="1" smtClean="0">
              <a:latin typeface="Century Gothic" panose="020B0502020202020204" pitchFamily="34" charset="0"/>
            </a:rPr>
            <a:t>вузлі</a:t>
          </a:r>
          <a:r>
            <a:rPr lang="uk-UA" sz="2000" kern="1200" dirty="0" smtClean="0">
              <a:latin typeface="Century Gothic" panose="020B0502020202020204" pitchFamily="34" charset="0"/>
            </a:rPr>
            <a:t> для </a:t>
          </a:r>
          <a:r>
            <a:rPr lang="en-US" sz="2000" kern="1200" dirty="0" smtClean="0">
              <a:latin typeface="Century Gothic" panose="020B0502020202020204" pitchFamily="34" charset="0"/>
            </a:rPr>
            <a:t>Web-</a:t>
          </a:r>
          <a:r>
            <a:rPr lang="uk-UA" sz="2000" kern="1200" dirty="0" smtClean="0">
              <a:latin typeface="Century Gothic" panose="020B0502020202020204" pitchFamily="34" charset="0"/>
            </a:rPr>
            <a:t>сторінок абонента</a:t>
          </a:r>
          <a:endParaRPr lang="uk-UA" sz="2000" kern="1200" dirty="0">
            <a:latin typeface="Century Gothic" panose="020B0502020202020204" pitchFamily="34" charset="0"/>
          </a:endParaRPr>
        </a:p>
      </dsp:txBody>
      <dsp:txXfrm>
        <a:off x="4433093" y="3733568"/>
        <a:ext cx="3690937" cy="1125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1308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521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2711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1193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225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584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5695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42572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9073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8621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5349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66DC2-B952-4EFE-ADF5-9204DB71A273}" type="datetimeFigureOut">
              <a:rPr lang="uk-UA" smtClean="0"/>
              <a:t>05.05.2020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1A4EA-560A-4A92-82D2-737CE3B0A6C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9162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1195326_mobile.mp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144000" y="6417335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Викладач Олійник Н.М.</a:t>
            </a:r>
            <a:endParaRPr lang="uk-UA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32" name="Picture 8" descr="В Україні стало менше абонентів мобільного зв'язку і більше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7" b="9215"/>
          <a:stretch/>
        </p:blipFill>
        <p:spPr bwMode="auto">
          <a:xfrm>
            <a:off x="46444" y="0"/>
            <a:ext cx="12192000" cy="687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ООН назвала кількість інтернет-користувачів у світі | 1NEWS.COM.U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9"/>
          <a:stretch/>
        </p:blipFill>
        <p:spPr bwMode="auto">
          <a:xfrm>
            <a:off x="0" y="-1"/>
            <a:ext cx="12192000" cy="687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Відтепер кожен зможе виміряти швидкість інтернету: Мінцифри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862"/>
            <a:ext cx="12238444" cy="688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29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Доменне ім'я 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477" y="1838614"/>
            <a:ext cx="2773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Century Gothic" panose="020B0502020202020204" pitchFamily="34" charset="0"/>
              </a:rPr>
              <a:t>wiki.hostpro.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ua</a:t>
            </a:r>
            <a:endParaRPr lang="uk-UA" sz="2800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09237" y="1541929"/>
            <a:ext cx="218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Домен І-го рівня</a:t>
            </a:r>
            <a:endParaRPr lang="uk-UA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1987" y="3157076"/>
            <a:ext cx="2886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1600" dirty="0" smtClean="0">
                <a:latin typeface="Century Gothic" panose="020B0502020202020204" pitchFamily="34" charset="0"/>
              </a:rPr>
              <a:t>Національні доменні зони:</a:t>
            </a: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UA</a:t>
            </a:r>
            <a:r>
              <a:rPr lang="en-US" dirty="0">
                <a:latin typeface="Century Gothic" panose="020B0502020202020204" pitchFamily="34" charset="0"/>
              </a:rPr>
              <a:t> – </a:t>
            </a:r>
            <a:r>
              <a:rPr lang="uk-UA" dirty="0">
                <a:latin typeface="Century Gothic" panose="020B0502020202020204" pitchFamily="34" charset="0"/>
              </a:rPr>
              <a:t>Україна;</a:t>
            </a:r>
          </a:p>
          <a:p>
            <a:r>
              <a:rPr lang="uk-UA" dirty="0"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US</a:t>
            </a:r>
            <a:r>
              <a:rPr lang="en-US" dirty="0">
                <a:latin typeface="Century Gothic" panose="020B0502020202020204" pitchFamily="34" charset="0"/>
              </a:rPr>
              <a:t> – </a:t>
            </a:r>
            <a:r>
              <a:rPr lang="uk-UA" dirty="0">
                <a:latin typeface="Century Gothic" panose="020B0502020202020204" pitchFamily="34" charset="0"/>
              </a:rPr>
              <a:t>США;</a:t>
            </a:r>
          </a:p>
          <a:p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UK </a:t>
            </a:r>
            <a:r>
              <a:rPr lang="en-US" dirty="0">
                <a:latin typeface="Century Gothic" panose="020B0502020202020204" pitchFamily="34" charset="0"/>
              </a:rPr>
              <a:t>– </a:t>
            </a:r>
            <a:r>
              <a:rPr lang="uk-UA" dirty="0">
                <a:latin typeface="Century Gothic" panose="020B0502020202020204" pitchFamily="34" charset="0"/>
              </a:rPr>
              <a:t>Великобританія;</a:t>
            </a:r>
          </a:p>
          <a:p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EU</a:t>
            </a:r>
            <a:r>
              <a:rPr lang="en-US" dirty="0">
                <a:latin typeface="Century Gothic" panose="020B0502020202020204" pitchFamily="34" charset="0"/>
              </a:rPr>
              <a:t> – </a:t>
            </a:r>
            <a:r>
              <a:rPr lang="uk-UA" dirty="0">
                <a:latin typeface="Century Gothic" panose="020B0502020202020204" pitchFamily="34" charset="0"/>
              </a:rPr>
              <a:t>Євросоюз і т. д.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92648" y="3250076"/>
            <a:ext cx="412420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>
                <a:latin typeface="Century Gothic" panose="020B0502020202020204" pitchFamily="34" charset="0"/>
              </a:rPr>
              <a:t>Загальні міжнародні:</a:t>
            </a:r>
            <a:endParaRPr lang="uk-UA" sz="1600" dirty="0">
              <a:latin typeface="Century Gothic" panose="020B0502020202020204" pitchFamily="34" charset="0"/>
            </a:endParaRPr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COM </a:t>
            </a:r>
            <a:r>
              <a:rPr lang="en-US" dirty="0" smtClean="0">
                <a:latin typeface="Century Gothic" panose="020B0502020202020204" pitchFamily="34" charset="0"/>
              </a:rPr>
              <a:t>– </a:t>
            </a:r>
            <a:r>
              <a:rPr lang="uk-UA" dirty="0" smtClean="0">
                <a:latin typeface="Century Gothic" panose="020B0502020202020204" pitchFamily="34" charset="0"/>
              </a:rPr>
              <a:t>сайти комерційних компаній;</a:t>
            </a:r>
          </a:p>
          <a:p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INFO </a:t>
            </a:r>
            <a:r>
              <a:rPr lang="en-US" dirty="0" smtClean="0">
                <a:latin typeface="Century Gothic" panose="020B0502020202020204" pitchFamily="34" charset="0"/>
              </a:rPr>
              <a:t>– </a:t>
            </a:r>
            <a:r>
              <a:rPr lang="uk-UA" dirty="0" smtClean="0">
                <a:latin typeface="Century Gothic" panose="020B0502020202020204" pitchFamily="34" charset="0"/>
              </a:rPr>
              <a:t>інформаційні, довідкові портали;</a:t>
            </a: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NET </a:t>
            </a:r>
            <a:r>
              <a:rPr lang="en-US" dirty="0" smtClean="0">
                <a:latin typeface="Century Gothic" panose="020B0502020202020204" pitchFamily="34" charset="0"/>
              </a:rPr>
              <a:t>– </a:t>
            </a:r>
            <a:r>
              <a:rPr lang="uk-UA" dirty="0" smtClean="0">
                <a:latin typeface="Century Gothic" panose="020B0502020202020204" pitchFamily="34" charset="0"/>
              </a:rPr>
              <a:t>сайти компаній, пов’язаних з мережею інтернет;</a:t>
            </a: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ORG </a:t>
            </a:r>
            <a:r>
              <a:rPr lang="en-US" dirty="0" smtClean="0">
                <a:latin typeface="Century Gothic" panose="020B0502020202020204" pitchFamily="34" charset="0"/>
              </a:rPr>
              <a:t>– </a:t>
            </a:r>
            <a:r>
              <a:rPr lang="uk-UA" dirty="0" smtClean="0">
                <a:latin typeface="Century Gothic" panose="020B0502020202020204" pitchFamily="34" charset="0"/>
              </a:rPr>
              <a:t>некомерційні організації;</a:t>
            </a: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EDU </a:t>
            </a:r>
            <a:r>
              <a:rPr lang="en-US" dirty="0" smtClean="0">
                <a:latin typeface="Century Gothic" panose="020B0502020202020204" pitchFamily="34" charset="0"/>
              </a:rPr>
              <a:t>– </a:t>
            </a:r>
            <a:r>
              <a:rPr lang="uk-UA" dirty="0" smtClean="0">
                <a:latin typeface="Century Gothic" panose="020B0502020202020204" pitchFamily="34" charset="0"/>
              </a:rPr>
              <a:t>освітні установи;</a:t>
            </a:r>
          </a:p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GOV </a:t>
            </a:r>
            <a:r>
              <a:rPr lang="en-US" dirty="0" smtClean="0">
                <a:latin typeface="Century Gothic" panose="020B0502020202020204" pitchFamily="34" charset="0"/>
              </a:rPr>
              <a:t>– </a:t>
            </a:r>
            <a:r>
              <a:rPr lang="uk-UA" dirty="0" smtClean="0">
                <a:latin typeface="Century Gothic" panose="020B0502020202020204" pitchFamily="34" charset="0"/>
              </a:rPr>
              <a:t>урядові організації.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96763" y="1473794"/>
            <a:ext cx="5805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Century Gothic" panose="020B0502020202020204" pitchFamily="34" charset="0"/>
              </a:rPr>
              <a:t>загальне ім'я, яке вказує на територіальну і тематичну приналежність ресурсу.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5156546" y="2278785"/>
            <a:ext cx="2504212" cy="369332"/>
          </a:xfrm>
          <a:prstGeom prst="rect">
            <a:avLst/>
          </a:prstGeom>
          <a:ln w="28575">
            <a:solidFill>
              <a:srgbClr val="056F96"/>
            </a:solidFill>
          </a:ln>
        </p:spPr>
        <p:txBody>
          <a:bodyPr wrap="none">
            <a:spAutoFit/>
          </a:bodyPr>
          <a:lstStyle/>
          <a:p>
            <a:r>
              <a:rPr lang="uk-UA" dirty="0" smtClean="0">
                <a:latin typeface="Century Gothic" panose="020B0502020202020204" pitchFamily="34" charset="0"/>
              </a:rPr>
              <a:t>типи доменів 1 рівня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60758" y="3277571"/>
            <a:ext cx="45312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latin typeface="Century Gothic" panose="020B0502020202020204" pitchFamily="34" charset="0"/>
              </a:rPr>
              <a:t>Напрямок</a:t>
            </a:r>
            <a:r>
              <a:rPr lang="ru-RU" sz="1600" dirty="0" smtClean="0">
                <a:latin typeface="Century Gothic" panose="020B0502020202020204" pitchFamily="34" charset="0"/>
              </a:rPr>
              <a:t> проекту, тематика, </a:t>
            </a:r>
            <a:r>
              <a:rPr lang="ru-RU" sz="1600" dirty="0" err="1" smtClean="0">
                <a:latin typeface="Century Gothic" panose="020B0502020202020204" pitchFamily="34" charset="0"/>
              </a:rPr>
              <a:t>специфіка</a:t>
            </a:r>
            <a:r>
              <a:rPr lang="ru-RU" sz="1600" dirty="0" smtClean="0">
                <a:latin typeface="Century Gothic" panose="020B0502020202020204" pitchFamily="34" charset="0"/>
              </a:rPr>
              <a:t>, сфера </a:t>
            </a:r>
            <a:r>
              <a:rPr lang="ru-RU" sz="1600" dirty="0" err="1" smtClean="0">
                <a:latin typeface="Century Gothic" panose="020B0502020202020204" pitchFamily="34" charset="0"/>
              </a:rPr>
              <a:t>діяльності</a:t>
            </a:r>
            <a:r>
              <a:rPr lang="uk-UA" sz="1600" dirty="0" smtClean="0">
                <a:latin typeface="Century Gothic" panose="020B0502020202020204" pitchFamily="34" charset="0"/>
              </a:rPr>
              <a:t>:</a:t>
            </a:r>
            <a:endParaRPr lang="uk-UA" sz="1600" dirty="0">
              <a:latin typeface="Century Gothic" panose="020B0502020202020204" pitchFamily="34" charset="0"/>
            </a:endParaRPr>
          </a:p>
          <a:p>
            <a:r>
              <a:rPr lang="uk-UA" dirty="0" smtClean="0">
                <a:latin typeface="Century Gothic" panose="020B0502020202020204" pitchFamily="34" charset="0"/>
              </a:rPr>
              <a:t>Спортивна </a:t>
            </a:r>
            <a:r>
              <a:rPr lang="uk-UA" dirty="0">
                <a:latin typeface="Century Gothic" panose="020B0502020202020204" pitchFamily="34" charset="0"/>
              </a:rPr>
              <a:t>тематика </a:t>
            </a:r>
            <a:r>
              <a:rPr lang="uk-UA" dirty="0" smtClean="0">
                <a:latin typeface="Century Gothic" panose="020B0502020202020204" pitchFamily="34" charset="0"/>
              </a:rPr>
              <a:t>–.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BIKE, .FITNESS;</a:t>
            </a:r>
          </a:p>
          <a:p>
            <a:r>
              <a:rPr lang="uk-UA" dirty="0">
                <a:latin typeface="Century Gothic" panose="020B0502020202020204" pitchFamily="34" charset="0"/>
              </a:rPr>
              <a:t>Бізнес тематика </a:t>
            </a:r>
            <a:r>
              <a:rPr lang="uk-UA" dirty="0" smtClean="0">
                <a:latin typeface="Century Gothic" panose="020B0502020202020204" pitchFamily="34" charset="0"/>
              </a:rPr>
              <a:t>–</a:t>
            </a:r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LTD, .TRADE, .SHOP;</a:t>
            </a:r>
          </a:p>
          <a:p>
            <a:r>
              <a:rPr lang="uk-UA" dirty="0">
                <a:latin typeface="Century Gothic" panose="020B0502020202020204" pitchFamily="34" charset="0"/>
              </a:rPr>
              <a:t>Розваги і хобі – 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BEER, .PHOTO, .COOKING, .PARTY, .GARDEN;</a:t>
            </a:r>
          </a:p>
          <a:p>
            <a:r>
              <a:rPr lang="uk-UA" dirty="0">
                <a:latin typeface="Century Gothic" panose="020B0502020202020204" pitchFamily="34" charset="0"/>
              </a:rPr>
              <a:t>Мода, </a:t>
            </a:r>
            <a:r>
              <a:rPr lang="uk-UA" dirty="0" smtClean="0">
                <a:latin typeface="Century Gothic" panose="020B0502020202020204" pitchFamily="34" charset="0"/>
              </a:rPr>
              <a:t>дизайн, стиль–.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MODA, FASHION,;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uk-UA" dirty="0">
                <a:latin typeface="Century Gothic" panose="020B0502020202020204" pitchFamily="34" charset="0"/>
              </a:rPr>
              <a:t>Професійна тематика – </a:t>
            </a:r>
            <a:r>
              <a:rPr lang="uk-UA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TECH, .GURU, .ENGINEER.</a:t>
            </a:r>
          </a:p>
        </p:txBody>
      </p:sp>
      <p:cxnSp>
        <p:nvCxnSpPr>
          <p:cNvPr id="47" name="Прямая со стрелкой 46"/>
          <p:cNvCxnSpPr>
            <a:stCxn id="43" idx="2"/>
            <a:endCxn id="40" idx="0"/>
          </p:cNvCxnSpPr>
          <p:nvPr/>
        </p:nvCxnSpPr>
        <p:spPr>
          <a:xfrm flipH="1">
            <a:off x="2005136" y="2648117"/>
            <a:ext cx="4403516" cy="5089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43" idx="2"/>
            <a:endCxn id="41" idx="0"/>
          </p:cNvCxnSpPr>
          <p:nvPr/>
        </p:nvCxnSpPr>
        <p:spPr>
          <a:xfrm flipH="1">
            <a:off x="5654749" y="2648117"/>
            <a:ext cx="753903" cy="60195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43" idx="2"/>
            <a:endCxn id="45" idx="0"/>
          </p:cNvCxnSpPr>
          <p:nvPr/>
        </p:nvCxnSpPr>
        <p:spPr>
          <a:xfrm>
            <a:off x="6408652" y="2648117"/>
            <a:ext cx="3517727" cy="62945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23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 animBg="1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Доменне ім'я 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477" y="1677629"/>
            <a:ext cx="2773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Century Gothic" panose="020B0502020202020204" pitchFamily="34" charset="0"/>
              </a:rPr>
              <a:t>wiki.</a:t>
            </a:r>
            <a:r>
              <a:rPr lang="en-US" sz="2800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hostpro</a:t>
            </a:r>
            <a:r>
              <a:rPr lang="en-US" sz="2800" dirty="0" smtClean="0">
                <a:latin typeface="Century Gothic" panose="020B0502020202020204" pitchFamily="34" charset="0"/>
              </a:rPr>
              <a:t>.ua</a:t>
            </a:r>
            <a:endParaRPr lang="uk-UA" sz="2800" dirty="0"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10000" y="1766736"/>
            <a:ext cx="2186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Домен ІІ-го рівня</a:t>
            </a:r>
            <a:endParaRPr lang="uk-UA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96000" y="1566127"/>
            <a:ext cx="5805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Century Gothic" panose="020B0502020202020204" pitchFamily="34" charset="0"/>
              </a:rPr>
              <a:t>Унікальне ім'я сайту, що вказує на </a:t>
            </a:r>
            <a:r>
              <a:rPr lang="ru-RU" dirty="0" err="1" smtClean="0">
                <a:latin typeface="Century Gothic" panose="020B0502020202020204" pitchFamily="34" charset="0"/>
              </a:rPr>
              <a:t>специфіку</a:t>
            </a:r>
            <a:r>
              <a:rPr lang="ru-RU" dirty="0" smtClean="0">
                <a:latin typeface="Century Gothic" panose="020B0502020202020204" pitchFamily="34" charset="0"/>
              </a:rPr>
              <a:t> ресурсу. </a:t>
            </a:r>
            <a:r>
              <a:rPr lang="uk-UA" dirty="0" smtClean="0">
                <a:latin typeface="Century Gothic" panose="020B0502020202020204" pitchFamily="34" charset="0"/>
              </a:rPr>
              <a:t>Ім'я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повинне</a:t>
            </a:r>
            <a:r>
              <a:rPr lang="ru-RU" dirty="0" smtClean="0">
                <a:latin typeface="Century Gothic" panose="020B0502020202020204" pitchFamily="34" charset="0"/>
              </a:rPr>
              <a:t> легко </a:t>
            </a:r>
            <a:r>
              <a:rPr lang="ru-RU" dirty="0" err="1" smtClean="0">
                <a:latin typeface="Century Gothic" panose="020B0502020202020204" pitchFamily="34" charset="0"/>
              </a:rPr>
              <a:t>читатися</a:t>
            </a:r>
            <a:r>
              <a:rPr lang="ru-RU" dirty="0" smtClean="0">
                <a:latin typeface="Century Gothic" panose="020B0502020202020204" pitchFamily="34" charset="0"/>
              </a:rPr>
              <a:t> і </a:t>
            </a:r>
            <a:r>
              <a:rPr lang="ru-RU" dirty="0" err="1" smtClean="0">
                <a:latin typeface="Century Gothic" panose="020B0502020202020204" pitchFamily="34" charset="0"/>
              </a:rPr>
              <a:t>запам'ятовуватися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uk-UA" dirty="0" smtClean="0">
                <a:latin typeface="Century Gothic" panose="020B0502020202020204" pitchFamily="34" charset="0"/>
              </a:rPr>
              <a:t> 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2477" y="4004322"/>
            <a:ext cx="2773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wiki</a:t>
            </a:r>
            <a:r>
              <a:rPr lang="en-US" sz="2800" dirty="0" smtClean="0">
                <a:latin typeface="Century Gothic" panose="020B0502020202020204" pitchFamily="34" charset="0"/>
              </a:rPr>
              <a:t>.hostpro.ua</a:t>
            </a:r>
            <a:endParaRPr lang="uk-UA" sz="2800" dirty="0">
              <a:latin typeface="Century Gothic" panose="020B0502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10000" y="4158210"/>
            <a:ext cx="251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Century Gothic" panose="020B0502020202020204" pitchFamily="34" charset="0"/>
              </a:rPr>
              <a:t>Домен ІІІ-го рівня</a:t>
            </a:r>
            <a:endParaRPr lang="uk-UA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5174" y="4125165"/>
            <a:ext cx="5805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Century Gothic" panose="020B0502020202020204" pitchFamily="34" charset="0"/>
              </a:rPr>
              <a:t>позначає</a:t>
            </a:r>
            <a:r>
              <a:rPr lang="ru-RU" dirty="0" smtClean="0">
                <a:latin typeface="Century Gothic" panose="020B0502020202020204" pitchFamily="34" charset="0"/>
              </a:rPr>
              <a:t> сервер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56439" y="5601660"/>
            <a:ext cx="103507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autoland</a:t>
            </a:r>
            <a:r>
              <a:rPr lang="uk-UA" dirty="0">
                <a:solidFill>
                  <a:srgbClr val="FFC000"/>
                </a:solidFill>
                <a:latin typeface="Century Gothic" panose="020B0502020202020204" pitchFamily="34" charset="0"/>
              </a:rPr>
              <a:t>.</a:t>
            </a:r>
            <a:r>
              <a:rPr lang="uk-UA" dirty="0">
                <a:latin typeface="Century Gothic" panose="020B0502020202020204" pitchFamily="34" charset="0"/>
              </a:rPr>
              <a:t> 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com.ua</a:t>
            </a:r>
            <a:r>
              <a:rPr lang="uk-UA" dirty="0">
                <a:latin typeface="Century Gothic" panose="020B0502020202020204" pitchFamily="34" charset="0"/>
              </a:rPr>
              <a:t> - комерційний сервер, присвячений автомобілям, країна (Україна</a:t>
            </a:r>
            <a:r>
              <a:rPr lang="uk-UA" dirty="0" smtClean="0">
                <a:latin typeface="Century Gothic" panose="020B0502020202020204" pitchFamily="34" charset="0"/>
              </a:rPr>
              <a:t>);</a:t>
            </a:r>
          </a:p>
          <a:p>
            <a:r>
              <a:rPr lang="uk-UA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 </a:t>
            </a:r>
            <a:r>
              <a:rPr lang="uk-UA" dirty="0">
                <a:solidFill>
                  <a:srgbClr val="FFC000"/>
                </a:solidFill>
                <a:latin typeface="Century Gothic" panose="020B0502020202020204" pitchFamily="34" charset="0"/>
              </a:rPr>
              <a:t>kyivstar.</a:t>
            </a:r>
            <a:r>
              <a:rPr lang="uk-UA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net</a:t>
            </a:r>
            <a:r>
              <a:rPr lang="uk-UA" dirty="0">
                <a:latin typeface="Century Gothic" panose="020B0502020202020204" pitchFamily="34" charset="0"/>
              </a:rPr>
              <a:t> - сервер оператора мобільного зв'язку, домен верхнього рівня </a:t>
            </a:r>
            <a:r>
              <a:rPr lang="uk-UA" dirty="0" err="1">
                <a:latin typeface="Century Gothic" panose="020B0502020202020204" pitchFamily="34" charset="0"/>
              </a:rPr>
              <a:t>net</a:t>
            </a:r>
            <a:r>
              <a:rPr lang="uk-UA" dirty="0">
                <a:latin typeface="Century Gothic" panose="020B0502020202020204" pitchFamily="34" charset="0"/>
              </a:rPr>
              <a:t>;</a:t>
            </a:r>
          </a:p>
          <a:p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15542" y="5358196"/>
            <a:ext cx="251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004470"/>
                </a:solidFill>
                <a:latin typeface="Century Gothic" panose="020B0502020202020204" pitchFamily="34" charset="0"/>
              </a:rPr>
              <a:t>ПРИКЛАДИ</a:t>
            </a:r>
            <a:endParaRPr lang="uk-UA" b="1" dirty="0">
              <a:solidFill>
                <a:srgbClr val="00447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11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  <p:bldP spid="42" grpId="0"/>
      <p:bldP spid="28" grpId="0"/>
      <p:bldP spid="30" grpId="0"/>
      <p:bldP spid="31" grpId="0"/>
      <p:bldP spid="2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661117" y="339331"/>
            <a:ext cx="820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Провайдер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170" name="Picture 2" descr="трансокеанічні підводні кабелі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2" b="9239"/>
          <a:stretch/>
        </p:blipFill>
        <p:spPr bwMode="auto">
          <a:xfrm>
            <a:off x="44214" y="21265"/>
            <a:ext cx="12603214" cy="683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Интернет на дне океана - Телеканал «Наука»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6" b="6941"/>
          <a:stretch/>
        </p:blipFill>
        <p:spPr bwMode="auto">
          <a:xfrm>
            <a:off x="22107" y="-31898"/>
            <a:ext cx="12647428" cy="686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Самый быстрый трансатлантический кабель MAREA стал еще быстре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2"/>
          <a:stretch/>
        </p:blipFill>
        <p:spPr bwMode="auto">
          <a:xfrm>
            <a:off x="-15949" y="0"/>
            <a:ext cx="12685484" cy="694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02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820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Доступ до глобальних мереж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21295" y="1455750"/>
            <a:ext cx="93228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entury Gothic" panose="020B0502020202020204" pitchFamily="34" charset="0"/>
              </a:rPr>
              <a:t>Провайдер — </a:t>
            </a:r>
            <a:r>
              <a:rPr lang="ru-RU" dirty="0" err="1" smtClean="0">
                <a:latin typeface="Century Gothic" panose="020B0502020202020204" pitchFamily="34" charset="0"/>
              </a:rPr>
              <a:t>організація</a:t>
            </a:r>
            <a:r>
              <a:rPr lang="ru-RU" dirty="0" smtClean="0">
                <a:latin typeface="Century Gothic" panose="020B0502020202020204" pitchFamily="34" charset="0"/>
              </a:rPr>
              <a:t> (</a:t>
            </a:r>
            <a:r>
              <a:rPr lang="ru-RU" dirty="0" err="1" smtClean="0">
                <a:latin typeface="Century Gothic" panose="020B0502020202020204" pitchFamily="34" charset="0"/>
              </a:rPr>
              <a:t>юридична</a:t>
            </a:r>
            <a:r>
              <a:rPr lang="ru-RU" dirty="0" smtClean="0">
                <a:latin typeface="Century Gothic" panose="020B0502020202020204" pitchFamily="34" charset="0"/>
              </a:rPr>
              <a:t> особа), </a:t>
            </a:r>
            <a:r>
              <a:rPr lang="ru-RU" dirty="0" err="1" smtClean="0">
                <a:latin typeface="Century Gothic" panose="020B0502020202020204" pitchFamily="34" charset="0"/>
              </a:rPr>
              <a:t>що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надає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послуги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приєднання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користувачів</a:t>
            </a:r>
            <a:r>
              <a:rPr lang="ru-RU" dirty="0" smtClean="0">
                <a:latin typeface="Century Gothic" panose="020B0502020202020204" pitchFamily="34" charset="0"/>
              </a:rPr>
              <a:t> до </a:t>
            </a:r>
            <a:r>
              <a:rPr lang="ru-RU" dirty="0" err="1" smtClean="0">
                <a:latin typeface="Century Gothic" panose="020B0502020202020204" pitchFamily="34" charset="0"/>
              </a:rPr>
              <a:t>мережі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Інтернет</a:t>
            </a:r>
            <a:r>
              <a:rPr lang="ru-RU" dirty="0" smtClean="0">
                <a:latin typeface="Century Gothic" panose="020B0502020202020204" pitchFamily="34" charset="0"/>
              </a:rPr>
              <a:t>. </a:t>
            </a:r>
            <a:endParaRPr lang="uk-UA" dirty="0">
              <a:latin typeface="Century Gothic" panose="020B0502020202020204" pitchFamily="34" charset="0"/>
            </a:endParaRP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4232931511"/>
              </p:ext>
            </p:extLst>
          </p:nvPr>
        </p:nvGraphicFramePr>
        <p:xfrm>
          <a:off x="1539049" y="155888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70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595" y="1527248"/>
            <a:ext cx="9537405" cy="476870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61117" y="339331"/>
            <a:ext cx="820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Передача інформації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13736" y="1401023"/>
            <a:ext cx="5121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i="0" dirty="0" smtClean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Як забезпечується передача інформації?</a:t>
            </a:r>
            <a:endParaRPr lang="uk-UA" i="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5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8201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Передача інформації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34956" y="1472776"/>
            <a:ext cx="52902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>
                <a:latin typeface="Century Gothic" panose="020B0502020202020204" pitchFamily="34" charset="0"/>
              </a:rPr>
              <a:t>Взаємодія</a:t>
            </a:r>
            <a:r>
              <a:rPr lang="ru-RU" sz="2000" dirty="0" smtClean="0">
                <a:latin typeface="Century Gothic" panose="020B0502020202020204" pitchFamily="34" charset="0"/>
              </a:rPr>
              <a:t> </a:t>
            </a:r>
            <a:r>
              <a:rPr lang="ru-RU" sz="2000" dirty="0" smtClean="0">
                <a:latin typeface="Century Gothic" panose="020B0502020202020204" pitchFamily="34" charset="0"/>
              </a:rPr>
              <a:t>ПК </a:t>
            </a:r>
            <a:r>
              <a:rPr lang="ru-RU" sz="2000" dirty="0" err="1" smtClean="0">
                <a:latin typeface="Century Gothic" panose="020B0502020202020204" pitchFamily="34" charset="0"/>
              </a:rPr>
              <a:t>користувача</a:t>
            </a:r>
            <a:r>
              <a:rPr lang="ru-RU" sz="2000" dirty="0" smtClean="0">
                <a:latin typeface="Century Gothic" panose="020B0502020202020204" pitchFamily="34" charset="0"/>
              </a:rPr>
              <a:t> з </a:t>
            </a:r>
            <a:r>
              <a:rPr lang="ru-RU" sz="2000" dirty="0" err="1" smtClean="0">
                <a:latin typeface="Century Gothic" panose="020B0502020202020204" pitchFamily="34" charset="0"/>
              </a:rPr>
              <a:t>Інтернетом</a:t>
            </a:r>
            <a:endParaRPr lang="uk-UA" sz="2000" dirty="0">
              <a:latin typeface="Century Gothic" panose="020B0502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093085" y="2534883"/>
            <a:ext cx="1846997" cy="1641482"/>
            <a:chOff x="955968" y="2426137"/>
            <a:chExt cx="1846997" cy="1641482"/>
          </a:xfrm>
        </p:grpSpPr>
        <p:pic>
          <p:nvPicPr>
            <p:cNvPr id="18" name="Picture 4" descr="Data gathering from many locations | NETLA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69" t="62536" r="11474"/>
            <a:stretch/>
          </p:blipFill>
          <p:spPr bwMode="auto">
            <a:xfrm>
              <a:off x="955968" y="2426137"/>
              <a:ext cx="1846997" cy="16414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1265274" y="2573079"/>
              <a:ext cx="1201479" cy="7283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b="7025"/>
          <a:stretch/>
        </p:blipFill>
        <p:spPr>
          <a:xfrm>
            <a:off x="4049677" y="4547812"/>
            <a:ext cx="1692958" cy="165587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l="44859"/>
          <a:stretch/>
        </p:blipFill>
        <p:spPr>
          <a:xfrm>
            <a:off x="0" y="2708352"/>
            <a:ext cx="2165835" cy="2945883"/>
          </a:xfrm>
          <a:prstGeom prst="rect">
            <a:avLst/>
          </a:prstGeom>
        </p:spPr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3719342" y="3594223"/>
            <a:ext cx="1042335" cy="64596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719342" y="4248166"/>
            <a:ext cx="747486" cy="11167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1696049" y="4132494"/>
            <a:ext cx="1011646" cy="1010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434339" y="3957929"/>
            <a:ext cx="1486286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056F96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Century Gothic" panose="020B0502020202020204" pitchFamily="34" charset="0"/>
              </a:rPr>
              <a:t>провайдер</a:t>
            </a:r>
            <a:endParaRPr lang="uk-UA" dirty="0">
              <a:latin typeface="Century Gothic" panose="020B0502020202020204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2885716" y="2296367"/>
            <a:ext cx="5439471" cy="4502889"/>
            <a:chOff x="955968" y="2450591"/>
            <a:chExt cx="1846997" cy="1617028"/>
          </a:xfrm>
        </p:grpSpPr>
        <p:pic>
          <p:nvPicPr>
            <p:cNvPr id="35" name="Picture 4" descr="Data gathering from many locations | NETLA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469" t="63094" r="11474"/>
            <a:stretch/>
          </p:blipFill>
          <p:spPr bwMode="auto">
            <a:xfrm>
              <a:off x="955968" y="2450591"/>
              <a:ext cx="1846997" cy="1617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Прямоугольник 35"/>
            <p:cNvSpPr/>
            <p:nvPr/>
          </p:nvSpPr>
          <p:spPr>
            <a:xfrm>
              <a:off x="1265274" y="2573079"/>
              <a:ext cx="1201479" cy="7283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pic>
        <p:nvPicPr>
          <p:cNvPr id="12290" name="Picture 2" descr="Google Chrome научится быстро отключать звук во вкладках | forNote.ne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226" y="3183333"/>
            <a:ext cx="1092887" cy="80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irefox could make a comeback in 2017 - Technology Explained - Medi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260" y="3125611"/>
            <a:ext cx="998817" cy="94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Отзывы о Браузер Opera Mini - программа для Androi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471" y="3196502"/>
            <a:ext cx="720705" cy="720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436" y="2520148"/>
            <a:ext cx="4012800" cy="228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6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1481E-6 L -0.12123 -0.1004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11784 -0.1002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0 L -0.00026 0.13403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8" name="Picture 4" descr="cropped-home2.jpg - ENGINEERING PROJECTS H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1105"/>
            <a:ext cx="12192000" cy="730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851400" y="2252663"/>
            <a:ext cx="5257800" cy="1631950"/>
          </a:xfrm>
          <a:prstGeom prst="roundRect">
            <a:avLst>
              <a:gd name="adj" fmla="val 31453"/>
            </a:avLst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4902200" y="2442503"/>
            <a:ext cx="5270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Загальні відомості 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               про Інтернет</a:t>
            </a:r>
            <a:endParaRPr lang="uk-UA" sz="3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0" y="6417335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Викладач Олійник Н.М.</a:t>
            </a:r>
            <a:endParaRPr lang="uk-UA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4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2056" name="Picture 8" descr="Материки По Контуру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6" b="3845"/>
          <a:stretch/>
        </p:blipFill>
        <p:spPr bwMode="auto">
          <a:xfrm>
            <a:off x="761848" y="1379003"/>
            <a:ext cx="10299700" cy="522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Утворення мережі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4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2137225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2384875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525" y="2947749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760987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2323861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442" y="1698625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661" y="2150823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925" y="5031842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842" y="1772789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2" y="3122829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099" y="3614194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49" y="4313463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549" y="4963901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880" y="4381558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598" y="2774711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3425" y="2855591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462" y="3440834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887" y="2272245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компьютер иконки. Скачать бесплатно иконки компьюте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7" y="3427983"/>
            <a:ext cx="346075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>
            <a:endCxn id="30" idx="3"/>
          </p:cNvCxnSpPr>
          <p:nvPr/>
        </p:nvCxnSpPr>
        <p:spPr>
          <a:xfrm>
            <a:off x="2020887" y="2289262"/>
            <a:ext cx="608013" cy="2686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173696" y="4375987"/>
            <a:ext cx="608013" cy="2686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48" idx="3"/>
          </p:cNvCxnSpPr>
          <p:nvPr/>
        </p:nvCxnSpPr>
        <p:spPr>
          <a:xfrm>
            <a:off x="7862887" y="2574540"/>
            <a:ext cx="836613" cy="45408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38" idx="3"/>
            <a:endCxn id="39" idx="3"/>
          </p:cNvCxnSpPr>
          <p:nvPr/>
        </p:nvCxnSpPr>
        <p:spPr>
          <a:xfrm flipH="1">
            <a:off x="6084736" y="1871663"/>
            <a:ext cx="442781" cy="452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32" idx="2"/>
          </p:cNvCxnSpPr>
          <p:nvPr/>
        </p:nvCxnSpPr>
        <p:spPr>
          <a:xfrm flipH="1">
            <a:off x="7862888" y="2107062"/>
            <a:ext cx="434975" cy="38463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42" idx="3"/>
          </p:cNvCxnSpPr>
          <p:nvPr/>
        </p:nvCxnSpPr>
        <p:spPr>
          <a:xfrm flipH="1" flipV="1">
            <a:off x="6021953" y="2319943"/>
            <a:ext cx="951934" cy="975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47" idx="3"/>
          </p:cNvCxnSpPr>
          <p:nvPr/>
        </p:nvCxnSpPr>
        <p:spPr>
          <a:xfrm flipH="1">
            <a:off x="2057314" y="2947749"/>
            <a:ext cx="987359" cy="20873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 flipV="1">
            <a:off x="2018020" y="2258929"/>
            <a:ext cx="2867" cy="90473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 flipV="1">
            <a:off x="2892953" y="2947184"/>
            <a:ext cx="308318" cy="160741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 flipV="1">
            <a:off x="2938792" y="3016391"/>
            <a:ext cx="3113344" cy="81412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48" idx="3"/>
          </p:cNvCxnSpPr>
          <p:nvPr/>
        </p:nvCxnSpPr>
        <p:spPr>
          <a:xfrm flipH="1">
            <a:off x="2283169" y="3028629"/>
            <a:ext cx="6416331" cy="63825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 flipV="1">
            <a:off x="3680215" y="5123395"/>
            <a:ext cx="6052747" cy="8914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>
            <a:endCxn id="49" idx="3"/>
          </p:cNvCxnSpPr>
          <p:nvPr/>
        </p:nvCxnSpPr>
        <p:spPr>
          <a:xfrm flipH="1" flipV="1">
            <a:off x="8872537" y="3613872"/>
            <a:ext cx="967500" cy="169956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>
            <a:stCxn id="46" idx="3"/>
          </p:cNvCxnSpPr>
          <p:nvPr/>
        </p:nvCxnSpPr>
        <p:spPr>
          <a:xfrm flipV="1">
            <a:off x="3874955" y="3777806"/>
            <a:ext cx="2253387" cy="7767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>
            <a:endCxn id="41" idx="2"/>
          </p:cNvCxnSpPr>
          <p:nvPr/>
        </p:nvCxnSpPr>
        <p:spPr>
          <a:xfrm flipH="1" flipV="1">
            <a:off x="7268880" y="2118864"/>
            <a:ext cx="2633749" cy="32210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endCxn id="50" idx="2"/>
          </p:cNvCxnSpPr>
          <p:nvPr/>
        </p:nvCxnSpPr>
        <p:spPr>
          <a:xfrm flipV="1">
            <a:off x="3742981" y="2618320"/>
            <a:ext cx="5816944" cy="198789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32" idx="2"/>
          </p:cNvCxnSpPr>
          <p:nvPr/>
        </p:nvCxnSpPr>
        <p:spPr>
          <a:xfrm flipH="1">
            <a:off x="2460209" y="2107062"/>
            <a:ext cx="5837654" cy="5035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42" idx="3"/>
          </p:cNvCxnSpPr>
          <p:nvPr/>
        </p:nvCxnSpPr>
        <p:spPr>
          <a:xfrm flipH="1" flipV="1">
            <a:off x="2455863" y="2550127"/>
            <a:ext cx="4518024" cy="7457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flipH="1">
            <a:off x="3680215" y="2557912"/>
            <a:ext cx="5960586" cy="256548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 flipH="1" flipV="1">
            <a:off x="5884741" y="2319943"/>
            <a:ext cx="1848666" cy="1964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>
            <a:endCxn id="38" idx="3"/>
          </p:cNvCxnSpPr>
          <p:nvPr/>
        </p:nvCxnSpPr>
        <p:spPr>
          <a:xfrm flipH="1" flipV="1">
            <a:off x="6527517" y="1871663"/>
            <a:ext cx="2301464" cy="187026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74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8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9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1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2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3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4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75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8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5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1500"/>
                            </p:stCondLst>
                            <p:childTnLst>
                              <p:par>
                                <p:cTn id="1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25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4500"/>
                            </p:stCondLst>
                            <p:childTnLst>
                              <p:par>
                                <p:cTn id="1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5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65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75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Объект 27"/>
          <p:cNvSpPr>
            <a:spLocks noGrp="1"/>
          </p:cNvSpPr>
          <p:nvPr>
            <p:ph idx="1"/>
          </p:nvPr>
        </p:nvSpPr>
        <p:spPr>
          <a:xfrm>
            <a:off x="323850" y="1672831"/>
            <a:ext cx="10979150" cy="17811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err="1" smtClean="0">
                <a:latin typeface="Century Gothic" panose="020B0502020202020204" pitchFamily="34" charset="0"/>
              </a:rPr>
              <a:t>Інтернет</a:t>
            </a:r>
            <a:r>
              <a:rPr lang="ru-RU" dirty="0" smtClean="0">
                <a:latin typeface="Century Gothic" panose="020B0502020202020204" pitchFamily="34" charset="0"/>
              </a:rPr>
              <a:t> - </a:t>
            </a:r>
            <a:r>
              <a:rPr lang="ru-RU" dirty="0" err="1" smtClean="0">
                <a:latin typeface="Century Gothic" panose="020B0502020202020204" pitchFamily="34" charset="0"/>
              </a:rPr>
              <a:t>об'єднання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всіх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малих</a:t>
            </a:r>
            <a:r>
              <a:rPr lang="ru-RU" dirty="0" smtClean="0">
                <a:latin typeface="Century Gothic" panose="020B0502020202020204" pitchFamily="34" charset="0"/>
              </a:rPr>
              <a:t> мереж в </a:t>
            </a:r>
            <a:r>
              <a:rPr lang="ru-RU" dirty="0" err="1" smtClean="0">
                <a:latin typeface="Century Gothic" panose="020B0502020202020204" pitchFamily="34" charset="0"/>
              </a:rPr>
              <a:t>єдину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глобальну</a:t>
            </a:r>
            <a:r>
              <a:rPr lang="ru-RU" dirty="0" smtClean="0">
                <a:latin typeface="Century Gothic" panose="020B0502020202020204" pitchFamily="34" charset="0"/>
              </a:rPr>
              <a:t> мережу за </a:t>
            </a:r>
            <a:r>
              <a:rPr lang="ru-RU" dirty="0" err="1" smtClean="0">
                <a:latin typeface="Century Gothic" panose="020B0502020202020204" pitchFamily="34" charset="0"/>
              </a:rPr>
              <a:t>допомогою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спеціальних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кабелів</a:t>
            </a:r>
            <a:r>
              <a:rPr lang="ru-RU" dirty="0" smtClean="0">
                <a:latin typeface="Century Gothic" panose="020B0502020202020204" pitchFamily="34" charset="0"/>
              </a:rPr>
              <a:t>.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Історія створення Інтернет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82675" y="3028951"/>
            <a:ext cx="47307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Century Gothic" panose="020B0502020202020204" pitchFamily="34" charset="0"/>
              </a:rPr>
              <a:t>Винахідником Інтернету є не одна людина, а ціла група військових з Америки. Причиною послужила Холодна війна з СРСР і мережі повинні були якимось чином протидіяти загрозі. Проект був розроблений в кінці жовтня 1969, але широке поширення інтернет знайшов тільки в 1991 році.</a:t>
            </a:r>
            <a:endParaRPr lang="uk-UA" dirty="0">
              <a:latin typeface="Century Gothic" panose="020B0502020202020204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6311647" y="2520363"/>
            <a:ext cx="5440601" cy="4153487"/>
            <a:chOff x="6311647" y="2520363"/>
            <a:chExt cx="5440601" cy="4153487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11647" y="2520363"/>
              <a:ext cx="5440601" cy="352789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6685984" y="6027519"/>
              <a:ext cx="4921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latin typeface="Century Gothic" panose="020B0502020202020204" pitchFamily="34" charset="0"/>
                </a:rPr>
                <a:t>Команда, яка </a:t>
              </a:r>
              <a:r>
                <a:rPr lang="ru-RU" dirty="0" err="1">
                  <a:latin typeface="Century Gothic" panose="020B0502020202020204" pitchFamily="34" charset="0"/>
                </a:rPr>
                <a:t>працювала</a:t>
              </a:r>
              <a:r>
                <a:rPr lang="ru-RU" dirty="0">
                  <a:latin typeface="Century Gothic" panose="020B0502020202020204" pitchFamily="34" charset="0"/>
                </a:rPr>
                <a:t> над ARPANET</a:t>
              </a:r>
              <a:r>
                <a:rPr lang="ru-RU" dirty="0" smtClean="0">
                  <a:latin typeface="Century Gothic" panose="020B0502020202020204" pitchFamily="34" charset="0"/>
                </a:rPr>
                <a:t/>
              </a:r>
              <a:br>
                <a:rPr lang="ru-RU" dirty="0" smtClean="0">
                  <a:latin typeface="Century Gothic" panose="020B0502020202020204" pitchFamily="34" charset="0"/>
                </a:rPr>
              </a:br>
              <a:endParaRPr lang="uk-UA" dirty="0">
                <a:latin typeface="Century Gothic" panose="020B0502020202020204" pitchFamily="34" charset="0"/>
              </a:endParaRPr>
            </a:p>
          </p:txBody>
        </p:sp>
      </p:grpSp>
      <p:pic>
        <p:nvPicPr>
          <p:cNvPr id="37" name="Рисунок 3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5532" y="5219929"/>
            <a:ext cx="1107004" cy="110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Объект 27"/>
          <p:cNvSpPr>
            <a:spLocks noGrp="1"/>
          </p:cNvSpPr>
          <p:nvPr>
            <p:ph idx="1"/>
          </p:nvPr>
        </p:nvSpPr>
        <p:spPr>
          <a:xfrm>
            <a:off x="277995" y="1333500"/>
            <a:ext cx="8474160" cy="14752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err="1" smtClean="0">
                <a:latin typeface="Century Gothic" panose="020B0502020202020204" pitchFamily="34" charset="0"/>
              </a:rPr>
              <a:t>Комп'ютери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які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працюють</a:t>
            </a:r>
            <a:r>
              <a:rPr lang="ru-RU" dirty="0" smtClean="0">
                <a:latin typeface="Century Gothic" panose="020B0502020202020204" pitchFamily="34" charset="0"/>
              </a:rPr>
              <a:t> у </a:t>
            </a:r>
            <a:r>
              <a:rPr lang="ru-RU" dirty="0" err="1" smtClean="0">
                <a:latin typeface="Century Gothic" panose="020B0502020202020204" pitchFamily="34" charset="0"/>
              </a:rPr>
              <a:t>мережі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Інтернет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називаються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вузлами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Вузлові комп’ютери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360684" y="2301875"/>
            <a:ext cx="8242342" cy="4465451"/>
            <a:chOff x="509813" y="2176730"/>
            <a:chExt cx="8242342" cy="4465451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509813" y="2260680"/>
              <a:ext cx="8010525" cy="4381501"/>
              <a:chOff x="509813" y="2260680"/>
              <a:chExt cx="8010525" cy="4381501"/>
            </a:xfrm>
          </p:grpSpPr>
          <p:grpSp>
            <p:nvGrpSpPr>
              <p:cNvPr id="57" name="Группа 56"/>
              <p:cNvGrpSpPr/>
              <p:nvPr/>
            </p:nvGrpSpPr>
            <p:grpSpPr>
              <a:xfrm>
                <a:off x="509813" y="2260680"/>
                <a:ext cx="8010525" cy="4381501"/>
                <a:chOff x="509813" y="2260680"/>
                <a:chExt cx="8010525" cy="4381501"/>
              </a:xfrm>
            </p:grpSpPr>
            <p:grpSp>
              <p:nvGrpSpPr>
                <p:cNvPr id="49" name="Группа 48"/>
                <p:cNvGrpSpPr/>
                <p:nvPr/>
              </p:nvGrpSpPr>
              <p:grpSpPr>
                <a:xfrm>
                  <a:off x="509813" y="2260680"/>
                  <a:ext cx="8010525" cy="4381501"/>
                  <a:chOff x="509813" y="2260680"/>
                  <a:chExt cx="8010525" cy="4381501"/>
                </a:xfrm>
              </p:grpSpPr>
              <p:pic>
                <p:nvPicPr>
                  <p:cNvPr id="3076" name="Picture 4" descr="Data gathering from many locations | NETLANG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9813" y="2260680"/>
                    <a:ext cx="8010525" cy="438150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51" name="Прямоугольник 50"/>
                  <p:cNvSpPr/>
                  <p:nvPr/>
                </p:nvSpPr>
                <p:spPr>
                  <a:xfrm>
                    <a:off x="6030201" y="5209336"/>
                    <a:ext cx="1191169" cy="70786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uk-UA"/>
                  </a:p>
                </p:txBody>
              </p:sp>
            </p:grpSp>
            <p:sp>
              <p:nvSpPr>
                <p:cNvPr id="56" name="Прямоугольник 55"/>
                <p:cNvSpPr/>
                <p:nvPr/>
              </p:nvSpPr>
              <p:spPr>
                <a:xfrm>
                  <a:off x="2715984" y="3857767"/>
                  <a:ext cx="2679432" cy="173326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  <p:sp>
            <p:nvSpPr>
              <p:cNvPr id="59" name="Прямоугольник 58"/>
              <p:cNvSpPr/>
              <p:nvPr/>
            </p:nvSpPr>
            <p:spPr>
              <a:xfrm>
                <a:off x="2579300" y="4585648"/>
                <a:ext cx="3189154" cy="93489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2699690" y="4386461"/>
                <a:ext cx="4762989" cy="93489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2699690" y="4013149"/>
                <a:ext cx="3100609" cy="124953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 flipV="1">
                <a:off x="5706306" y="3141316"/>
                <a:ext cx="93993" cy="956712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 flipV="1">
                <a:off x="7384980" y="3523016"/>
                <a:ext cx="93993" cy="956712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grpSp>
          <p:nvGrpSpPr>
            <p:cNvPr id="67" name="Группа 66"/>
            <p:cNvGrpSpPr/>
            <p:nvPr/>
          </p:nvGrpSpPr>
          <p:grpSpPr>
            <a:xfrm>
              <a:off x="1611728" y="2176730"/>
              <a:ext cx="7140427" cy="4152848"/>
              <a:chOff x="1611728" y="2176730"/>
              <a:chExt cx="7140427" cy="4152848"/>
            </a:xfrm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1611728" y="3684187"/>
                <a:ext cx="1646833" cy="1534485"/>
                <a:chOff x="1687769" y="4265061"/>
                <a:chExt cx="1646833" cy="1534485"/>
              </a:xfrm>
            </p:grpSpPr>
            <p:sp>
              <p:nvSpPr>
                <p:cNvPr id="43" name="Прямоугольник 42"/>
                <p:cNvSpPr/>
                <p:nvPr/>
              </p:nvSpPr>
              <p:spPr>
                <a:xfrm>
                  <a:off x="1687769" y="4335545"/>
                  <a:ext cx="1105469" cy="12574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 dirty="0"/>
                </a:p>
              </p:txBody>
            </p:sp>
            <p:grpSp>
              <p:nvGrpSpPr>
                <p:cNvPr id="6" name="Группа 5"/>
                <p:cNvGrpSpPr/>
                <p:nvPr/>
              </p:nvGrpSpPr>
              <p:grpSpPr>
                <a:xfrm>
                  <a:off x="1944153" y="4265061"/>
                  <a:ext cx="1390449" cy="1534485"/>
                  <a:chOff x="3057098" y="3997175"/>
                  <a:chExt cx="650544" cy="858635"/>
                </a:xfrm>
              </p:grpSpPr>
              <p:pic>
                <p:nvPicPr>
                  <p:cNvPr id="23" name="Picture 6" descr="компьютер иконки. Скачать бесплатно иконки компьютер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3" cstate="print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7522" t="21579" r="2578" b="8368"/>
                  <a:stretch/>
                </p:blipFill>
                <p:spPr bwMode="auto">
                  <a:xfrm>
                    <a:off x="3057098" y="3997175"/>
                    <a:ext cx="318448" cy="7460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" name="TextBox 2"/>
                  <p:cNvSpPr txBox="1"/>
                  <p:nvPr/>
                </p:nvSpPr>
                <p:spPr>
                  <a:xfrm>
                    <a:off x="3057098" y="4700813"/>
                    <a:ext cx="650544" cy="154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200" dirty="0" smtClean="0">
                        <a:latin typeface="Century Gothic" panose="020B0502020202020204" pitchFamily="34" charset="0"/>
                      </a:rPr>
                      <a:t>сервер</a:t>
                    </a:r>
                    <a:endParaRPr lang="uk-UA" sz="1200" dirty="0">
                      <a:latin typeface="Century Gothic" panose="020B0502020202020204" pitchFamily="34" charset="0"/>
                    </a:endParaRPr>
                  </a:p>
                </p:txBody>
              </p:sp>
            </p:grpSp>
          </p:grpSp>
          <p:grpSp>
            <p:nvGrpSpPr>
              <p:cNvPr id="55" name="Группа 54"/>
              <p:cNvGrpSpPr/>
              <p:nvPr/>
            </p:nvGrpSpPr>
            <p:grpSpPr>
              <a:xfrm>
                <a:off x="4778788" y="2176730"/>
                <a:ext cx="1846997" cy="1641482"/>
                <a:chOff x="4694662" y="2426136"/>
                <a:chExt cx="1846997" cy="1641482"/>
              </a:xfrm>
            </p:grpSpPr>
            <p:pic>
              <p:nvPicPr>
                <p:cNvPr id="47" name="Picture 4" descr="Data gathering from many locations | NETLANG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469" t="62536" r="11474"/>
                <a:stretch/>
              </p:blipFill>
              <p:spPr bwMode="auto">
                <a:xfrm>
                  <a:off x="4694662" y="2426136"/>
                  <a:ext cx="1846997" cy="16414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5" name="Прямоугольник 44"/>
                <p:cNvSpPr/>
                <p:nvPr/>
              </p:nvSpPr>
              <p:spPr>
                <a:xfrm>
                  <a:off x="5004179" y="2589068"/>
                  <a:ext cx="1191169" cy="7078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  <p:grpSp>
            <p:nvGrpSpPr>
              <p:cNvPr id="52" name="Группа 51"/>
              <p:cNvGrpSpPr/>
              <p:nvPr/>
            </p:nvGrpSpPr>
            <p:grpSpPr>
              <a:xfrm>
                <a:off x="6905158" y="3241973"/>
                <a:ext cx="1846997" cy="1641482"/>
                <a:chOff x="6905158" y="3241973"/>
                <a:chExt cx="1846997" cy="1641482"/>
              </a:xfrm>
            </p:grpSpPr>
            <p:pic>
              <p:nvPicPr>
                <p:cNvPr id="46" name="Picture 4" descr="Data gathering from many locations | NETLANG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469" t="62536" r="11474"/>
                <a:stretch/>
              </p:blipFill>
              <p:spPr bwMode="auto">
                <a:xfrm>
                  <a:off x="6905158" y="3241973"/>
                  <a:ext cx="1846997" cy="16414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0" name="Прямоугольник 49"/>
                <p:cNvSpPr/>
                <p:nvPr/>
              </p:nvSpPr>
              <p:spPr>
                <a:xfrm>
                  <a:off x="7233071" y="3382000"/>
                  <a:ext cx="1191169" cy="7078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4935940" y="3241973"/>
                <a:ext cx="7479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1400" dirty="0" smtClean="0">
                    <a:latin typeface="Century Gothic" panose="020B0502020202020204" pitchFamily="34" charset="0"/>
                  </a:rPr>
                  <a:t>клієнт</a:t>
                </a:r>
                <a:endParaRPr lang="uk-UA" sz="14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7780536" y="4284531"/>
                <a:ext cx="7479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1400" dirty="0" smtClean="0">
                    <a:latin typeface="Century Gothic" panose="020B0502020202020204" pitchFamily="34" charset="0"/>
                  </a:rPr>
                  <a:t>клієнт</a:t>
                </a:r>
                <a:endParaRPr lang="uk-UA" sz="14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877836" y="6021801"/>
                <a:ext cx="7479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1400" dirty="0" smtClean="0">
                    <a:latin typeface="Century Gothic" panose="020B0502020202020204" pitchFamily="34" charset="0"/>
                  </a:rPr>
                  <a:t>клієнт</a:t>
                </a:r>
                <a:endParaRPr lang="uk-UA" sz="1400" dirty="0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76" name="Picture 8" descr="Google docs png, Picture #1944066 google doc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237" y="3742498"/>
            <a:ext cx="374793" cy="3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8" descr="Google docs png, Picture #1944066 google doc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85" y="4316655"/>
            <a:ext cx="374793" cy="3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" descr="Google docs png, Picture #1944066 google doc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04" y="4685540"/>
            <a:ext cx="374793" cy="3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8889242" y="1874202"/>
            <a:ext cx="32299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entury Gothic" panose="020B0502020202020204" pitchFamily="34" charset="0"/>
              </a:rPr>
              <a:t>Сервери</a:t>
            </a:r>
            <a:r>
              <a:rPr lang="uk-UA" dirty="0" smtClean="0">
                <a:latin typeface="Century Gothic" panose="020B0502020202020204" pitchFamily="34" charset="0"/>
              </a:rPr>
              <a:t> - це потужні та надійні комп'ютери, які цілодобово працюють постійно підключені до Інтернету. 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882399" y="4504051"/>
            <a:ext cx="3304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Century Gothic" panose="020B0502020202020204" pitchFamily="34" charset="0"/>
              </a:rPr>
              <a:t>Клієнтами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називаються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комп'ютери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які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складають</a:t>
            </a:r>
            <a:r>
              <a:rPr lang="ru-RU" dirty="0" smtClean="0">
                <a:latin typeface="Century Gothic" panose="020B0502020202020204" pitchFamily="34" charset="0"/>
              </a:rPr>
              <a:t> і </a:t>
            </a:r>
            <a:r>
              <a:rPr lang="ru-RU" dirty="0" err="1" smtClean="0">
                <a:latin typeface="Century Gothic" panose="020B0502020202020204" pitchFamily="34" charset="0"/>
              </a:rPr>
              <a:t>надсилають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запити</a:t>
            </a:r>
            <a:endParaRPr lang="ru-RU" dirty="0" smtClean="0">
              <a:latin typeface="Century Gothic" panose="020B0502020202020204" pitchFamily="34" charset="0"/>
            </a:endParaRPr>
          </a:p>
          <a:p>
            <a:r>
              <a:rPr lang="ru-RU" dirty="0" smtClean="0">
                <a:latin typeface="Century Gothic" panose="020B0502020202020204" pitchFamily="34" charset="0"/>
              </a:rPr>
              <a:t>до </a:t>
            </a:r>
            <a:r>
              <a:rPr lang="ru-RU" dirty="0" err="1" smtClean="0">
                <a:latin typeface="Century Gothic" panose="020B0502020202020204" pitchFamily="34" charset="0"/>
              </a:rPr>
              <a:t>серверів</a:t>
            </a:r>
            <a:r>
              <a:rPr lang="ru-RU" dirty="0" smtClean="0">
                <a:latin typeface="Century Gothic" panose="020B0502020202020204" pitchFamily="34" charset="0"/>
              </a:rPr>
              <a:t>. 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144251" y="3755406"/>
            <a:ext cx="1093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>
                <a:latin typeface="Century Gothic" panose="020B0502020202020204" pitchFamily="34" charset="0"/>
              </a:rPr>
              <a:t>документ</a:t>
            </a:r>
            <a:endParaRPr lang="uk-UA" sz="1100" dirty="0">
              <a:latin typeface="Century Gothic" panose="020B0502020202020204" pitchFamily="34" charset="0"/>
            </a:endParaRPr>
          </a:p>
        </p:txBody>
      </p:sp>
      <p:pic>
        <p:nvPicPr>
          <p:cNvPr id="3082" name="Picture 10" descr="Лупа PNG клипарт изображения (картинки) с альфа каналом и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2048">
            <a:off x="5360959" y="2717402"/>
            <a:ext cx="559459" cy="3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0" descr="Лупа PNG клипарт изображения (картинки) с альфа каналом и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2048">
            <a:off x="7433917" y="3662113"/>
            <a:ext cx="559459" cy="3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4976642" y="2552990"/>
            <a:ext cx="1093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>
                <a:latin typeface="Century Gothic" panose="020B0502020202020204" pitchFamily="34" charset="0"/>
              </a:rPr>
              <a:t>документ</a:t>
            </a:r>
            <a:endParaRPr lang="uk-UA" sz="1100" dirty="0">
              <a:latin typeface="Century Gothic" panose="020B0502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969336" y="5530721"/>
            <a:ext cx="1093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>
                <a:latin typeface="Century Gothic" panose="020B0502020202020204" pitchFamily="34" charset="0"/>
              </a:rPr>
              <a:t>документ</a:t>
            </a:r>
            <a:endParaRPr lang="uk-UA" sz="1100" dirty="0">
              <a:latin typeface="Century Gothic" panose="020B0502020202020204" pitchFamily="34" charset="0"/>
            </a:endParaRPr>
          </a:p>
        </p:txBody>
      </p:sp>
      <p:pic>
        <p:nvPicPr>
          <p:cNvPr id="89" name="Picture 10" descr="Лупа PNG клипарт изображения (картинки) с альфа каналом и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2048">
            <a:off x="6239648" y="5514537"/>
            <a:ext cx="559459" cy="3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10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C 0.00586 -2.59259E-6 0.01081 0.0081 0.01081 0.01829 C 0.01081 0.02847 0.00586 0.03704 -2.08333E-7 0.03704 C -0.00586 0.03704 -0.01055 0.02847 -0.01055 0.01829 C -0.01055 0.0081 -0.00586 -2.59259E-6 -2.08333E-7 -2.59259E-6 Z " pathEditMode="relative" rAng="0" ptsTypes="AAAAA">
                                      <p:cBhvr>
                                        <p:cTn id="17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11094 3.33333E-6 C 0.16081 3.33333E-6 0.22253 -0.02848 0.22253 -0.05139 L 0.22253 -0.10255 " pathEditMode="relative" rAng="0" ptsTypes="AAAA">
                                      <p:cBhvr>
                                        <p:cTn id="23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0" y="-513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6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1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0.00586 -2.59259E-6 0.0108 0.0081 0.0108 0.01829 C 0.0108 0.02847 0.00586 0.03704 2.70833E-6 0.03704 C -0.00586 0.03704 -0.01055 0.02847 -0.01055 0.01829 C -0.01055 0.0081 -0.00586 -2.59259E-6 2.70833E-6 -2.59259E-6 Z " pathEditMode="relative" rAng="0" ptsTypes="AAAAA">
                                      <p:cBhvr>
                                        <p:cTn id="4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1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1297 L 0.1918 0.01297 C 0.27813 0.01297 0.38529 -0.01273 0.38529 -0.03426 L 0.38529 -0.07453 " pathEditMode="relative" rAng="0" ptsTypes="AAAA">
                                      <p:cBhvr>
                                        <p:cTn id="51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58" y="-437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7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2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7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7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0.00586 -2.59259E-6 0.0108 0.0081 0.0108 0.01829 C 0.0108 0.02847 0.00586 0.03704 2.70833E-6 0.03704 C -0.00586 0.03704 -0.01055 0.02847 -0.01055 0.01829 C -0.01055 0.0081 -0.00586 -2.59259E-6 2.70833E-6 -2.59259E-6 Z " pathEditMode="relative" rAng="0" ptsTypes="AAAAA">
                                      <p:cBhvr>
                                        <p:cTn id="7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5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96296E-6 L 0.15495 -2.96296E-6 C 0.22435 -2.96296E-6 0.31042 0.01111 0.31042 0.02037 L 0.31042 0.04121 " pathEditMode="relative" rAng="0" ptsTypes="AAAA">
                                      <p:cBhvr>
                                        <p:cTn id="78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21" y="206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2" grpId="1"/>
      <p:bldP spid="87" grpId="0"/>
      <p:bldP spid="87" grpId="1"/>
      <p:bldP spid="88" grpId="0"/>
      <p:bldP spid="8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Объект 27"/>
          <p:cNvSpPr>
            <a:spLocks noGrp="1"/>
          </p:cNvSpPr>
          <p:nvPr>
            <p:ph idx="1"/>
          </p:nvPr>
        </p:nvSpPr>
        <p:spPr>
          <a:xfrm>
            <a:off x="277995" y="1333500"/>
            <a:ext cx="8474160" cy="14752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err="1" smtClean="0">
                <a:latin typeface="Century Gothic" panose="020B0502020202020204" pitchFamily="34" charset="0"/>
              </a:rPr>
              <a:t>Комп'ютери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які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працюють</a:t>
            </a:r>
            <a:r>
              <a:rPr lang="ru-RU" dirty="0" smtClean="0">
                <a:latin typeface="Century Gothic" panose="020B0502020202020204" pitchFamily="34" charset="0"/>
              </a:rPr>
              <a:t> у </a:t>
            </a:r>
            <a:r>
              <a:rPr lang="ru-RU" dirty="0" err="1" smtClean="0">
                <a:latin typeface="Century Gothic" panose="020B0502020202020204" pitchFamily="34" charset="0"/>
              </a:rPr>
              <a:t>мережі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Інтернет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називаються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вузлами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Вузлові комп’ютери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70" name="Группа 69"/>
          <p:cNvGrpSpPr/>
          <p:nvPr/>
        </p:nvGrpSpPr>
        <p:grpSpPr>
          <a:xfrm>
            <a:off x="360684" y="2301875"/>
            <a:ext cx="8242342" cy="4465451"/>
            <a:chOff x="509813" y="2176730"/>
            <a:chExt cx="8242342" cy="4465451"/>
          </a:xfrm>
        </p:grpSpPr>
        <p:grpSp>
          <p:nvGrpSpPr>
            <p:cNvPr id="61" name="Группа 60"/>
            <p:cNvGrpSpPr/>
            <p:nvPr/>
          </p:nvGrpSpPr>
          <p:grpSpPr>
            <a:xfrm>
              <a:off x="509813" y="2260680"/>
              <a:ext cx="8010525" cy="4381501"/>
              <a:chOff x="509813" y="2260680"/>
              <a:chExt cx="8010525" cy="4381501"/>
            </a:xfrm>
          </p:grpSpPr>
          <p:grpSp>
            <p:nvGrpSpPr>
              <p:cNvPr id="57" name="Группа 56"/>
              <p:cNvGrpSpPr/>
              <p:nvPr/>
            </p:nvGrpSpPr>
            <p:grpSpPr>
              <a:xfrm>
                <a:off x="509813" y="2260680"/>
                <a:ext cx="8010525" cy="4381501"/>
                <a:chOff x="509813" y="2260680"/>
                <a:chExt cx="8010525" cy="4381501"/>
              </a:xfrm>
            </p:grpSpPr>
            <p:grpSp>
              <p:nvGrpSpPr>
                <p:cNvPr id="49" name="Группа 48"/>
                <p:cNvGrpSpPr/>
                <p:nvPr/>
              </p:nvGrpSpPr>
              <p:grpSpPr>
                <a:xfrm>
                  <a:off x="509813" y="2260680"/>
                  <a:ext cx="8010525" cy="4381501"/>
                  <a:chOff x="509813" y="2260680"/>
                  <a:chExt cx="8010525" cy="4381501"/>
                </a:xfrm>
              </p:grpSpPr>
              <p:pic>
                <p:nvPicPr>
                  <p:cNvPr id="3076" name="Picture 4" descr="Data gathering from many locations | NETLANG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09813" y="2260680"/>
                    <a:ext cx="8010525" cy="4381501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51" name="Прямоугольник 50"/>
                  <p:cNvSpPr/>
                  <p:nvPr/>
                </p:nvSpPr>
                <p:spPr>
                  <a:xfrm>
                    <a:off x="6030201" y="5209336"/>
                    <a:ext cx="1191169" cy="70786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uk-UA"/>
                  </a:p>
                </p:txBody>
              </p:sp>
            </p:grpSp>
            <p:sp>
              <p:nvSpPr>
                <p:cNvPr id="56" name="Прямоугольник 55"/>
                <p:cNvSpPr/>
                <p:nvPr/>
              </p:nvSpPr>
              <p:spPr>
                <a:xfrm>
                  <a:off x="2715984" y="3857767"/>
                  <a:ext cx="2679432" cy="173326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  <p:sp>
            <p:nvSpPr>
              <p:cNvPr id="59" name="Прямоугольник 58"/>
              <p:cNvSpPr/>
              <p:nvPr/>
            </p:nvSpPr>
            <p:spPr>
              <a:xfrm>
                <a:off x="2579300" y="4585648"/>
                <a:ext cx="3189154" cy="93489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3" name="Прямоугольник 62"/>
              <p:cNvSpPr/>
              <p:nvPr/>
            </p:nvSpPr>
            <p:spPr>
              <a:xfrm>
                <a:off x="2699690" y="4386461"/>
                <a:ext cx="4762989" cy="93489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2699690" y="4013149"/>
                <a:ext cx="3100609" cy="124953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5" name="Прямоугольник 64"/>
              <p:cNvSpPr/>
              <p:nvPr/>
            </p:nvSpPr>
            <p:spPr>
              <a:xfrm flipV="1">
                <a:off x="5706306" y="3141316"/>
                <a:ext cx="93993" cy="956712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66" name="Прямоугольник 65"/>
              <p:cNvSpPr/>
              <p:nvPr/>
            </p:nvSpPr>
            <p:spPr>
              <a:xfrm flipV="1">
                <a:off x="7384980" y="3523016"/>
                <a:ext cx="93993" cy="956712"/>
              </a:xfrm>
              <a:prstGeom prst="rect">
                <a:avLst/>
              </a:prstGeom>
              <a:solidFill>
                <a:srgbClr val="004470"/>
              </a:solidFill>
              <a:ln>
                <a:solidFill>
                  <a:srgbClr val="0044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</p:grpSp>
        <p:grpSp>
          <p:nvGrpSpPr>
            <p:cNvPr id="67" name="Группа 66"/>
            <p:cNvGrpSpPr/>
            <p:nvPr/>
          </p:nvGrpSpPr>
          <p:grpSpPr>
            <a:xfrm>
              <a:off x="1611728" y="2176730"/>
              <a:ext cx="7140427" cy="4152848"/>
              <a:chOff x="1611728" y="2176730"/>
              <a:chExt cx="7140427" cy="4152848"/>
            </a:xfrm>
          </p:grpSpPr>
          <p:grpSp>
            <p:nvGrpSpPr>
              <p:cNvPr id="44" name="Группа 43"/>
              <p:cNvGrpSpPr/>
              <p:nvPr/>
            </p:nvGrpSpPr>
            <p:grpSpPr>
              <a:xfrm>
                <a:off x="1611728" y="3684187"/>
                <a:ext cx="1646833" cy="1534485"/>
                <a:chOff x="1687769" y="4265061"/>
                <a:chExt cx="1646833" cy="1534485"/>
              </a:xfrm>
            </p:grpSpPr>
            <p:sp>
              <p:nvSpPr>
                <p:cNvPr id="43" name="Прямоугольник 42"/>
                <p:cNvSpPr/>
                <p:nvPr/>
              </p:nvSpPr>
              <p:spPr>
                <a:xfrm>
                  <a:off x="1687769" y="4335545"/>
                  <a:ext cx="1105469" cy="125748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 dirty="0"/>
                </a:p>
              </p:txBody>
            </p:sp>
            <p:grpSp>
              <p:nvGrpSpPr>
                <p:cNvPr id="6" name="Группа 5"/>
                <p:cNvGrpSpPr/>
                <p:nvPr/>
              </p:nvGrpSpPr>
              <p:grpSpPr>
                <a:xfrm>
                  <a:off x="1944153" y="4265061"/>
                  <a:ext cx="1390449" cy="1534485"/>
                  <a:chOff x="3057098" y="3997175"/>
                  <a:chExt cx="650544" cy="858635"/>
                </a:xfrm>
              </p:grpSpPr>
              <p:pic>
                <p:nvPicPr>
                  <p:cNvPr id="23" name="Picture 6" descr="компьютер иконки. Скачать бесплатно иконки компьютер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3" cstate="print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7522" t="21579" r="2578" b="8368"/>
                  <a:stretch/>
                </p:blipFill>
                <p:spPr bwMode="auto">
                  <a:xfrm>
                    <a:off x="3057098" y="3997175"/>
                    <a:ext cx="318448" cy="7460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" name="TextBox 2"/>
                  <p:cNvSpPr txBox="1"/>
                  <p:nvPr/>
                </p:nvSpPr>
                <p:spPr>
                  <a:xfrm>
                    <a:off x="3057098" y="4700813"/>
                    <a:ext cx="650544" cy="15499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uk-UA" sz="1200" dirty="0" smtClean="0">
                        <a:latin typeface="Century Gothic" panose="020B0502020202020204" pitchFamily="34" charset="0"/>
                      </a:rPr>
                      <a:t>сервер</a:t>
                    </a:r>
                    <a:endParaRPr lang="uk-UA" sz="1200" dirty="0">
                      <a:latin typeface="Century Gothic" panose="020B0502020202020204" pitchFamily="34" charset="0"/>
                    </a:endParaRPr>
                  </a:p>
                </p:txBody>
              </p:sp>
            </p:grpSp>
          </p:grpSp>
          <p:grpSp>
            <p:nvGrpSpPr>
              <p:cNvPr id="55" name="Группа 54"/>
              <p:cNvGrpSpPr/>
              <p:nvPr/>
            </p:nvGrpSpPr>
            <p:grpSpPr>
              <a:xfrm>
                <a:off x="4778788" y="2176730"/>
                <a:ext cx="1846997" cy="1641482"/>
                <a:chOff x="4694662" y="2426136"/>
                <a:chExt cx="1846997" cy="1641482"/>
              </a:xfrm>
            </p:grpSpPr>
            <p:pic>
              <p:nvPicPr>
                <p:cNvPr id="47" name="Picture 4" descr="Data gathering from many locations | NETLANG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469" t="62536" r="11474"/>
                <a:stretch/>
              </p:blipFill>
              <p:spPr bwMode="auto">
                <a:xfrm>
                  <a:off x="4694662" y="2426136"/>
                  <a:ext cx="1846997" cy="16414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45" name="Прямоугольник 44"/>
                <p:cNvSpPr/>
                <p:nvPr/>
              </p:nvSpPr>
              <p:spPr>
                <a:xfrm>
                  <a:off x="5004179" y="2589068"/>
                  <a:ext cx="1191169" cy="7078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  <p:grpSp>
            <p:nvGrpSpPr>
              <p:cNvPr id="52" name="Группа 51"/>
              <p:cNvGrpSpPr/>
              <p:nvPr/>
            </p:nvGrpSpPr>
            <p:grpSpPr>
              <a:xfrm>
                <a:off x="6905158" y="3241973"/>
                <a:ext cx="1846997" cy="1641482"/>
                <a:chOff x="6905158" y="3241973"/>
                <a:chExt cx="1846997" cy="1641482"/>
              </a:xfrm>
            </p:grpSpPr>
            <p:pic>
              <p:nvPicPr>
                <p:cNvPr id="46" name="Picture 4" descr="Data gathering from many locations | NETLANG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469" t="62536" r="11474"/>
                <a:stretch/>
              </p:blipFill>
              <p:spPr bwMode="auto">
                <a:xfrm>
                  <a:off x="6905158" y="3241973"/>
                  <a:ext cx="1846997" cy="164148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0" name="Прямоугольник 49"/>
                <p:cNvSpPr/>
                <p:nvPr/>
              </p:nvSpPr>
              <p:spPr>
                <a:xfrm>
                  <a:off x="7233071" y="3382000"/>
                  <a:ext cx="1191169" cy="7078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/>
                </a:p>
              </p:txBody>
            </p:sp>
          </p:grpSp>
          <p:sp>
            <p:nvSpPr>
              <p:cNvPr id="62" name="TextBox 61"/>
              <p:cNvSpPr txBox="1"/>
              <p:nvPr/>
            </p:nvSpPr>
            <p:spPr>
              <a:xfrm>
                <a:off x="4935940" y="3241973"/>
                <a:ext cx="7479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1400" dirty="0" smtClean="0">
                    <a:latin typeface="Century Gothic" panose="020B0502020202020204" pitchFamily="34" charset="0"/>
                  </a:rPr>
                  <a:t>клієнт</a:t>
                </a:r>
                <a:endParaRPr lang="uk-UA" sz="14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7780536" y="4284531"/>
                <a:ext cx="7479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1400" dirty="0" smtClean="0">
                    <a:latin typeface="Century Gothic" panose="020B0502020202020204" pitchFamily="34" charset="0"/>
                  </a:rPr>
                  <a:t>клієнт</a:t>
                </a:r>
                <a:endParaRPr lang="uk-UA" sz="14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877836" y="6021801"/>
                <a:ext cx="74794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1400" dirty="0" smtClean="0">
                    <a:latin typeface="Century Gothic" panose="020B0502020202020204" pitchFamily="34" charset="0"/>
                  </a:rPr>
                  <a:t>клієнт</a:t>
                </a:r>
                <a:endParaRPr lang="uk-UA" sz="1400" dirty="0"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76" name="Picture 8" descr="Google docs png, Picture #1944066 google doc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237" y="3742498"/>
            <a:ext cx="374793" cy="3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8" descr="Google docs png, Picture #1944066 google doc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85" y="4316655"/>
            <a:ext cx="374793" cy="3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" descr="Google docs png, Picture #1944066 google docs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304" y="4685540"/>
            <a:ext cx="374793" cy="3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8889242" y="1874202"/>
            <a:ext cx="32299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entury Gothic" panose="020B0502020202020204" pitchFamily="34" charset="0"/>
              </a:rPr>
              <a:t>Сервери</a:t>
            </a:r>
            <a:r>
              <a:rPr lang="uk-UA" dirty="0" smtClean="0">
                <a:latin typeface="Century Gothic" panose="020B0502020202020204" pitchFamily="34" charset="0"/>
              </a:rPr>
              <a:t> - це потужні та надійні комп'ютери, які цілодобово працюють постійно підключені до Інтернету. 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882399" y="4504051"/>
            <a:ext cx="3304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latin typeface="Century Gothic" panose="020B0502020202020204" pitchFamily="34" charset="0"/>
              </a:rPr>
              <a:t>Клієнтами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називаються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комп'ютери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які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складають</a:t>
            </a:r>
            <a:r>
              <a:rPr lang="ru-RU" dirty="0" smtClean="0">
                <a:latin typeface="Century Gothic" panose="020B0502020202020204" pitchFamily="34" charset="0"/>
              </a:rPr>
              <a:t> і </a:t>
            </a:r>
            <a:r>
              <a:rPr lang="ru-RU" dirty="0" err="1" smtClean="0">
                <a:latin typeface="Century Gothic" panose="020B0502020202020204" pitchFamily="34" charset="0"/>
              </a:rPr>
              <a:t>надсилають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запити</a:t>
            </a:r>
            <a:endParaRPr lang="ru-RU" dirty="0" smtClean="0">
              <a:latin typeface="Century Gothic" panose="020B0502020202020204" pitchFamily="34" charset="0"/>
            </a:endParaRPr>
          </a:p>
          <a:p>
            <a:r>
              <a:rPr lang="ru-RU" dirty="0" smtClean="0">
                <a:latin typeface="Century Gothic" panose="020B0502020202020204" pitchFamily="34" charset="0"/>
              </a:rPr>
              <a:t>до </a:t>
            </a:r>
            <a:r>
              <a:rPr lang="ru-RU" dirty="0" err="1" smtClean="0">
                <a:latin typeface="Century Gothic" panose="020B0502020202020204" pitchFamily="34" charset="0"/>
              </a:rPr>
              <a:t>серверів</a:t>
            </a:r>
            <a:r>
              <a:rPr lang="ru-RU" dirty="0" smtClean="0">
                <a:latin typeface="Century Gothic" panose="020B0502020202020204" pitchFamily="34" charset="0"/>
              </a:rPr>
              <a:t>. 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144251" y="3755406"/>
            <a:ext cx="1093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>
                <a:latin typeface="Century Gothic" panose="020B0502020202020204" pitchFamily="34" charset="0"/>
              </a:rPr>
              <a:t>документ</a:t>
            </a:r>
            <a:endParaRPr lang="uk-UA" sz="1100" dirty="0">
              <a:latin typeface="Century Gothic" panose="020B0502020202020204" pitchFamily="34" charset="0"/>
            </a:endParaRPr>
          </a:p>
        </p:txBody>
      </p:sp>
      <p:pic>
        <p:nvPicPr>
          <p:cNvPr id="3082" name="Picture 10" descr="Лупа PNG клипарт изображения (картинки) с альфа каналом и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2048">
            <a:off x="5360959" y="2717402"/>
            <a:ext cx="559459" cy="3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0" descr="Лупа PNG клипарт изображения (картинки) с альфа каналом и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2048">
            <a:off x="7433917" y="3662113"/>
            <a:ext cx="559459" cy="3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4976642" y="2552990"/>
            <a:ext cx="1093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>
                <a:latin typeface="Century Gothic" panose="020B0502020202020204" pitchFamily="34" charset="0"/>
              </a:rPr>
              <a:t>документ</a:t>
            </a:r>
            <a:endParaRPr lang="uk-UA" sz="1100" dirty="0">
              <a:latin typeface="Century Gothic" panose="020B050202020202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969336" y="5530721"/>
            <a:ext cx="10931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00" dirty="0" smtClean="0">
                <a:latin typeface="Century Gothic" panose="020B0502020202020204" pitchFamily="34" charset="0"/>
              </a:rPr>
              <a:t>документ</a:t>
            </a:r>
            <a:endParaRPr lang="uk-UA" sz="1100" dirty="0">
              <a:latin typeface="Century Gothic" panose="020B0502020202020204" pitchFamily="34" charset="0"/>
            </a:endParaRPr>
          </a:p>
        </p:txBody>
      </p:sp>
      <p:pic>
        <p:nvPicPr>
          <p:cNvPr id="89" name="Picture 10" descr="Лупа PNG клипарт изображения (картинки) с альфа каналом и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62048">
            <a:off x="6239648" y="5514537"/>
            <a:ext cx="559459" cy="37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724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C 0.00586 -2.59259E-6 0.01081 0.0081 0.01081 0.01829 C 0.01081 0.02847 0.00586 0.03704 -2.08333E-7 0.03704 C -0.00586 0.03704 -0.01055 0.02847 -0.01055 0.01829 C -0.01055 0.0081 -0.00586 -2.59259E-6 -2.08333E-7 -2.59259E-6 Z " pathEditMode="relative" rAng="0" ptsTypes="AAAAA">
                                      <p:cBhvr>
                                        <p:cTn id="17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0.11094 3.33333E-6 C 0.16081 3.33333E-6 0.22253 -0.02848 0.22253 -0.05139 L 0.22253 -0.10255 " pathEditMode="relative" rAng="0" ptsTypes="AAAA">
                                      <p:cBhvr>
                                        <p:cTn id="23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0" y="-513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7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6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1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0.00586 -2.59259E-6 0.0108 0.0081 0.0108 0.01829 C 0.0108 0.02847 0.00586 0.03704 2.70833E-6 0.03704 C -0.00586 0.03704 -0.01055 0.02847 -0.01055 0.01829 C -0.01055 0.0081 -0.00586 -2.59259E-6 2.70833E-6 -2.59259E-6 Z " pathEditMode="relative" rAng="0" ptsTypes="AAAAA">
                                      <p:cBhvr>
                                        <p:cTn id="4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1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.01297 L 0.1918 0.01297 C 0.27813 0.01297 0.38529 -0.01273 0.38529 -0.03426 L 0.38529 -0.07453 " pathEditMode="relative" rAng="0" ptsTypes="AAAA">
                                      <p:cBhvr>
                                        <p:cTn id="51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58" y="-437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7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2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7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7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0.00586 -2.59259E-6 0.0108 0.0081 0.0108 0.01829 C 0.0108 0.02847 0.00586 0.03704 2.70833E-6 0.03704 C -0.00586 0.03704 -0.01055 0.02847 -0.01055 0.01829 C -0.01055 0.0081 -0.00586 -2.59259E-6 2.70833E-6 -2.59259E-6 Z " pathEditMode="relative" rAng="0" ptsTypes="AAAAA">
                                      <p:cBhvr>
                                        <p:cTn id="73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7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96296E-6 L 0.15495 -2.96296E-6 C 0.22435 -2.96296E-6 0.31042 0.01111 0.31042 0.02037 L 0.31042 0.04121 " pathEditMode="relative" rAng="0" ptsTypes="AAAA">
                                      <p:cBhvr>
                                        <p:cTn id="79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21" y="206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2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2" grpId="1"/>
      <p:bldP spid="87" grpId="0"/>
      <p:bldP spid="87" grpId="1"/>
      <p:bldP spid="88" grpId="0"/>
      <p:bldP spid="8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Объект 27"/>
          <p:cNvSpPr>
            <a:spLocks noGrp="1"/>
          </p:cNvSpPr>
          <p:nvPr>
            <p:ph idx="1"/>
          </p:nvPr>
        </p:nvSpPr>
        <p:spPr>
          <a:xfrm>
            <a:off x="335517" y="1491358"/>
            <a:ext cx="11223138" cy="14752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Century Gothic" panose="020B0502020202020204" pitchFamily="34" charset="0"/>
              </a:rPr>
              <a:t>Протокол – </a:t>
            </a:r>
            <a:r>
              <a:rPr lang="ru-RU" dirty="0" err="1" smtClean="0">
                <a:latin typeface="Century Gothic" panose="020B0502020202020204" pitchFamily="34" charset="0"/>
              </a:rPr>
              <a:t>це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набір</a:t>
            </a:r>
            <a:r>
              <a:rPr lang="ru-RU" dirty="0" smtClean="0">
                <a:latin typeface="Century Gothic" panose="020B0502020202020204" pitchFamily="34" charset="0"/>
              </a:rPr>
              <a:t> правил, </a:t>
            </a:r>
            <a:r>
              <a:rPr lang="ru-RU" dirty="0" err="1" smtClean="0">
                <a:latin typeface="Century Gothic" panose="020B0502020202020204" pitchFamily="34" charset="0"/>
              </a:rPr>
              <a:t>який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дозволяє</a:t>
            </a:r>
            <a:r>
              <a:rPr lang="ru-RU" dirty="0" smtClean="0">
                <a:latin typeface="Century Gothic" panose="020B0502020202020204" pitchFamily="34" charset="0"/>
              </a:rPr>
              <a:t> системам, </a:t>
            </a:r>
            <a:r>
              <a:rPr lang="ru-RU" dirty="0" err="1" smtClean="0">
                <a:latin typeface="Century Gothic" panose="020B0502020202020204" pitchFamily="34" charset="0"/>
              </a:rPr>
              <a:t>які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взаємодіють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із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Інтернетом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обмінюватися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даними</a:t>
            </a:r>
            <a:r>
              <a:rPr lang="ru-RU" dirty="0" smtClean="0">
                <a:latin typeface="Century Gothic" panose="020B0502020202020204" pitchFamily="34" charset="0"/>
              </a:rPr>
              <a:t> в </a:t>
            </a:r>
            <a:r>
              <a:rPr lang="ru-RU" dirty="0" err="1" smtClean="0">
                <a:latin typeface="Century Gothic" panose="020B0502020202020204" pitchFamily="34" charset="0"/>
              </a:rPr>
              <a:t>найзручнішій</a:t>
            </a:r>
            <a:r>
              <a:rPr lang="ru-RU" dirty="0" smtClean="0">
                <a:latin typeface="Century Gothic" panose="020B0502020202020204" pitchFamily="34" charset="0"/>
              </a:rPr>
              <a:t> </a:t>
            </a:r>
            <a:r>
              <a:rPr lang="ru-RU" dirty="0" err="1" smtClean="0">
                <a:latin typeface="Century Gothic" panose="020B0502020202020204" pitchFamily="34" charset="0"/>
              </a:rPr>
              <a:t>формі</a:t>
            </a:r>
            <a:r>
              <a:rPr lang="ru-RU" dirty="0" smtClean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Протокол ТСР/ІР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653" y="3250827"/>
            <a:ext cx="3267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entury Gothic" panose="020B0502020202020204" pitchFamily="34" charset="0"/>
              </a:rPr>
              <a:t>Протокол </a:t>
            </a:r>
            <a:r>
              <a:rPr lang="ru-RU" b="1" dirty="0" smtClean="0">
                <a:latin typeface="Century Gothic" panose="020B0502020202020204" pitchFamily="34" charset="0"/>
              </a:rPr>
              <a:t>TCP</a:t>
            </a:r>
            <a:r>
              <a:rPr lang="ru-RU" dirty="0" smtClean="0">
                <a:latin typeface="Century Gothic" panose="020B0502020202020204" pitchFamily="34" charset="0"/>
              </a:rPr>
              <a:t> – </a:t>
            </a:r>
            <a:r>
              <a:rPr lang="ru-RU" dirty="0" err="1" smtClean="0">
                <a:latin typeface="Century Gothic" panose="020B0502020202020204" pitchFamily="34" charset="0"/>
              </a:rPr>
              <a:t>транспортний</a:t>
            </a:r>
            <a:r>
              <a:rPr lang="ru-RU" dirty="0" smtClean="0">
                <a:latin typeface="Century Gothic" panose="020B0502020202020204" pitchFamily="34" charset="0"/>
              </a:rPr>
              <a:t>, </a:t>
            </a:r>
            <a:r>
              <a:rPr lang="ru-RU" dirty="0" err="1" smtClean="0">
                <a:latin typeface="Century Gothic" panose="020B0502020202020204" pitchFamily="34" charset="0"/>
              </a:rPr>
              <a:t>визначає</a:t>
            </a:r>
            <a:r>
              <a:rPr lang="ru-RU" dirty="0" smtClean="0">
                <a:latin typeface="Century Gothic" panose="020B0502020202020204" pitchFamily="34" charset="0"/>
              </a:rPr>
              <a:t>, як повинна </a:t>
            </a:r>
            <a:r>
              <a:rPr lang="ru-RU" dirty="0" err="1" smtClean="0">
                <a:latin typeface="Century Gothic" panose="020B0502020202020204" pitchFamily="34" charset="0"/>
              </a:rPr>
              <a:t>проводитися</a:t>
            </a:r>
            <a:r>
              <a:rPr lang="ru-RU" dirty="0" smtClean="0">
                <a:latin typeface="Century Gothic" panose="020B0502020202020204" pitchFamily="34" charset="0"/>
              </a:rPr>
              <a:t> передача </a:t>
            </a:r>
            <a:r>
              <a:rPr lang="ru-RU" dirty="0" err="1" smtClean="0">
                <a:latin typeface="Century Gothic" panose="020B0502020202020204" pitchFamily="34" charset="0"/>
              </a:rPr>
              <a:t>інформації</a:t>
            </a:r>
            <a:endParaRPr lang="uk-UA" dirty="0"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31618" y="3163441"/>
            <a:ext cx="31270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Протокол </a:t>
            </a:r>
            <a:r>
              <a:rPr lang="ru-RU" b="1" dirty="0">
                <a:latin typeface="Century Gothic" panose="020B0502020202020204" pitchFamily="34" charset="0"/>
              </a:rPr>
              <a:t>IP</a:t>
            </a:r>
            <a:r>
              <a:rPr lang="ru-RU" dirty="0">
                <a:latin typeface="Century Gothic" panose="020B0502020202020204" pitchFamily="34" charset="0"/>
              </a:rPr>
              <a:t> – </a:t>
            </a:r>
            <a:r>
              <a:rPr lang="ru-RU" dirty="0" err="1">
                <a:latin typeface="Century Gothic" panose="020B0502020202020204" pitchFamily="34" charset="0"/>
              </a:rPr>
              <a:t>адресний</a:t>
            </a:r>
            <a:r>
              <a:rPr lang="ru-RU" dirty="0">
                <a:latin typeface="Century Gothic" panose="020B0502020202020204" pitchFamily="34" charset="0"/>
              </a:rPr>
              <a:t>, </a:t>
            </a:r>
            <a:r>
              <a:rPr lang="ru-RU" dirty="0" err="1">
                <a:latin typeface="Century Gothic" panose="020B0502020202020204" pitchFamily="34" charset="0"/>
              </a:rPr>
              <a:t>визначає</a:t>
            </a:r>
            <a:r>
              <a:rPr lang="ru-RU" dirty="0">
                <a:latin typeface="Century Gothic" panose="020B0502020202020204" pitchFamily="34" charset="0"/>
              </a:rPr>
              <a:t>, </a:t>
            </a:r>
            <a:r>
              <a:rPr lang="ru-RU" dirty="0" err="1">
                <a:latin typeface="Century Gothic" panose="020B0502020202020204" pitchFamily="34" charset="0"/>
              </a:rPr>
              <a:t>куди</a:t>
            </a:r>
            <a:r>
              <a:rPr lang="ru-RU" dirty="0">
                <a:latin typeface="Century Gothic" panose="020B0502020202020204" pitchFamily="34" charset="0"/>
              </a:rPr>
              <a:t> проводиться передача.</a:t>
            </a:r>
            <a:endParaRPr lang="uk-UA" dirty="0">
              <a:latin typeface="Century Gothic" panose="020B0502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205" y="2776062"/>
            <a:ext cx="4784651" cy="358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24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353" y="139434"/>
            <a:ext cx="10515600" cy="1325563"/>
          </a:xfrm>
        </p:spPr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Адресація в </a:t>
            </a:r>
            <a:r>
              <a:rPr lang="uk-UA" sz="4000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Інтрнеті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1299" y="1771946"/>
            <a:ext cx="4004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Century Gothic" panose="020B0502020202020204" pitchFamily="34" charset="0"/>
              </a:rPr>
              <a:t>198. 162. 201. 204.</a:t>
            </a:r>
            <a:endParaRPr lang="uk-UA" sz="3200" dirty="0">
              <a:latin typeface="Century Gothic" panose="020B0502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01545" y="1763429"/>
            <a:ext cx="3875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Century Gothic" panose="020B0502020202020204" pitchFamily="34" charset="0"/>
              </a:rPr>
              <a:t>IP</a:t>
            </a:r>
            <a:r>
              <a:rPr lang="uk-UA" sz="3200" dirty="0" smtClean="0">
                <a:latin typeface="Century Gothic" panose="020B0502020202020204" pitchFamily="34" charset="0"/>
              </a:rPr>
              <a:t>- адреса</a:t>
            </a:r>
            <a:endParaRPr lang="uk-UA" sz="3200" dirty="0">
              <a:latin typeface="Century Gothic" panose="020B0502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8200" y="1492188"/>
            <a:ext cx="6798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latin typeface="Century Gothic" panose="020B0502020202020204" pitchFamily="34" charset="0"/>
              </a:rPr>
              <a:t>Доменне</a:t>
            </a:r>
            <a:r>
              <a:rPr lang="ru-RU" sz="2800" dirty="0" smtClean="0">
                <a:latin typeface="Century Gothic" panose="020B0502020202020204" pitchFamily="34" charset="0"/>
              </a:rPr>
              <a:t> </a:t>
            </a:r>
            <a:r>
              <a:rPr lang="ru-RU" sz="2800" dirty="0" err="1" smtClean="0">
                <a:latin typeface="Century Gothic" panose="020B0502020202020204" pitchFamily="34" charset="0"/>
              </a:rPr>
              <a:t>ім’я</a:t>
            </a:r>
            <a:r>
              <a:rPr lang="ru-RU" sz="2800" dirty="0" smtClean="0">
                <a:latin typeface="Century Gothic" panose="020B0502020202020204" pitchFamily="34" charset="0"/>
              </a:rPr>
              <a:t> – </a:t>
            </a:r>
            <a:r>
              <a:rPr lang="ru-RU" sz="2800" dirty="0" err="1" smtClean="0">
                <a:latin typeface="Century Gothic" panose="020B0502020202020204" pitchFamily="34" charset="0"/>
              </a:rPr>
              <a:t>ім’я</a:t>
            </a:r>
            <a:r>
              <a:rPr lang="ru-RU" sz="2800" dirty="0" smtClean="0">
                <a:latin typeface="Century Gothic" panose="020B0502020202020204" pitchFamily="34" charset="0"/>
              </a:rPr>
              <a:t> сайту в </a:t>
            </a:r>
            <a:r>
              <a:rPr lang="ru-RU" sz="2800" dirty="0" err="1" smtClean="0">
                <a:latin typeface="Century Gothic" panose="020B0502020202020204" pitchFamily="34" charset="0"/>
              </a:rPr>
              <a:t>Інтернеті</a:t>
            </a:r>
            <a:endParaRPr lang="uk-UA" sz="2800" dirty="0">
              <a:latin typeface="Century Gothic" panose="020B0502020202020204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2430425" y="2434182"/>
            <a:ext cx="7569287" cy="2272927"/>
            <a:chOff x="946298" y="2498548"/>
            <a:chExt cx="5736265" cy="1413051"/>
          </a:xfrm>
        </p:grpSpPr>
        <p:sp>
          <p:nvSpPr>
            <p:cNvPr id="20" name="Выноска со стрелкой вверх 19"/>
            <p:cNvSpPr/>
            <p:nvPr/>
          </p:nvSpPr>
          <p:spPr>
            <a:xfrm rot="10800000">
              <a:off x="946298" y="2498548"/>
              <a:ext cx="5736265" cy="1413051"/>
            </a:xfrm>
            <a:prstGeom prst="upArrow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33377" y="2788206"/>
              <a:ext cx="2312580" cy="28701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56F96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http://</a:t>
              </a:r>
              <a:r>
                <a:rPr lang="uk-UA" sz="2400" dirty="0"/>
                <a:t>104.27.160.223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082906" y="2788205"/>
              <a:ext cx="2402957" cy="28701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56F96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http://</a:t>
              </a:r>
              <a:r>
                <a:rPr lang="en-US" sz="2400" dirty="0" smtClean="0">
                  <a:effectLst/>
                </a:rPr>
                <a:t>0352.ua</a:t>
              </a:r>
              <a:endParaRPr lang="en-US" sz="2400" dirty="0">
                <a:effectLst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31019" y="2680484"/>
              <a:ext cx="3668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3200" b="1" i="1" dirty="0" smtClean="0">
                  <a:latin typeface="Century Schoolbook" panose="02040604050505020304" pitchFamily="18" charset="0"/>
                  <a:cs typeface="Calibri" panose="020F0502020204030204" pitchFamily="34" charset="0"/>
                </a:rPr>
                <a:t>і</a:t>
              </a:r>
              <a:endParaRPr lang="uk-UA" sz="3200" b="1" i="1" dirty="0">
                <a:latin typeface="Century Schoolbook" panose="02040604050505020304" pitchFamily="18" charset="0"/>
                <a:cs typeface="Calibri" panose="020F050202020403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985437" y="4784569"/>
            <a:ext cx="4587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Century Gothic" panose="020B0502020202020204" pitchFamily="34" charset="0"/>
              </a:rPr>
              <a:t>Для комп'ютера ці адреси однакові, але нам легше запам'ятати слова </a:t>
            </a:r>
            <a:endParaRPr lang="uk-UA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0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  <p:bldP spid="7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3335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89700"/>
            <a:ext cx="12192000" cy="368300"/>
          </a:xfrm>
          <a:prstGeom prst="rect">
            <a:avLst/>
          </a:prstGeom>
          <a:solidFill>
            <a:srgbClr val="016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27" name="Группа 26"/>
          <p:cNvGrpSpPr/>
          <p:nvPr/>
        </p:nvGrpSpPr>
        <p:grpSpPr>
          <a:xfrm>
            <a:off x="10344150" y="240426"/>
            <a:ext cx="1676400" cy="1124557"/>
            <a:chOff x="9601200" y="2590826"/>
            <a:chExt cx="1676400" cy="1124557"/>
          </a:xfrm>
        </p:grpSpPr>
        <p:sp>
          <p:nvSpPr>
            <p:cNvPr id="26" name="Хорда 25"/>
            <p:cNvSpPr/>
            <p:nvPr/>
          </p:nvSpPr>
          <p:spPr>
            <a:xfrm rot="6804882">
              <a:off x="10267684" y="3318408"/>
              <a:ext cx="383120" cy="410830"/>
            </a:xfrm>
            <a:prstGeom prst="chord">
              <a:avLst>
                <a:gd name="adj1" fmla="val 3730604"/>
                <a:gd name="adj2" fmla="val 15271378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9601200" y="2590826"/>
              <a:ext cx="1676400" cy="923667"/>
              <a:chOff x="762000" y="3712489"/>
              <a:chExt cx="3073400" cy="1681578"/>
            </a:xfrm>
          </p:grpSpPr>
          <p:sp>
            <p:nvSpPr>
              <p:cNvPr id="9" name="Арка 8"/>
              <p:cNvSpPr/>
              <p:nvPr/>
            </p:nvSpPr>
            <p:spPr>
              <a:xfrm rot="20696607">
                <a:off x="1883856" y="4480251"/>
                <a:ext cx="902452" cy="858705"/>
              </a:xfrm>
              <a:prstGeom prst="blockArc">
                <a:avLst>
                  <a:gd name="adj1" fmla="val 13339597"/>
                  <a:gd name="adj2" fmla="val 21196675"/>
                  <a:gd name="adj3" fmla="val 895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Арка 9"/>
              <p:cNvSpPr/>
              <p:nvPr/>
            </p:nvSpPr>
            <p:spPr>
              <a:xfrm rot="21371657">
                <a:off x="1709471" y="4255931"/>
                <a:ext cx="1251223" cy="876103"/>
              </a:xfrm>
              <a:prstGeom prst="blockArc">
                <a:avLst>
                  <a:gd name="adj1" fmla="val 11771719"/>
                  <a:gd name="adj2" fmla="val 21196675"/>
                  <a:gd name="adj3" fmla="val 895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Арка 10"/>
              <p:cNvSpPr/>
              <p:nvPr/>
            </p:nvSpPr>
            <p:spPr>
              <a:xfrm>
                <a:off x="1592508" y="3985435"/>
                <a:ext cx="1485147" cy="1090579"/>
              </a:xfrm>
              <a:prstGeom prst="blockArc">
                <a:avLst>
                  <a:gd name="adj1" fmla="val 11146711"/>
                  <a:gd name="adj2" fmla="val 21378888"/>
                  <a:gd name="adj3" fmla="val 8052"/>
                </a:avLst>
              </a:prstGeom>
              <a:solidFill>
                <a:srgbClr val="BCE7FA"/>
              </a:solidFill>
              <a:ln>
                <a:solidFill>
                  <a:srgbClr val="BCE7F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Арка 11"/>
              <p:cNvSpPr/>
              <p:nvPr/>
            </p:nvSpPr>
            <p:spPr>
              <a:xfrm rot="21323806">
                <a:off x="1255411" y="3712489"/>
                <a:ext cx="2041946" cy="1223661"/>
              </a:xfrm>
              <a:prstGeom prst="blockArc">
                <a:avLst>
                  <a:gd name="adj1" fmla="val 11618323"/>
                  <a:gd name="adj2" fmla="val 21378888"/>
                  <a:gd name="adj3" fmla="val 80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914400" y="3985435"/>
                <a:ext cx="914400" cy="91440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762000" y="3805757"/>
                <a:ext cx="1602704" cy="158831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2336800" y="3892550"/>
                <a:ext cx="1498600" cy="1479550"/>
              </a:xfrm>
              <a:prstGeom prst="line">
                <a:avLst/>
              </a:prstGeom>
              <a:ln w="57150">
                <a:solidFill>
                  <a:srgbClr val="BCE7F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Box 28"/>
          <p:cNvSpPr txBox="1"/>
          <p:nvPr/>
        </p:nvSpPr>
        <p:spPr>
          <a:xfrm>
            <a:off x="661117" y="339331"/>
            <a:ext cx="73088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Доменне ім'я </a:t>
            </a:r>
            <a:endParaRPr lang="uk-UA" sz="4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3425909" y="1743691"/>
            <a:ext cx="4629118" cy="2721684"/>
            <a:chOff x="3425909" y="1743691"/>
            <a:chExt cx="4629118" cy="272168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315542" y="2632961"/>
              <a:ext cx="277351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solidFill>
                    <a:srgbClr val="C00000"/>
                  </a:solidFill>
                  <a:latin typeface="Century Gothic" panose="020B0502020202020204" pitchFamily="34" charset="0"/>
                </a:rPr>
                <a:t>wiki</a:t>
              </a:r>
              <a:r>
                <a:rPr lang="en-US" sz="2800" dirty="0" smtClean="0">
                  <a:latin typeface="Century Gothic" panose="020B0502020202020204" pitchFamily="34" charset="0"/>
                </a:rPr>
                <a:t>.</a:t>
              </a:r>
              <a:r>
                <a:rPr lang="en-US" sz="2800" dirty="0" smtClean="0">
                  <a:solidFill>
                    <a:srgbClr val="F6BB00"/>
                  </a:solidFill>
                  <a:latin typeface="Century Gothic" panose="020B0502020202020204" pitchFamily="34" charset="0"/>
                </a:rPr>
                <a:t>hostpro</a:t>
              </a:r>
              <a:r>
                <a:rPr lang="en-US" sz="2800" dirty="0" smtClean="0">
                  <a:latin typeface="Century Gothic" panose="020B0502020202020204" pitchFamily="34" charset="0"/>
                </a:rPr>
                <a:t>.</a:t>
              </a:r>
              <a:r>
                <a:rPr lang="en-US" sz="2800" dirty="0" smtClean="0">
                  <a:solidFill>
                    <a:schemeClr val="accent6">
                      <a:lumMod val="75000"/>
                    </a:schemeClr>
                  </a:solidFill>
                  <a:latin typeface="Century Gothic" panose="020B0502020202020204" pitchFamily="34" charset="0"/>
                </a:rPr>
                <a:t>ua</a:t>
              </a:r>
              <a:endParaRPr lang="uk-UA" sz="2800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735726" y="3037605"/>
              <a:ext cx="10632" cy="104529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5868264" y="4082902"/>
              <a:ext cx="21867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solidFill>
                    <a:schemeClr val="accent6">
                      <a:lumMod val="75000"/>
                    </a:schemeClr>
                  </a:solidFill>
                  <a:latin typeface="Century Gothic" panose="020B0502020202020204" pitchFamily="34" charset="0"/>
                </a:rPr>
                <a:t>Домен І-го рівня</a:t>
              </a:r>
              <a:endParaRPr lang="uk-UA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08918" y="1743691"/>
              <a:ext cx="21867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solidFill>
                    <a:srgbClr val="F6BB00"/>
                  </a:solidFill>
                  <a:latin typeface="Century Gothic" panose="020B0502020202020204" pitchFamily="34" charset="0"/>
                </a:rPr>
                <a:t>Домен ІІ-го рівня</a:t>
              </a:r>
              <a:endParaRPr lang="uk-UA" b="1" dirty="0">
                <a:solidFill>
                  <a:srgbClr val="F6BB00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5603359" y="2053735"/>
              <a:ext cx="0" cy="72136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4651744" y="3037605"/>
              <a:ext cx="10632" cy="104529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3425909" y="4096043"/>
              <a:ext cx="24516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solidFill>
                    <a:srgbClr val="C00000"/>
                  </a:solidFill>
                  <a:latin typeface="Century Gothic" panose="020B0502020202020204" pitchFamily="34" charset="0"/>
                </a:rPr>
                <a:t>Домен ІІІ-го рівня</a:t>
              </a:r>
              <a:endParaRPr lang="uk-UA" b="1" dirty="0">
                <a:solidFill>
                  <a:srgbClr val="C00000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70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484</Words>
  <Application>Microsoft Office PowerPoint</Application>
  <PresentationFormat>Широкоэкранный</PresentationFormat>
  <Paragraphs>95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Century Schoolbook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 Oliynyk</dc:creator>
  <cp:lastModifiedBy>Dima Oliynyk</cp:lastModifiedBy>
  <cp:revision>37</cp:revision>
  <dcterms:created xsi:type="dcterms:W3CDTF">2020-05-05T17:45:31Z</dcterms:created>
  <dcterms:modified xsi:type="dcterms:W3CDTF">2020-05-05T22:48:14Z</dcterms:modified>
</cp:coreProperties>
</file>