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22"/>
  </p:notesMasterIdLst>
  <p:sldIdLst>
    <p:sldId id="257" r:id="rId2"/>
    <p:sldId id="256" r:id="rId3"/>
    <p:sldId id="268" r:id="rId4"/>
    <p:sldId id="269" r:id="rId5"/>
    <p:sldId id="259" r:id="rId6"/>
    <p:sldId id="260" r:id="rId7"/>
    <p:sldId id="265" r:id="rId8"/>
    <p:sldId id="266" r:id="rId9"/>
    <p:sldId id="263" r:id="rId10"/>
    <p:sldId id="271" r:id="rId11"/>
    <p:sldId id="264" r:id="rId12"/>
    <p:sldId id="262" r:id="rId13"/>
    <p:sldId id="270" r:id="rId14"/>
    <p:sldId id="261" r:id="rId15"/>
    <p:sldId id="275" r:id="rId16"/>
    <p:sldId id="267" r:id="rId17"/>
    <p:sldId id="276" r:id="rId18"/>
    <p:sldId id="274" r:id="rId19"/>
    <p:sldId id="272" r:id="rId20"/>
    <p:sldId id="27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D1F145-D26A-42D6-885E-9BBA1ABDB4A9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82687-CD26-4F59-9E58-2AC35DA416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485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82687-CD26-4F59-9E58-2AC35DA4167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657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14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553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8807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5643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9517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440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67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975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979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845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809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78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15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056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94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49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EF469-B2BB-4846-B574-3CA9B3DFEF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E3492DC-4B1E-4CA6-AF9B-DC7C39F8E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3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5600"/>
            <a:ext cx="1114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НОВОКАХОВСЬКЕ ВИЩЕ ПРОФЕСІЙНЕ УЧИЛИЩЕ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04800" y="1036951"/>
            <a:ext cx="11750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ПРЕЗЕНТАЦІЯ НА ТЕМУ: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8483" y="2105653"/>
            <a:ext cx="91979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800"/>
              </a:spcAft>
            </a:pPr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СТВОРЕННЯ ТА ЗАСТОСУВАННЯ ЕЛЕКТРОННОГО </a:t>
            </a:r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ПОСІБНИКА </a:t>
            </a:r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УРОКАХ БУДІВЕЛЬНОГО ЦИКЛУ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97685"/>
            <a:ext cx="4490113" cy="276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369" y="2997015"/>
            <a:ext cx="5195249" cy="4088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49671" y="4544705"/>
            <a:ext cx="28796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Bookman Old Style" panose="02050604050505020204" pitchFamily="18" charset="0"/>
              </a:rPr>
              <a:t>Підготувала викладач спецдисциплін: Марковець Ольга Станіславівна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05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1045" t="2962" r="20747" b="16800"/>
          <a:stretch/>
        </p:blipFill>
        <p:spPr>
          <a:xfrm>
            <a:off x="1078174" y="0"/>
            <a:ext cx="9717206" cy="68962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7524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359" t="2564" r="18395" b="12618"/>
          <a:stretch/>
        </p:blipFill>
        <p:spPr>
          <a:xfrm>
            <a:off x="1214651" y="0"/>
            <a:ext cx="9689911" cy="68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6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358" t="3560" r="18283" b="12221"/>
          <a:stretch/>
        </p:blipFill>
        <p:spPr>
          <a:xfrm>
            <a:off x="3015573" y="0"/>
            <a:ext cx="9176427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18366" y="736980"/>
            <a:ext cx="290639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Текст  </a:t>
            </a:r>
            <a:r>
              <a:rPr lang="uk-UA" sz="32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супроводжує-</a:t>
            </a:r>
            <a:r>
              <a:rPr lang="uk-UA" sz="32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ться</a:t>
            </a:r>
            <a:r>
              <a:rPr lang="uk-UA" sz="32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3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посиланням в ресурси Інтернету та великою кількість слайдів і відео-фрагментів.</a:t>
            </a:r>
            <a:endParaRPr lang="ru-RU" sz="4000" i="1" dirty="0">
              <a:solidFill>
                <a:prstClr val="black"/>
              </a:solidFill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5199797" y="791571"/>
            <a:ext cx="163773" cy="163773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8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0932" t="11125" r="21503" b="16601"/>
          <a:stretch/>
        </p:blipFill>
        <p:spPr>
          <a:xfrm>
            <a:off x="2502017" y="0"/>
            <a:ext cx="9689983" cy="68400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142391"/>
            <a:ext cx="24064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i="1" dirty="0" smtClean="0">
                <a:latin typeface="Bookman Old Style" panose="02050604050505020204" pitchFamily="18" charset="0"/>
              </a:rPr>
              <a:t>Позначка </a:t>
            </a:r>
            <a:r>
              <a:rPr lang="uk-UA" b="1" i="1" dirty="0" smtClean="0">
                <a:latin typeface="Bookman Old Style" panose="02050604050505020204" pitchFamily="18" charset="0"/>
              </a:rPr>
              <a:t>ПРИНТЕР</a:t>
            </a:r>
            <a:r>
              <a:rPr lang="uk-UA" i="1" dirty="0" smtClean="0">
                <a:latin typeface="Bookman Old Style" panose="02050604050505020204" pitchFamily="18" charset="0"/>
              </a:rPr>
              <a:t> </a:t>
            </a:r>
            <a:r>
              <a:rPr lang="uk-UA" sz="2000" i="1" dirty="0" smtClean="0">
                <a:latin typeface="Bookman Old Style" panose="02050604050505020204" pitchFamily="18" charset="0"/>
              </a:rPr>
              <a:t>дає можливість роздрукувати сторінку та провести з учнями письмову роботу.</a:t>
            </a:r>
            <a:endParaRPr lang="ru-RU" sz="2000" i="1" dirty="0">
              <a:latin typeface="Bookman Old Style" panose="02050604050505020204" pitchFamily="18" charset="0"/>
            </a:endParaRPr>
          </a:p>
        </p:txBody>
      </p:sp>
      <p:sp>
        <p:nvSpPr>
          <p:cNvPr id="5" name="Семиугольник 4"/>
          <p:cNvSpPr/>
          <p:nvPr/>
        </p:nvSpPr>
        <p:spPr>
          <a:xfrm>
            <a:off x="11300346" y="142391"/>
            <a:ext cx="368489" cy="341194"/>
          </a:xfrm>
          <a:prstGeom prst="hept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6" name="Семиугольник 5"/>
          <p:cNvSpPr/>
          <p:nvPr/>
        </p:nvSpPr>
        <p:spPr>
          <a:xfrm>
            <a:off x="1794607" y="142391"/>
            <a:ext cx="368489" cy="341194"/>
          </a:xfrm>
          <a:prstGeom prst="hept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8" name="Семиугольник 7"/>
          <p:cNvSpPr/>
          <p:nvPr/>
        </p:nvSpPr>
        <p:spPr>
          <a:xfrm>
            <a:off x="3193577" y="1828801"/>
            <a:ext cx="436728" cy="368489"/>
          </a:xfrm>
          <a:prstGeom prst="hept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9" name="Семиугольник 8"/>
          <p:cNvSpPr/>
          <p:nvPr/>
        </p:nvSpPr>
        <p:spPr>
          <a:xfrm>
            <a:off x="72790" y="3097465"/>
            <a:ext cx="436728" cy="368489"/>
          </a:xfrm>
          <a:prstGeom prst="hept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49205" y="5199797"/>
            <a:ext cx="2242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i="1" dirty="0" smtClean="0">
                <a:latin typeface="Bookman Old Style" panose="02050604050505020204" pitchFamily="18" charset="0"/>
              </a:rPr>
              <a:t>Перегляд</a:t>
            </a:r>
          </a:p>
          <a:p>
            <a:r>
              <a:rPr lang="uk-UA" sz="2000" i="1" dirty="0" smtClean="0">
                <a:latin typeface="Bookman Old Style" panose="02050604050505020204" pitchFamily="18" charset="0"/>
              </a:rPr>
              <a:t>відео-ролику з теми уроку.</a:t>
            </a:r>
            <a:endParaRPr lang="ru-RU" sz="2000" i="1" dirty="0">
              <a:latin typeface="Bookman Old Style" panose="02050604050505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9518" y="3097465"/>
            <a:ext cx="19447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i="1" dirty="0" smtClean="0">
                <a:latin typeface="Bookman Old Style" panose="02050604050505020204" pitchFamily="18" charset="0"/>
              </a:rPr>
              <a:t>При натисканні на картинку відкриваються слайди.</a:t>
            </a:r>
            <a:endParaRPr lang="ru-RU" sz="2000" i="1" dirty="0">
              <a:latin typeface="Bookman Old Style" panose="02050604050505020204" pitchFamily="18" charset="0"/>
            </a:endParaRPr>
          </a:p>
        </p:txBody>
      </p:sp>
      <p:sp>
        <p:nvSpPr>
          <p:cNvPr id="13" name="Семиугольник 12"/>
          <p:cNvSpPr/>
          <p:nvPr/>
        </p:nvSpPr>
        <p:spPr>
          <a:xfrm>
            <a:off x="6591869" y="4821433"/>
            <a:ext cx="423080" cy="378364"/>
          </a:xfrm>
          <a:prstGeom prst="hept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</a:t>
            </a:r>
            <a:endParaRPr lang="ru-RU" dirty="0"/>
          </a:p>
        </p:txBody>
      </p:sp>
      <p:sp>
        <p:nvSpPr>
          <p:cNvPr id="14" name="Семиугольник 13"/>
          <p:cNvSpPr/>
          <p:nvPr/>
        </p:nvSpPr>
        <p:spPr>
          <a:xfrm>
            <a:off x="1843514" y="4850615"/>
            <a:ext cx="423080" cy="378364"/>
          </a:xfrm>
          <a:prstGeom prst="hept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37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2917" r="12542" b="3395"/>
          <a:stretch/>
        </p:blipFill>
        <p:spPr bwMode="auto">
          <a:xfrm>
            <a:off x="3357349" y="0"/>
            <a:ext cx="8834651" cy="6858000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2012" y="0"/>
            <a:ext cx="312533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uk-UA" sz="3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наведенні курсору на позначення </a:t>
            </a:r>
            <a:r>
              <a:rPr lang="uk-UA" sz="30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(наприклад </a:t>
            </a:r>
            <a:r>
              <a:rPr lang="uk-UA" sz="3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Стіни, </a:t>
            </a:r>
            <a:r>
              <a:rPr lang="uk-UA" sz="30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засвічується сірим кольором)  </a:t>
            </a:r>
            <a:r>
              <a:rPr lang="uk-UA" sz="3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 натисканні лівою кнопкою миші, автоматично переходимо за посиланням на сайт Вікіпедія.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920621" y="6223379"/>
            <a:ext cx="0" cy="450376"/>
          </a:xfrm>
          <a:prstGeom prst="straightConnector1">
            <a:avLst/>
          </a:prstGeom>
          <a:ln w="5715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ятно 1 5"/>
          <p:cNvSpPr/>
          <p:nvPr/>
        </p:nvSpPr>
        <p:spPr>
          <a:xfrm>
            <a:off x="5199797" y="791571"/>
            <a:ext cx="163773" cy="163773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901" y="1931832"/>
            <a:ext cx="182896" cy="1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52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1190"/>
          <a:stretch/>
        </p:blipFill>
        <p:spPr>
          <a:xfrm>
            <a:off x="0" y="1"/>
            <a:ext cx="12192000" cy="68579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8408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9182" y="0"/>
            <a:ext cx="8611737" cy="679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800"/>
              </a:spcAft>
            </a:pPr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ПЕРЕВАГИ ВИКОРИСТАННЯ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6259" y="1169612"/>
            <a:ext cx="48131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40385">
              <a:spcAft>
                <a:spcPts val="800"/>
              </a:spcAft>
            </a:pPr>
            <a:r>
              <a:rPr lang="uk-UA" sz="32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супроводжується </a:t>
            </a:r>
            <a:r>
              <a:rPr lang="uk-UA" sz="3200" dirty="0" smtClean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великою кількістю слайдів </a:t>
            </a:r>
            <a:r>
              <a:rPr lang="uk-UA" sz="32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відео фрагментів, що підсилюють емоційно-особистісне сприйняття учнем досліджуваного матеріалу, формування уявлення про територію. </a:t>
            </a:r>
            <a:endParaRPr lang="ru-RU" sz="2400" dirty="0">
              <a:solidFill>
                <a:prstClr val="black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8526" t="3161" r="18731" b="12420"/>
          <a:stretch/>
        </p:blipFill>
        <p:spPr>
          <a:xfrm>
            <a:off x="4939371" y="1287947"/>
            <a:ext cx="7126368" cy="53908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473122" y="636841"/>
            <a:ext cx="93441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uk-UA" sz="3200" b="1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uk-UA" sz="32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 електронного </a:t>
            </a:r>
            <a:r>
              <a:rPr lang="uk-UA" sz="3200" dirty="0" smtClean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посібника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5885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898" y="232012"/>
            <a:ext cx="5650173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40385">
              <a:spcAft>
                <a:spcPts val="800"/>
              </a:spcAft>
            </a:pPr>
            <a:r>
              <a:rPr lang="uk-UA" sz="3200" b="1" dirty="0" smtClean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uk-UA" sz="3200" dirty="0" smtClean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Структурно програма включає кілька компонентів (</a:t>
            </a:r>
            <a:r>
              <a:rPr lang="uk-UA" sz="32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мультимедіа розділи з текстом і відео-фрагментами, практичними завданнями та тестами,  підтримку роботи з використанням Інтернет), що дозволяє розвивати в учня навички самостійної роботи з декількома джерелами інформації.</a:t>
            </a:r>
            <a:endParaRPr lang="ru-RU" sz="2400" dirty="0">
              <a:solidFill>
                <a:prstClr val="black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0597" t="3559" r="21530" b="16402"/>
          <a:stretch/>
        </p:blipFill>
        <p:spPr>
          <a:xfrm>
            <a:off x="5964071" y="1236475"/>
            <a:ext cx="6182437" cy="480723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66783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54" y="3282932"/>
            <a:ext cx="65509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40385">
              <a:spcAft>
                <a:spcPts val="80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організації навчального матеріалу у вигляді активних посилань на ресурси в Інтернеті спонукає до активної позиції учня при вивченні будь-</a:t>
            </a:r>
            <a:r>
              <a:rPr lang="ru-RU" sz="3200" dirty="0" err="1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якої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теми.</a:t>
            </a:r>
            <a:endParaRPr lang="ru-RU" sz="2400" dirty="0">
              <a:solidFill>
                <a:prstClr val="black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54" y="311486"/>
            <a:ext cx="817651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40385">
              <a:spcAft>
                <a:spcPts val="800"/>
              </a:spcAft>
            </a:pP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Контрольно-</a:t>
            </a:r>
            <a:r>
              <a:rPr lang="ru-RU" sz="3200" dirty="0" err="1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практичний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розділ створює умови для первинного закріплення отриманих на уроці знань і умінь, проведення  </a:t>
            </a:r>
            <a:r>
              <a:rPr lang="ru-RU" sz="3200" dirty="0" smtClean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практичних 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робіт та тематичного контролю.</a:t>
            </a:r>
            <a:endParaRPr lang="ru-RU" sz="2400" dirty="0">
              <a:solidFill>
                <a:prstClr val="black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t="-422" r="1156" b="5053"/>
          <a:stretch/>
        </p:blipFill>
        <p:spPr>
          <a:xfrm>
            <a:off x="7993194" y="461611"/>
            <a:ext cx="3961705" cy="21491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984" t="4355" r="27799" b="33325"/>
          <a:stretch/>
        </p:blipFill>
        <p:spPr>
          <a:xfrm>
            <a:off x="6822378" y="2772909"/>
            <a:ext cx="5132521" cy="406703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2" name="Прямая со стрелкой 11"/>
          <p:cNvCxnSpPr/>
          <p:nvPr/>
        </p:nvCxnSpPr>
        <p:spPr>
          <a:xfrm flipH="1" flipV="1">
            <a:off x="10481481" y="1951630"/>
            <a:ext cx="109182" cy="15149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64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0103" y="2566478"/>
            <a:ext cx="1838391" cy="16218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185" y="2654537"/>
            <a:ext cx="1788424" cy="157777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77672" y="0"/>
            <a:ext cx="7970292" cy="674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>
              <a:lnSpc>
                <a:spcPct val="115000"/>
              </a:lnSpc>
              <a:spcAft>
                <a:spcPts val="800"/>
              </a:spcAft>
            </a:pPr>
            <a:r>
              <a:rPr lang="uk-UA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Висновки. </a:t>
            </a:r>
            <a:r>
              <a:rPr lang="ru-RU" sz="2800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Саме завдяки такій розмаїтості матеріалу та інтерактивності </a:t>
            </a:r>
            <a:r>
              <a:rPr lang="uk-UA" sz="2800" b="1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данний </a:t>
            </a:r>
            <a:r>
              <a:rPr lang="ru-RU" sz="2800" b="1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посібник </a:t>
            </a:r>
            <a:r>
              <a:rPr lang="ru-RU" sz="2800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орієнтований на багатогранне застосування. Це робота з посібником у кабінеті чи у демонстраційному режимі за допомогою мультимедіа </a:t>
            </a:r>
            <a:r>
              <a:rPr lang="uk-UA" sz="2800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кабінеті спецдисциплін, </a:t>
            </a:r>
            <a:r>
              <a:rPr lang="uk-UA" sz="2800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також </a:t>
            </a:r>
            <a:r>
              <a:rPr lang="ru-RU" sz="2800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можливі заняття в комп'ютерному кабінеті або взагалі індивідуальне навчання вдома з варіантом екстернату. Нарешті, це дистанційне навчання (у підручнику реалізована Інтернет-підтримка користувача-учня). </a:t>
            </a:r>
            <a:endParaRPr lang="ru-RU" sz="2000" dirty="0" smtClean="0"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9" descr="paste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389" y="4232315"/>
            <a:ext cx="3673599" cy="24519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2" t="15260" b="5064"/>
          <a:stretch>
            <a:fillRect/>
          </a:stretch>
        </p:blipFill>
        <p:spPr bwMode="auto">
          <a:xfrm>
            <a:off x="8331389" y="224003"/>
            <a:ext cx="3673599" cy="23297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12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2127" t="8338" r="32164" b="5251"/>
          <a:stretch/>
        </p:blipFill>
        <p:spPr>
          <a:xfrm>
            <a:off x="7236727" y="232012"/>
            <a:ext cx="4773304" cy="649408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2829" y="170456"/>
            <a:ext cx="6823881" cy="6555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alt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лектронний посібник 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uk-UA" alt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Основи лицювальних та плиткових робіт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розроблений відповідно до навчальної програми за  державним освітнім стандартом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СП(ПТ)О </a:t>
            </a:r>
            <a:r>
              <a:rPr kumimoji="0" lang="uk-UA" alt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7132.F.43.33-2017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року з професії лицювальник-плиточник, кваліфікація: 3 розряд, який ґрунтується на компетентнісному підході та структурується за модульним принципом.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Створений в програмі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FlipBuilder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Flip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PDF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Professional</a:t>
            </a:r>
            <a:r>
              <a:rPr kumimoji="0" lang="uk-UA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2.4.6.6. Отримав перемогу у обласному конкурсі</a:t>
            </a:r>
            <a:r>
              <a:rPr kumimoji="0" lang="uk-UA" alt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кращий електронний засіб навчання, автор Марковець Ольга Станіславівна – викладач спецдисциплін будівельного циклу.</a:t>
            </a:r>
            <a:endParaRPr kumimoji="0" lang="uk-UA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14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" t="2586" r="39054" b="52638"/>
          <a:stretch/>
        </p:blipFill>
        <p:spPr>
          <a:xfrm>
            <a:off x="6359856" y="3440728"/>
            <a:ext cx="5832143" cy="34172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09683" y="3977270"/>
            <a:ext cx="50926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ДЯКУЮ ЗА УВАГУ!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2137" y="231246"/>
            <a:ext cx="9539785" cy="3232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40385">
              <a:lnSpc>
                <a:spcPct val="115000"/>
              </a:lnSpc>
              <a:spcAft>
                <a:spcPts val="800"/>
              </a:spcAft>
            </a:pPr>
            <a:r>
              <a:rPr lang="uk-UA" sz="3600" dirty="0">
                <a:solidFill>
                  <a:prstClr val="black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чином, електронні видання професійно-освітнього напрямку – новий засіб в роботі викладача, що дозволяє створювати найбільш наочні і інформаційно насичені уроки. </a:t>
            </a:r>
            <a:endParaRPr lang="ru-RU" sz="2800" dirty="0">
              <a:solidFill>
                <a:prstClr val="black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77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61" y="117693"/>
            <a:ext cx="654637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>
              <a:spcAft>
                <a:spcPts val="800"/>
              </a:spcAft>
            </a:pPr>
            <a:r>
              <a:rPr lang="uk-UA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Даний посібник складається </a:t>
            </a:r>
            <a:r>
              <a:rPr lang="uk-UA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</a:t>
            </a:r>
            <a:r>
              <a:rPr lang="uk-UA" sz="3600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600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розділів</a:t>
            </a:r>
            <a:r>
              <a:rPr lang="uk-UA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 яких висвітлюються загальні відомості про конструкції будівель, їх елементів облицювання, технології підготовки різних поверхонь, вибір та правила укладання плиток,  нові сучасні тенденції і технології при оформленні інтер’єру  та охорона праці під час плиткових робіт.</a:t>
            </a:r>
            <a:endParaRPr lang="ru-RU" sz="3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9925" t="12419" r="15150" b="7001"/>
          <a:stretch/>
        </p:blipFill>
        <p:spPr>
          <a:xfrm>
            <a:off x="6869937" y="78614"/>
            <a:ext cx="5126446" cy="664973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7276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392" y="916329"/>
            <a:ext cx="4908645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Електронний посібник відкриває великі перспективи в методиці викладання матеріалу. Він має ряд безсумнівних позитивних властивостей, що вигідно відрізняють його від традиційних підручників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1492" t="2763" r="21306" b="16600"/>
          <a:stretch/>
        </p:blipFill>
        <p:spPr>
          <a:xfrm>
            <a:off x="5117911" y="668738"/>
            <a:ext cx="7074089" cy="568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970" y="368490"/>
            <a:ext cx="396695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>
              <a:spcAft>
                <a:spcPts val="800"/>
              </a:spcAft>
            </a:pPr>
            <a:r>
              <a:rPr lang="uk-U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Розділи посібника включають в себе </a:t>
            </a:r>
            <a:r>
              <a:rPr lang="uk-UA" sz="32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теоретичні відомості, опорні конспекти </a:t>
            </a:r>
            <a:r>
              <a:rPr lang="uk-UA" sz="3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них, </a:t>
            </a:r>
            <a:r>
              <a:rPr lang="uk-UA" sz="32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практичні завдання </a:t>
            </a:r>
            <a:r>
              <a:rPr lang="uk-UA" sz="3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uk-UA" sz="32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тестовий контроль.</a:t>
            </a:r>
            <a:r>
              <a:rPr lang="uk-U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Опорний конспект роздруковується та вклеюється в робочий зошит учня.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12604" r="12855" b="208"/>
          <a:stretch/>
        </p:blipFill>
        <p:spPr bwMode="auto">
          <a:xfrm>
            <a:off x="4148920" y="368490"/>
            <a:ext cx="8019144" cy="6186309"/>
          </a:xfrm>
          <a:prstGeom prst="re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7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2" r="12846" b="2671"/>
          <a:stretch/>
        </p:blipFill>
        <p:spPr bwMode="auto">
          <a:xfrm>
            <a:off x="3375546" y="-1"/>
            <a:ext cx="8816454" cy="6858000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46" y="208970"/>
            <a:ext cx="3352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Практичні завдання </a:t>
            </a:r>
            <a:r>
              <a:rPr lang="uk-UA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рекомендується роздруковувати на окремий лист, який заповнюється учнем на </a:t>
            </a:r>
            <a:r>
              <a:rPr lang="uk-UA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уроці та </a:t>
            </a:r>
            <a:r>
              <a:rPr lang="uk-UA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перевіряється викладачем.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5125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359" t="3361" r="18731" b="12619"/>
          <a:stretch/>
        </p:blipFill>
        <p:spPr>
          <a:xfrm>
            <a:off x="832513" y="0"/>
            <a:ext cx="10249469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1736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8135" t="3161" r="21306" b="16601"/>
          <a:stretch/>
        </p:blipFill>
        <p:spPr>
          <a:xfrm>
            <a:off x="143805" y="1673113"/>
            <a:ext cx="6960357" cy="51848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8300" t="2763" r="18508" b="12818"/>
          <a:stretch/>
        </p:blipFill>
        <p:spPr>
          <a:xfrm>
            <a:off x="5131558" y="1268923"/>
            <a:ext cx="6550925" cy="49202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Стрелка вправо 3"/>
          <p:cNvSpPr/>
          <p:nvPr/>
        </p:nvSpPr>
        <p:spPr>
          <a:xfrm rot="20868114">
            <a:off x="3510843" y="5024013"/>
            <a:ext cx="1146060" cy="447921"/>
          </a:xfrm>
          <a:prstGeom prst="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3805" y="22184"/>
            <a:ext cx="94505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Bookman Old Style" panose="02050604050505020204" pitchFamily="18" charset="0"/>
              </a:rPr>
              <a:t>При наведенні курсору на позначення </a:t>
            </a:r>
            <a:r>
              <a:rPr lang="ru-RU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ПЕРЕВІРТЕ СВОЇ ЗНАННЯ </a:t>
            </a:r>
            <a:r>
              <a:rPr lang="ru-RU" sz="2400" i="1" dirty="0" smtClean="0">
                <a:latin typeface="Bookman Old Style" panose="02050604050505020204" pitchFamily="18" charset="0"/>
              </a:rPr>
              <a:t>та натисканні лівою кнопкою миші, автоматично переходимо на проходження</a:t>
            </a:r>
            <a:endParaRPr lang="ru-RU" sz="32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65038"/>
            <a:ext cx="37016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i="1" dirty="0">
                <a:solidFill>
                  <a:prstClr val="black"/>
                </a:solidFill>
                <a:latin typeface="Bookman Old Style" panose="02050604050505020204" pitchFamily="18" charset="0"/>
              </a:rPr>
              <a:t> тестового контролю.</a:t>
            </a:r>
            <a:endParaRPr lang="ru-RU" sz="32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61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913" y="40943"/>
            <a:ext cx="4362735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Доповненням теоретичного матеріалу посібника є </a:t>
            </a:r>
            <a:r>
              <a:rPr lang="uk-UA" sz="3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презентації,</a:t>
            </a:r>
            <a:r>
              <a:rPr lang="uk-UA" sz="3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34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малюнки, схеми, таблиці</a:t>
            </a:r>
            <a:r>
              <a:rPr lang="uk-UA" sz="3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що сприяють кращому засвоєнню матеріалу, полегшують розуміння та запам'ятовування важливих понять, тверджень, прикладів. </a:t>
            </a:r>
            <a:endParaRPr lang="ru-RU" sz="3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8358" t="3758" r="18507" b="12221"/>
          <a:stretch/>
        </p:blipFill>
        <p:spPr>
          <a:xfrm>
            <a:off x="4421875" y="259307"/>
            <a:ext cx="7770125" cy="60869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978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313</TotalTime>
  <Words>540</Words>
  <Application>Microsoft Office PowerPoint</Application>
  <PresentationFormat>Широкоэкранный</PresentationFormat>
  <Paragraphs>34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Bookman Old Style</vt:lpstr>
      <vt:lpstr>Calibri</vt:lpstr>
      <vt:lpstr>Monotype Corsiva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35</cp:revision>
  <dcterms:created xsi:type="dcterms:W3CDTF">2019-02-18T13:31:30Z</dcterms:created>
  <dcterms:modified xsi:type="dcterms:W3CDTF">2019-05-23T06:03:34Z</dcterms:modified>
</cp:coreProperties>
</file>