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4" r:id="rId3"/>
    <p:sldId id="260" r:id="rId4"/>
    <p:sldId id="278" r:id="rId5"/>
    <p:sldId id="259" r:id="rId6"/>
    <p:sldId id="257" r:id="rId7"/>
    <p:sldId id="270" r:id="rId8"/>
    <p:sldId id="279" r:id="rId9"/>
    <p:sldId id="281" r:id="rId10"/>
    <p:sldId id="280" r:id="rId11"/>
    <p:sldId id="271" r:id="rId12"/>
    <p:sldId id="275" r:id="rId13"/>
    <p:sldId id="282" r:id="rId14"/>
    <p:sldId id="283" r:id="rId15"/>
    <p:sldId id="284" r:id="rId16"/>
    <p:sldId id="261" r:id="rId17"/>
    <p:sldId id="262" r:id="rId18"/>
    <p:sldId id="276" r:id="rId19"/>
    <p:sldId id="277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66FF66"/>
    <a:srgbClr val="FF99FF"/>
    <a:srgbClr val="CCFF33"/>
    <a:srgbClr val="CCCCFF"/>
    <a:srgbClr val="9999FF"/>
    <a:srgbClr val="66FFCC"/>
    <a:srgbClr val="66FF33"/>
    <a:srgbClr val="FFFF66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83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0A53-A95F-4E8D-97E0-5924B106908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9EFE4-7E91-4CAB-B41B-F134BA52A7A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5658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0A53-A95F-4E8D-97E0-5924B106908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9EFE4-7E91-4CAB-B41B-F134BA52A7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868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0A53-A95F-4E8D-97E0-5924B106908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9EFE4-7E91-4CAB-B41B-F134BA52A7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275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0A53-A95F-4E8D-97E0-5924B106908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9EFE4-7E91-4CAB-B41B-F134BA52A7A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885963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0A53-A95F-4E8D-97E0-5924B106908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9EFE4-7E91-4CAB-B41B-F134BA52A7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22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0A53-A95F-4E8D-97E0-5924B106908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9EFE4-7E91-4CAB-B41B-F134BA52A7A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595337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0A53-A95F-4E8D-97E0-5924B106908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9EFE4-7E91-4CAB-B41B-F134BA52A7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9950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0A53-A95F-4E8D-97E0-5924B106908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9EFE4-7E91-4CAB-B41B-F134BA52A7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189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0A53-A95F-4E8D-97E0-5924B106908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9EFE4-7E91-4CAB-B41B-F134BA52A7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567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0A53-A95F-4E8D-97E0-5924B106908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9EFE4-7E91-4CAB-B41B-F134BA52A7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116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0A53-A95F-4E8D-97E0-5924B106908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9EFE4-7E91-4CAB-B41B-F134BA52A7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184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0A53-A95F-4E8D-97E0-5924B106908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9EFE4-7E91-4CAB-B41B-F134BA52A7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444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0A53-A95F-4E8D-97E0-5924B106908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9EFE4-7E91-4CAB-B41B-F134BA52A7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047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0A53-A95F-4E8D-97E0-5924B106908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9EFE4-7E91-4CAB-B41B-F134BA52A7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911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0A53-A95F-4E8D-97E0-5924B106908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9EFE4-7E91-4CAB-B41B-F134BA52A7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203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0A53-A95F-4E8D-97E0-5924B106908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9EFE4-7E91-4CAB-B41B-F134BA52A7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219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0A53-A95F-4E8D-97E0-5924B106908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9EFE4-7E91-4CAB-B41B-F134BA52A7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580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C3A0A53-A95F-4E8D-97E0-5924B106908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F69EFE4-7E91-4CAB-B41B-F134BA52A7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2057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Relationship Id="rId9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упить Pulsar Кейс алюминиевый для Phantom/2/V/V+ (черный) у официального  дилера Digbox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0"/>
          <a:stretch/>
        </p:blipFill>
        <p:spPr bwMode="auto">
          <a:xfrm>
            <a:off x="6452545" y="2448308"/>
            <a:ext cx="5739455" cy="39043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452" y="-560439"/>
            <a:ext cx="11321845" cy="3784080"/>
          </a:xfrm>
        </p:spPr>
        <p:txBody>
          <a:bodyPr>
            <a:noAutofit/>
          </a:bodyPr>
          <a:lstStyle/>
          <a:p>
            <a:r>
              <a:rPr lang="uk-UA" b="1" cap="none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Використання </a:t>
            </a:r>
            <a:r>
              <a:rPr lang="uk-UA" b="1" cap="none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кейс-</a:t>
            </a:r>
            <a:r>
              <a:rPr lang="uk-UA" b="1" cap="none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методу на уроках виробничого навчання з професії «Штукатур, лицювальник-плиточник, маляр»</a:t>
            </a:r>
            <a:endParaRPr lang="ru-RU" b="1" i="1" cap="none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 descr="ᐈ Логотип шестеренка фотографии, картинки шестеренка логотип | скачать на  Depositphotos®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18" y="3068775"/>
            <a:ext cx="3717836" cy="37105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19578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14937">
            <a:off x="2982271" y="844639"/>
            <a:ext cx="4289672" cy="47625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200" y="1633888"/>
            <a:ext cx="2079560" cy="2191536"/>
          </a:xfrm>
          <a:prstGeom prst="rect">
            <a:avLst/>
          </a:prstGeom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4102677" y="111832"/>
            <a:ext cx="7736852" cy="120534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sz="4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300" b="1" dirty="0">
              <a:solidFill>
                <a:srgbClr val="FFFF00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1028" name="Picture 4" descr="Ковш штукатурный с пластиковой ручкой. – купить в Москве в  интернет-магазине Stoimoll.ru. Цена за шт, фото, характеристики, отзывы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530" r="33884" b="-11581"/>
          <a:stretch/>
        </p:blipFill>
        <p:spPr bwMode="auto">
          <a:xfrm rot="14229124" flipH="1">
            <a:off x="4608691" y="1359429"/>
            <a:ext cx="778438" cy="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6925305" y="53981"/>
            <a:ext cx="4265214" cy="83027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sz="4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центральний герой</a:t>
            </a:r>
            <a:endParaRPr lang="ru-RU" sz="2800" b="1" dirty="0">
              <a:solidFill>
                <a:srgbClr val="00206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7496081" y="1072872"/>
            <a:ext cx="3917897" cy="83027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Цікава історія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7596003" y="2354111"/>
            <a:ext cx="3917897" cy="83027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sz="4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реалістична ситуація</a:t>
            </a:r>
            <a:endParaRPr lang="ru-RU" sz="2800" b="1" dirty="0">
              <a:solidFill>
                <a:srgbClr val="00206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6858271" y="3659207"/>
            <a:ext cx="4449109" cy="83027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sz="4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значуща проблема</a:t>
            </a:r>
            <a:endParaRPr lang="ru-RU" sz="2800" b="1" dirty="0">
              <a:solidFill>
                <a:srgbClr val="00206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5868568" y="4694733"/>
            <a:ext cx="5321946" cy="83027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sz="4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ефективність вирішення </a:t>
            </a:r>
            <a:endParaRPr lang="ru-RU" sz="2800" b="1" dirty="0">
              <a:solidFill>
                <a:srgbClr val="002060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84" t="18788" r="13232" b="42828"/>
          <a:stretch/>
        </p:blipFill>
        <p:spPr>
          <a:xfrm>
            <a:off x="11094013" y="-3945"/>
            <a:ext cx="943817" cy="94381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84" t="18788" r="13232" b="42828"/>
          <a:stretch/>
        </p:blipFill>
        <p:spPr>
          <a:xfrm>
            <a:off x="11091688" y="1045196"/>
            <a:ext cx="943817" cy="94381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84" t="18788" r="13232" b="42828"/>
          <a:stretch/>
        </p:blipFill>
        <p:spPr>
          <a:xfrm>
            <a:off x="11091688" y="2217307"/>
            <a:ext cx="943817" cy="943817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84" t="18788" r="13232" b="42828"/>
          <a:stretch/>
        </p:blipFill>
        <p:spPr>
          <a:xfrm>
            <a:off x="11091688" y="4603024"/>
            <a:ext cx="943817" cy="94381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84" t="18788" r="13232" b="42828"/>
          <a:stretch/>
        </p:blipFill>
        <p:spPr>
          <a:xfrm>
            <a:off x="11112461" y="5681922"/>
            <a:ext cx="943817" cy="943817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3303" y="603917"/>
            <a:ext cx="320471" cy="676384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2075" y="4197960"/>
            <a:ext cx="320471" cy="676384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2014" y="3114379"/>
            <a:ext cx="320471" cy="67638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9321" y="1717032"/>
            <a:ext cx="320471" cy="676384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4951" y="5307001"/>
            <a:ext cx="320471" cy="676384"/>
          </a:xfrm>
          <a:prstGeom prst="rect">
            <a:avLst/>
          </a:prstGeom>
        </p:spPr>
      </p:pic>
      <p:sp>
        <p:nvSpPr>
          <p:cNvPr id="33" name="Заголовок 1"/>
          <p:cNvSpPr txBox="1">
            <a:spLocks/>
          </p:cNvSpPr>
          <p:nvPr/>
        </p:nvSpPr>
        <p:spPr>
          <a:xfrm>
            <a:off x="6640092" y="5748673"/>
            <a:ext cx="5321946" cy="83027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sz="4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висновки</a:t>
            </a:r>
            <a:r>
              <a:rPr lang="uk-UA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800" b="1" dirty="0">
              <a:solidFill>
                <a:srgbClr val="002060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84" t="18788" r="13232" b="42828"/>
          <a:stretch/>
        </p:blipFill>
        <p:spPr>
          <a:xfrm>
            <a:off x="11112461" y="3557918"/>
            <a:ext cx="943817" cy="943817"/>
          </a:xfrm>
          <a:prstGeom prst="rect">
            <a:avLst/>
          </a:prstGeom>
        </p:spPr>
      </p:pic>
      <p:sp>
        <p:nvSpPr>
          <p:cNvPr id="35" name="Заголовок 1"/>
          <p:cNvSpPr txBox="1">
            <a:spLocks/>
          </p:cNvSpPr>
          <p:nvPr/>
        </p:nvSpPr>
        <p:spPr>
          <a:xfrm>
            <a:off x="-205144" y="22614"/>
            <a:ext cx="6341514" cy="81881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sz="4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5200" b="1" dirty="0" smtClean="0">
                <a:solidFill>
                  <a:srgbClr val="FFFF00"/>
                </a:solidFill>
                <a:cs typeface="Times New Roman" panose="02020603050405020304" pitchFamily="18" charset="0"/>
              </a:rPr>
              <a:t>Кейс – метод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-148694" y="636975"/>
            <a:ext cx="53018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3200" b="1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Ситуаційної </a:t>
            </a:r>
            <a:endParaRPr lang="uk-UA" sz="3200" b="1" dirty="0" smtClean="0">
              <a:solidFill>
                <a:srgbClr val="FFFF00"/>
              </a:solidFill>
              <a:latin typeface="+mj-lt"/>
              <a:cs typeface="Times New Roman" panose="02020603050405020304" pitchFamily="18" charset="0"/>
            </a:endParaRPr>
          </a:p>
          <a:p>
            <a:pPr lvl="0" algn="ctr"/>
            <a:r>
              <a:rPr lang="uk-UA" sz="3200" b="1" dirty="0" smtClean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(</a:t>
            </a:r>
            <a:r>
              <a:rPr lang="uk-UA" sz="3200" b="1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проблемної)</a:t>
            </a:r>
          </a:p>
          <a:p>
            <a:pPr lvl="0" algn="ctr"/>
            <a:r>
              <a:rPr lang="uk-UA" sz="3200" b="1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вправи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01" r="77752"/>
          <a:stretch/>
        </p:blipFill>
        <p:spPr>
          <a:xfrm rot="2802916">
            <a:off x="5214551" y="2905589"/>
            <a:ext cx="1445515" cy="1443050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01" r="77752"/>
          <a:stretch/>
        </p:blipFill>
        <p:spPr>
          <a:xfrm rot="2795996">
            <a:off x="6162799" y="340177"/>
            <a:ext cx="628117" cy="865176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01" r="77752"/>
          <a:stretch/>
        </p:blipFill>
        <p:spPr>
          <a:xfrm rot="658411">
            <a:off x="3951578" y="2242467"/>
            <a:ext cx="657640" cy="104817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7" t="-635" b="75181"/>
          <a:stretch/>
        </p:blipFill>
        <p:spPr>
          <a:xfrm rot="1096736">
            <a:off x="5550278" y="1324617"/>
            <a:ext cx="1607552" cy="140319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756" y="1517137"/>
            <a:ext cx="4246948" cy="565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06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0110" y="99444"/>
            <a:ext cx="96427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ru-RU" sz="5400" b="1" dirty="0" smtClean="0">
                <a:solidFill>
                  <a:srgbClr val="FFFF00"/>
                </a:solidFill>
              </a:rPr>
              <a:t>КЕЙС МЕТОД НА </a:t>
            </a:r>
          </a:p>
          <a:p>
            <a:r>
              <a:rPr lang="uk-UA" altLang="ru-RU" sz="5400" b="1" dirty="0" smtClean="0">
                <a:solidFill>
                  <a:srgbClr val="FFFF00"/>
                </a:solidFill>
              </a:rPr>
              <a:t>ПРАКТИЦІ</a:t>
            </a:r>
            <a:endParaRPr lang="ru-RU" altLang="ru-RU" sz="5400" b="1" dirty="0">
              <a:solidFill>
                <a:srgbClr val="FFFF00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13052" y="1316803"/>
            <a:ext cx="4034284" cy="180602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Чітка постановка проблеми -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730835" y="4778377"/>
            <a:ext cx="4461165" cy="208452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Спільне вирішення шляхів її розв’язання</a:t>
            </a:r>
            <a:endParaRPr lang="ru-RU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278" y="-75457"/>
            <a:ext cx="7553341" cy="589609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80"/>
          <a:stretch/>
        </p:blipFill>
        <p:spPr>
          <a:xfrm>
            <a:off x="62443" y="3782291"/>
            <a:ext cx="5542708" cy="309569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04" y="2802588"/>
            <a:ext cx="4405487" cy="9741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4656">
            <a:off x="3566161" y="4817297"/>
            <a:ext cx="4630499" cy="241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79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83" y="2091839"/>
            <a:ext cx="7441699" cy="394970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75283" y="82435"/>
            <a:ext cx="8688608" cy="175432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uk-UA" altLang="ru-RU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Розвиваю в учнях такі якості як:  </a:t>
            </a:r>
            <a:endParaRPr lang="ru-RU" altLang="ru-RU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67141" y="2284155"/>
            <a:ext cx="3341133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uk-UA" altLang="ru-RU" sz="4000" b="1" i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ТВОРЧІСТЬ</a:t>
            </a:r>
            <a:endParaRPr lang="ru-RU" altLang="ru-RU" sz="4000" b="1" i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81388" y="3358804"/>
            <a:ext cx="5312640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uk-UA" alt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НЕОРДИНАРНІСТЬ</a:t>
            </a:r>
            <a:endParaRPr lang="ru-RU" altLang="ru-RU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839418" y="4615644"/>
            <a:ext cx="3996580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uk-UA" alt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УНІКАЛЬНІСТЬ</a:t>
            </a:r>
            <a:endParaRPr lang="ru-RU" alt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064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18" y="783548"/>
            <a:ext cx="8824869" cy="607445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5281" y="82435"/>
            <a:ext cx="10836063" cy="15696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uk-UA" alt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Формулювання та постановка проблеми.  </a:t>
            </a:r>
            <a:endParaRPr lang="ru-RU" alt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75282" y="1663167"/>
            <a:ext cx="4034284" cy="180602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5281" y="1652095"/>
            <a:ext cx="5252683" cy="230832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uk-UA" alt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Опитування чіткого розуміння учнями кейсу.</a:t>
            </a:r>
            <a:endParaRPr lang="ru-RU" alt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5280" y="3950710"/>
            <a:ext cx="4892465" cy="230832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uk-UA" altLang="ru-RU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uk-UA" alt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Коротке обговорення без деталізації</a:t>
            </a:r>
            <a:r>
              <a:rPr lang="ru-RU" altLang="ru-RU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691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450525"/>
              </p:ext>
            </p:extLst>
          </p:nvPr>
        </p:nvGraphicFramePr>
        <p:xfrm>
          <a:off x="0" y="3899710"/>
          <a:ext cx="12192001" cy="3309352"/>
        </p:xfrm>
        <a:graphic>
          <a:graphicData uri="http://schemas.openxmlformats.org/drawingml/2006/table">
            <a:tbl>
              <a:tblPr firstRow="1" firstCol="1" bandRow="1">
                <a:solidFill>
                  <a:schemeClr val="tx1"/>
                </a:solidFill>
                <a:tableStyleId>{F5AB1C69-6EDB-4FF4-983F-18BD219EF322}</a:tableStyleId>
              </a:tblPr>
              <a:tblGrid>
                <a:gridCol w="2500409">
                  <a:extLst>
                    <a:ext uri="{9D8B030D-6E8A-4147-A177-3AD203B41FA5}">
                      <a16:colId xmlns:a16="http://schemas.microsoft.com/office/drawing/2014/main" xmlns="" val="3863401541"/>
                    </a:ext>
                  </a:extLst>
                </a:gridCol>
                <a:gridCol w="1739082">
                  <a:extLst>
                    <a:ext uri="{9D8B030D-6E8A-4147-A177-3AD203B41FA5}">
                      <a16:colId xmlns:a16="http://schemas.microsoft.com/office/drawing/2014/main" xmlns="" val="1643043093"/>
                    </a:ext>
                  </a:extLst>
                </a:gridCol>
                <a:gridCol w="1939636">
                  <a:extLst>
                    <a:ext uri="{9D8B030D-6E8A-4147-A177-3AD203B41FA5}">
                      <a16:colId xmlns:a16="http://schemas.microsoft.com/office/drawing/2014/main" xmlns="" val="841019866"/>
                    </a:ext>
                  </a:extLst>
                </a:gridCol>
                <a:gridCol w="3174805">
                  <a:extLst>
                    <a:ext uri="{9D8B030D-6E8A-4147-A177-3AD203B41FA5}">
                      <a16:colId xmlns:a16="http://schemas.microsoft.com/office/drawing/2014/main" xmlns="" val="2279065513"/>
                    </a:ext>
                  </a:extLst>
                </a:gridCol>
                <a:gridCol w="2838069">
                  <a:extLst>
                    <a:ext uri="{9D8B030D-6E8A-4147-A177-3AD203B41FA5}">
                      <a16:colId xmlns:a16="http://schemas.microsoft.com/office/drawing/2014/main" xmlns="" val="2071802501"/>
                    </a:ext>
                  </a:extLst>
                </a:gridCol>
              </a:tblGrid>
              <a:tr h="595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</a:rPr>
                        <a:t>Матеріал плитки</a:t>
                      </a:r>
                      <a:endParaRPr lang="ru-RU" sz="3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</a:rPr>
                        <a:t>Розміри плитки</a:t>
                      </a:r>
                      <a:endParaRPr lang="ru-RU" sz="3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</a:rPr>
                        <a:t>Колір плитки</a:t>
                      </a:r>
                      <a:endParaRPr lang="ru-RU" sz="3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</a:rPr>
                        <a:t>Відтінок</a:t>
                      </a:r>
                      <a:endParaRPr lang="ru-RU" sz="32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</a:rPr>
                        <a:t>плитки</a:t>
                      </a:r>
                      <a:endParaRPr lang="ru-RU" sz="3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</a:rPr>
                        <a:t>Малюнок</a:t>
                      </a:r>
                      <a:endParaRPr lang="ru-RU" sz="32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bg1"/>
                          </a:solidFill>
                          <a:effectLst/>
                        </a:rPr>
                        <a:t>плитки</a:t>
                      </a:r>
                      <a:endParaRPr lang="ru-RU" sz="3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84940818"/>
                  </a:ext>
                </a:extLst>
              </a:tr>
              <a:tr h="869892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68580" marR="68580" marT="0" marB="0"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68580" marR="68580" marT="0" marB="0"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68580" marR="68580" marT="0" marB="0"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68580" marR="68580" marT="0" marB="0"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68580" marR="68580" marT="0" marB="0"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32161641"/>
                  </a:ext>
                </a:extLst>
              </a:tr>
              <a:tr h="632431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 smtClean="0">
                          <a:solidFill>
                            <a:schemeClr val="bg1"/>
                          </a:solidFill>
                          <a:effectLst/>
                        </a:rPr>
                        <a:t>Спосіб укладання плитки</a:t>
                      </a:r>
                      <a:endParaRPr lang="ru-RU" sz="320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 smtClean="0">
                          <a:solidFill>
                            <a:schemeClr val="bg1"/>
                          </a:solidFill>
                          <a:effectLst/>
                        </a:rPr>
                        <a:t>Наявність фризу</a:t>
                      </a:r>
                      <a:endParaRPr lang="ru-RU" sz="3200" b="1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effectLst/>
                        </a:rPr>
                        <a:t>Ширина шва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effectLst/>
                        </a:rPr>
                        <a:t>Наявність декоративного панно, його розміщення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effectLst/>
                        </a:rPr>
                        <a:t>Колір </a:t>
                      </a:r>
                      <a:r>
                        <a:rPr lang="uk-UA" sz="2000" b="1" dirty="0" err="1">
                          <a:solidFill>
                            <a:schemeClr val="bg1"/>
                          </a:solidFill>
                          <a:effectLst/>
                        </a:rPr>
                        <a:t>затирки</a:t>
                      </a:r>
                      <a:r>
                        <a:rPr lang="uk-UA" sz="2000" b="1" dirty="0">
                          <a:solidFill>
                            <a:schemeClr val="bg1"/>
                          </a:solidFill>
                          <a:effectLst/>
                        </a:rPr>
                        <a:t> для швів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73725561"/>
                  </a:ext>
                </a:extLst>
              </a:tr>
              <a:tr h="808780">
                <a:tc>
                  <a:txBody>
                    <a:bodyPr/>
                    <a:lstStyle/>
                    <a:p>
                      <a:pPr marR="12192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192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192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192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192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07810952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89135" y="0"/>
            <a:ext cx="8120574" cy="83099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uk-UA" alt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Об’єднання в мікрогрупи:</a:t>
            </a:r>
            <a:endParaRPr lang="ru-RU" alt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26329" y="2943836"/>
            <a:ext cx="8120574" cy="83099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uk-UA" alt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Таблиця- помічниця</a:t>
            </a:r>
            <a:endParaRPr lang="ru-RU" alt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80" r="52134"/>
          <a:stretch/>
        </p:blipFill>
        <p:spPr>
          <a:xfrm>
            <a:off x="4349422" y="699110"/>
            <a:ext cx="2653048" cy="30956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66" t="34880" r="7280"/>
          <a:stretch/>
        </p:blipFill>
        <p:spPr>
          <a:xfrm>
            <a:off x="9151745" y="170370"/>
            <a:ext cx="2486073" cy="30956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3" t="34880" r="6763"/>
          <a:stretch/>
        </p:blipFill>
        <p:spPr>
          <a:xfrm flipH="1">
            <a:off x="289135" y="668058"/>
            <a:ext cx="2507672" cy="309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43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636990" y="-27709"/>
            <a:ext cx="6555010" cy="15696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uk-UA" alt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Створення власного «проекту»</a:t>
            </a:r>
            <a:endParaRPr lang="ru-RU" alt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0344" y="3727011"/>
            <a:ext cx="5446646" cy="193899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uk-UA" alt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Визначення лідера, або  відповідального за презентацію</a:t>
            </a:r>
            <a:endParaRPr lang="ru-RU" alt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049" y="1359478"/>
            <a:ext cx="5067300" cy="5276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69"/>
          <a:stretch/>
        </p:blipFill>
        <p:spPr>
          <a:xfrm>
            <a:off x="1982103" y="253307"/>
            <a:ext cx="2876492" cy="31746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80" r="78003"/>
          <a:stretch/>
        </p:blipFill>
        <p:spPr>
          <a:xfrm>
            <a:off x="707594" y="253307"/>
            <a:ext cx="1274509" cy="2967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64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49" y="261901"/>
            <a:ext cx="5443278" cy="626617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95455" y="-27709"/>
            <a:ext cx="6788726" cy="175432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uk-UA" altLang="ru-RU" sz="5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Презентація </a:t>
            </a:r>
          </a:p>
          <a:p>
            <a:pPr algn="ctr"/>
            <a:r>
              <a:rPr lang="uk-UA" altLang="ru-RU" sz="5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групової роботи</a:t>
            </a:r>
            <a:endParaRPr lang="ru-RU" altLang="ru-RU" sz="5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 descr="creative removable spit blue bubble fish wall stickers for bathroom  washroom kids door glass wallpaper diy wall decal home decor|fish wall  stickers|wall stickerstickers for bathroom - AliExpres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49" b="25514"/>
          <a:stretch/>
        </p:blipFill>
        <p:spPr bwMode="auto">
          <a:xfrm rot="161830">
            <a:off x="293189" y="3451239"/>
            <a:ext cx="2437090" cy="19656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21673" y="1574619"/>
            <a:ext cx="4854146" cy="4854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64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1163" y="433553"/>
            <a:ext cx="10737273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21920" algn="ctr">
              <a:spcAft>
                <a:spcPts val="0"/>
              </a:spcAft>
            </a:pPr>
            <a:r>
              <a:rPr lang="uk-UA" sz="4000" b="1" dirty="0" smtClean="0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	ОСНОВНІ КРИТЕРІЇ ОЦІНЮВАННЯ:</a:t>
            </a:r>
          </a:p>
          <a:p>
            <a:pPr marR="121920" algn="ctr">
              <a:spcAft>
                <a:spcPts val="0"/>
              </a:spcAft>
            </a:pPr>
            <a:endParaRPr lang="ru-RU" sz="3200" b="1" dirty="0" smtClean="0">
              <a:solidFill>
                <a:srgbClr val="FFFF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0" marR="121920" lvl="5" indent="-571500" algn="just">
              <a:buFont typeface="Wingdings" panose="05000000000000000000" pitchFamily="2" charset="2"/>
              <a:buChar char="Ø"/>
            </a:pPr>
            <a:r>
              <a:rPr lang="uk-UA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професійне і практичне вирішення проблеми;</a:t>
            </a:r>
            <a:endParaRPr lang="ru-RU" sz="3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marR="121920" indent="-5715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uk-UA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новизна і неоднорідність;</a:t>
            </a:r>
            <a:endParaRPr lang="ru-RU" sz="3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marR="121920" indent="-5715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uk-UA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якість оформлення та чіткість викладання матеріалів;</a:t>
            </a:r>
            <a:endParaRPr lang="ru-RU" sz="3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marR="121920" indent="-5715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uk-UA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вміння ведення дискусії, етика поведінки.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8764" y="-371766"/>
            <a:ext cx="3775363" cy="3775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2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244" y="2050751"/>
            <a:ext cx="5961756" cy="44713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478" y="3557262"/>
            <a:ext cx="921667" cy="92166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2841" y="1121146"/>
            <a:ext cx="6657450" cy="563231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571500" indent="-571500">
              <a:buFontTx/>
              <a:buChar char="-"/>
            </a:pPr>
            <a:r>
              <a:rPr lang="uk-UA" alt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uk-UA" alt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лухати один одного, й прислухатися.</a:t>
            </a:r>
            <a:endParaRPr lang="ru-RU" alt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>
              <a:buFontTx/>
              <a:buChar char="-"/>
            </a:pPr>
            <a:r>
              <a:rPr lang="uk-UA" alt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 точністю висловлювати свої думки.</a:t>
            </a:r>
          </a:p>
          <a:p>
            <a:pPr marL="571500" indent="-571500">
              <a:buFontTx/>
              <a:buChar char="-"/>
            </a:pPr>
            <a:r>
              <a:rPr lang="uk-UA" alt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Піднімає впевненість у собі, та своїх здібностях.</a:t>
            </a:r>
          </a:p>
          <a:p>
            <a:pPr marL="571500" indent="-571500">
              <a:buFontTx/>
              <a:buChar char="-"/>
            </a:pPr>
            <a:r>
              <a:rPr lang="uk-UA" alt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Самостійно шукати інформацію.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105483"/>
            <a:ext cx="12192000" cy="101566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uk-UA" altLang="ru-RU" sz="6000" b="1" i="1" dirty="0" smtClean="0">
                <a:solidFill>
                  <a:srgbClr val="FFFF00"/>
                </a:solidFill>
              </a:rPr>
              <a:t>Кейс – метод допомагає навчити:</a:t>
            </a:r>
            <a:endParaRPr lang="ru-RU" altLang="ru-RU" sz="6000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25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291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811" y="1644473"/>
            <a:ext cx="6863973" cy="51454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3193" y="113913"/>
            <a:ext cx="8534400" cy="1507067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800" b="1" dirty="0" smtClean="0">
                <a:solidFill>
                  <a:srgbClr val="FFFF00"/>
                </a:solidFill>
              </a:rPr>
              <a:t>Якості майбутнього випускника </a:t>
            </a:r>
            <a:endParaRPr lang="ru-RU" sz="4800" b="1" dirty="0">
              <a:solidFill>
                <a:srgbClr val="FFFF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596922" y="1686276"/>
            <a:ext cx="2867892" cy="107449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uk-UA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творчість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739155" y="2684397"/>
            <a:ext cx="3540916" cy="106285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uk-UA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мобільність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721613" y="3329726"/>
            <a:ext cx="4660976" cy="129338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uk-UA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200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відповідальність</a:t>
            </a:r>
            <a:endParaRPr lang="ru-RU" sz="4200" dirty="0">
              <a:solidFill>
                <a:srgbClr val="FF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206836" y="4688403"/>
            <a:ext cx="4073235" cy="107449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uk-UA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600" dirty="0" smtClean="0">
                <a:solidFill>
                  <a:srgbClr val="00CC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самостійність</a:t>
            </a:r>
            <a:endParaRPr lang="ru-RU" sz="4600" dirty="0">
              <a:solidFill>
                <a:srgbClr val="00CC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6596922" y="5600387"/>
            <a:ext cx="2867892" cy="107449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uk-UA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739155" y="5623880"/>
            <a:ext cx="3133287" cy="107449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uk-UA" dirty="0" smtClean="0">
                <a:solidFill>
                  <a:srgbClr val="009BD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сучасність</a:t>
            </a:r>
            <a:endParaRPr lang="ru-RU" dirty="0">
              <a:solidFill>
                <a:srgbClr val="009BD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andyman carpenter. Wearing a tool belt, carrying an electric saw and piece of l , #AFF, #Wearing, #tool, #Handyman, #carpenter, #belt #a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26" y="1759526"/>
            <a:ext cx="4000642" cy="4915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697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1163778"/>
            <a:ext cx="12469211" cy="538942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759723" y="226222"/>
            <a:ext cx="6672551" cy="10529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uk-UA" sz="5400" b="1" dirty="0" smtClean="0">
                <a:solidFill>
                  <a:srgbClr val="FFFF00"/>
                </a:solidFill>
              </a:rPr>
              <a:t>Якісний кейс: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6674878" y="2392150"/>
            <a:ext cx="2867892" cy="107449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значущість проблеми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55036" y="3923245"/>
            <a:ext cx="2867892" cy="107449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uk-UA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smtClean="0">
                <a:solidFill>
                  <a:srgbClr val="00CC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порівняння</a:t>
            </a:r>
            <a:endParaRPr lang="ru-RU" dirty="0">
              <a:solidFill>
                <a:srgbClr val="00CC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463497" y="2392150"/>
            <a:ext cx="2867892" cy="107449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цікава історія </a:t>
            </a:r>
            <a:endParaRPr lang="ru-RU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603674" y="3872645"/>
            <a:ext cx="3269672" cy="127221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dirty="0" smtClean="0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ефективність рішень</a:t>
            </a:r>
            <a:endParaRPr lang="ru-RU" dirty="0">
              <a:solidFill>
                <a:srgbClr val="CC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474740" y="5472544"/>
            <a:ext cx="3268167" cy="116666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оптимальний розмір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506187" y="3897945"/>
            <a:ext cx="3179621" cy="119075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центральний герой</a:t>
            </a:r>
            <a:endParaRPr lang="ru-RU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264364" y="5455807"/>
            <a:ext cx="3266158" cy="109739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узагальнення висновків</a:t>
            </a:r>
            <a:endParaRPr lang="ru-RU" dirty="0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3" t="-1" r="18723" b="65801"/>
          <a:stretch/>
        </p:blipFill>
        <p:spPr>
          <a:xfrm>
            <a:off x="1" y="297821"/>
            <a:ext cx="3369626" cy="9057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13" t="33794" r="17633" b="32538"/>
          <a:stretch/>
        </p:blipFill>
        <p:spPr>
          <a:xfrm>
            <a:off x="8849434" y="313473"/>
            <a:ext cx="3342565" cy="907328"/>
          </a:xfrm>
          <a:prstGeom prst="rect">
            <a:avLst/>
          </a:prstGeom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124814" y="349348"/>
            <a:ext cx="2939954" cy="68295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правдивий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9074729" y="338478"/>
            <a:ext cx="2687781" cy="68295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реалістичний 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37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759723" y="226222"/>
            <a:ext cx="6672551" cy="10529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6795" y="420185"/>
            <a:ext cx="11258406" cy="10529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uk-UA" sz="5400" b="1" dirty="0" smtClean="0">
                <a:solidFill>
                  <a:srgbClr val="FFFF00"/>
                </a:solidFill>
              </a:rPr>
              <a:t>Вдосконалення практичних навичок:</a:t>
            </a:r>
            <a:endParaRPr lang="ru-RU" sz="5400" b="1" dirty="0">
              <a:solidFill>
                <a:srgbClr val="FFFF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33921">
            <a:off x="3826804" y="1375542"/>
            <a:ext cx="1732378" cy="1732378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5032720" y="1934320"/>
            <a:ext cx="6555813" cy="107449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Пошук відповідних шляхів вирішення</a:t>
            </a:r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740073" y="3224346"/>
            <a:ext cx="6555813" cy="107449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Різноманітні ситуації, їх вирішення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33921">
            <a:off x="3826804" y="3879156"/>
            <a:ext cx="1732378" cy="17323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48012">
            <a:off x="3812787" y="2563240"/>
            <a:ext cx="1732378" cy="1732378"/>
          </a:xfrm>
          <a:prstGeom prst="rect">
            <a:avLst/>
          </a:prstGeom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4678976" y="4415498"/>
            <a:ext cx="6555813" cy="107449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Підбір матеріалів, </a:t>
            </a:r>
          </a:p>
          <a:p>
            <a:pPr lvl="0" algn="ctr"/>
            <a:r>
              <a:rPr lang="uk-UA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інструментів</a:t>
            </a:r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33" y="946658"/>
            <a:ext cx="3648005" cy="5534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53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40502">
            <a:off x="1152482" y="-688799"/>
            <a:ext cx="5522731" cy="7336633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5248083" y="67057"/>
            <a:ext cx="6041652" cy="10529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5400" b="1" dirty="0" smtClean="0">
                <a:solidFill>
                  <a:srgbClr val="FFFF00"/>
                </a:solidFill>
              </a:rPr>
              <a:t> Кейс - </a:t>
            </a:r>
            <a:r>
              <a:rPr lang="ru-RU" sz="5400" b="1" dirty="0" err="1" smtClean="0">
                <a:solidFill>
                  <a:srgbClr val="FFFF00"/>
                </a:solidFill>
              </a:rPr>
              <a:t>підхід</a:t>
            </a:r>
            <a:r>
              <a:rPr lang="ru-RU" sz="5400" b="1" dirty="0" smtClean="0">
                <a:solidFill>
                  <a:srgbClr val="FFFF00"/>
                </a:solidFill>
              </a:rPr>
              <a:t>:</a:t>
            </a:r>
            <a:endParaRPr lang="ru-RU" sz="5400" b="1" dirty="0">
              <a:solidFill>
                <a:srgbClr val="FFFF00"/>
              </a:solidFill>
            </a:endParaRPr>
          </a:p>
        </p:txBody>
      </p:sp>
      <p:pic>
        <p:nvPicPr>
          <p:cNvPr id="3076" name="Picture 4" descr="Ремонт повреждений жидких обоев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11" t="2988" r="9203" b="8494"/>
          <a:stretch/>
        </p:blipFill>
        <p:spPr bwMode="auto">
          <a:xfrm>
            <a:off x="963947" y="687049"/>
            <a:ext cx="3172690" cy="37783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376594" y="4558037"/>
            <a:ext cx="4795472" cy="249500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lvl="0" indent="-571500" algn="ctr">
              <a:buFont typeface="Wingdings" panose="05000000000000000000" pitchFamily="2" charset="2"/>
              <a:buChar char="q"/>
            </a:pPr>
            <a:endParaRPr lang="uk-UA" sz="4000" cap="non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ctr">
              <a:buFont typeface="Wingdings" panose="05000000000000000000" pitchFamily="2" charset="2"/>
              <a:buChar char="q"/>
            </a:pPr>
            <a:r>
              <a:rPr lang="uk-UA" sz="40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Аналіз</a:t>
            </a:r>
            <a:r>
              <a:rPr lang="uk-UA" sz="40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розробка дій;</a:t>
            </a:r>
          </a:p>
          <a:p>
            <a:pPr marL="571500" lvl="0" indent="-571500" algn="ctr">
              <a:buFont typeface="Wingdings" panose="05000000000000000000" pitchFamily="2" charset="2"/>
              <a:buChar char="q"/>
            </a:pPr>
            <a:r>
              <a:rPr lang="uk-UA" sz="40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Правильна поведінка в реальній ситуації</a:t>
            </a:r>
            <a:r>
              <a:rPr lang="uk-UA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71500" lvl="0" indent="-571500" algn="ctr">
              <a:buFont typeface="Wingdings" panose="05000000000000000000" pitchFamily="2" charset="2"/>
              <a:buChar char="q"/>
            </a:pPr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3171" y="2422605"/>
            <a:ext cx="2754707" cy="42708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96" t="69099"/>
          <a:stretch/>
        </p:blipFill>
        <p:spPr>
          <a:xfrm rot="18341198">
            <a:off x="8444661" y="1111048"/>
            <a:ext cx="1289849" cy="133979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28" t="85559"/>
          <a:stretch/>
        </p:blipFill>
        <p:spPr>
          <a:xfrm rot="19233500">
            <a:off x="10046859" y="1706820"/>
            <a:ext cx="531373" cy="474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04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упить Газобетон (газоблок) D-400 Каховка 600*200*300мм в Николаеве от  интернет-магазина &quot;СтройМакс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213" y="2227988"/>
            <a:ext cx="3172692" cy="2313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Купить Полог Африканский абаш 2.6 м || Пиломатериалы || Полки || Sauna-ARTS  - Электрокаменки. Дровяные печи. Строительство саун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25211"/>
            <a:ext cx="3473106" cy="2532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Купить облицовочный пустотелый кирпич М-150 цвета абрикос за 10.70 ₽ шт. в  Москве | Норский керамический завод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547" y="4346420"/>
            <a:ext cx="3473106" cy="25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Фотография на тему Стилизованные человечки-строители, строящие дом |  PressFot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340"/>
            <a:ext cx="3040508" cy="404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Стилизованные человечки-строители, строящие дом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145" y="0"/>
            <a:ext cx="3040508" cy="404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040508" y="361684"/>
            <a:ext cx="6124637" cy="153785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uk-UA" sz="4800" b="1" dirty="0" smtClean="0">
                <a:solidFill>
                  <a:srgbClr val="FFFF00"/>
                </a:solidFill>
              </a:rPr>
              <a:t>Логічне мислення, та зацікавленість</a:t>
            </a:r>
            <a:endParaRPr lang="ru-RU" sz="4800" b="1" dirty="0">
              <a:solidFill>
                <a:srgbClr val="FFFF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6" t="20608"/>
          <a:stretch/>
        </p:blipFill>
        <p:spPr>
          <a:xfrm>
            <a:off x="5305598" y="4473938"/>
            <a:ext cx="1524691" cy="238406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5" t="24860" r="50774" b="20366"/>
          <a:stretch/>
        </p:blipFill>
        <p:spPr>
          <a:xfrm>
            <a:off x="8379051" y="3925171"/>
            <a:ext cx="1120656" cy="123305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5" t="24860" r="50774" b="20366"/>
          <a:stretch/>
        </p:blipFill>
        <p:spPr>
          <a:xfrm>
            <a:off x="2420747" y="3925171"/>
            <a:ext cx="1120656" cy="1233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01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ᐈ Белый человечек фото, фотографии белые человечки 3d | скачать на  Depositphotos®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20" y="256016"/>
            <a:ext cx="3487880" cy="31519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76256" y="163158"/>
            <a:ext cx="62899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5400" b="1" dirty="0" err="1" smtClean="0">
                <a:solidFill>
                  <a:srgbClr val="FFFF00"/>
                </a:solidFill>
              </a:rPr>
              <a:t>Переваги</a:t>
            </a:r>
            <a:r>
              <a:rPr lang="ru-RU" altLang="ru-RU" sz="5400" b="1" dirty="0" smtClean="0">
                <a:solidFill>
                  <a:srgbClr val="FFFF00"/>
                </a:solidFill>
              </a:rPr>
              <a:t> КЕЙСУ:</a:t>
            </a:r>
            <a:endParaRPr lang="ru-RU" altLang="ru-RU" sz="54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114198"/>
            <a:ext cx="66086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600" b="1" dirty="0" err="1" smtClean="0"/>
              <a:t>Уявна</a:t>
            </a:r>
            <a:r>
              <a:rPr lang="ru-RU" altLang="ru-RU" sz="3600" b="1" dirty="0" smtClean="0"/>
              <a:t> </a:t>
            </a:r>
            <a:r>
              <a:rPr lang="ru-RU" altLang="ru-RU" sz="3600" b="1" dirty="0" err="1" smtClean="0"/>
              <a:t>зміна</a:t>
            </a:r>
            <a:r>
              <a:rPr lang="ru-RU" altLang="ru-RU" sz="3600" b="1" dirty="0" smtClean="0"/>
              <a:t> </a:t>
            </a:r>
            <a:r>
              <a:rPr lang="ru-RU" altLang="ru-RU" sz="3600" b="1" dirty="0" err="1" smtClean="0"/>
              <a:t>місця</a:t>
            </a:r>
            <a:r>
              <a:rPr lang="ru-RU" altLang="ru-RU" sz="3600" b="1" dirty="0" smtClean="0"/>
              <a:t> </a:t>
            </a:r>
            <a:r>
              <a:rPr lang="ru-RU" altLang="ru-RU" sz="3600" b="1" dirty="0" err="1" smtClean="0"/>
              <a:t>навчання</a:t>
            </a:r>
            <a:endParaRPr lang="ru-RU" altLang="ru-RU" sz="36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006436" y="3295216"/>
            <a:ext cx="66086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ru-RU" sz="3600" b="1" dirty="0" smtClean="0"/>
              <a:t>Усвідомлення пріоритетів </a:t>
            </a:r>
            <a:endParaRPr lang="ru-RU" altLang="ru-RU" sz="36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158835" y="5414443"/>
            <a:ext cx="73152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ru-RU" sz="3600" b="1" dirty="0" smtClean="0"/>
              <a:t>Визначення цінностей в проф. діяльності</a:t>
            </a:r>
            <a:endParaRPr lang="ru-RU" altLang="ru-RU" sz="36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006436" y="4459807"/>
            <a:ext cx="6345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ru-RU" sz="3600" b="1" dirty="0"/>
              <a:t>Н</a:t>
            </a:r>
            <a:r>
              <a:rPr lang="uk-UA" altLang="ru-RU" sz="3600" b="1" dirty="0" smtClean="0"/>
              <a:t>аслідки прийнятих рішень</a:t>
            </a:r>
            <a:endParaRPr lang="ru-RU" altLang="ru-RU" sz="36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366140" y="2116632"/>
            <a:ext cx="38238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ru-RU" sz="3600" b="1" dirty="0" smtClean="0"/>
              <a:t>Аналіз ситуацій</a:t>
            </a:r>
            <a:endParaRPr lang="ru-RU" altLang="ru-RU" sz="36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976256" y="179130"/>
            <a:ext cx="62899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5400" b="1" dirty="0" err="1" smtClean="0">
                <a:solidFill>
                  <a:srgbClr val="FFFF00"/>
                </a:solidFill>
              </a:rPr>
              <a:t>Переваги</a:t>
            </a:r>
            <a:r>
              <a:rPr lang="ru-RU" altLang="ru-RU" sz="5400" b="1" dirty="0" smtClean="0">
                <a:solidFill>
                  <a:srgbClr val="FFFF00"/>
                </a:solidFill>
              </a:rPr>
              <a:t> КЕЙСУ:</a:t>
            </a:r>
            <a:endParaRPr lang="ru-RU" altLang="ru-RU" sz="5400" b="1" dirty="0">
              <a:solidFill>
                <a:srgbClr val="FFFF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251" y="872836"/>
            <a:ext cx="2749916" cy="58489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5" t="18905" b="41090"/>
          <a:stretch/>
        </p:blipFill>
        <p:spPr>
          <a:xfrm>
            <a:off x="9835868" y="929378"/>
            <a:ext cx="1238325" cy="96277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5" t="18905" b="41090"/>
          <a:stretch/>
        </p:blipFill>
        <p:spPr>
          <a:xfrm>
            <a:off x="9083349" y="1985503"/>
            <a:ext cx="1238325" cy="96277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5" t="18905" b="41090"/>
          <a:stretch/>
        </p:blipFill>
        <p:spPr>
          <a:xfrm>
            <a:off x="8758646" y="3167688"/>
            <a:ext cx="1238325" cy="96277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5" t="18905" b="41090"/>
          <a:stretch/>
        </p:blipFill>
        <p:spPr>
          <a:xfrm>
            <a:off x="9083349" y="4319952"/>
            <a:ext cx="1238325" cy="96277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5" t="18905" b="41090"/>
          <a:stretch/>
        </p:blipFill>
        <p:spPr>
          <a:xfrm>
            <a:off x="9835867" y="5262043"/>
            <a:ext cx="1238325" cy="9627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4" t="3691" r="18303" b="30965"/>
          <a:stretch/>
        </p:blipFill>
        <p:spPr>
          <a:xfrm>
            <a:off x="83126" y="3200400"/>
            <a:ext cx="3408219" cy="3588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396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702" y="102086"/>
            <a:ext cx="3690092" cy="451831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57038" y="3122511"/>
            <a:ext cx="2120654" cy="35969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418842" y="3713018"/>
            <a:ext cx="2250090" cy="307049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734562" y="4197927"/>
            <a:ext cx="2130692" cy="249969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728882" y="3518652"/>
            <a:ext cx="2202439" cy="309946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506413" y="2215023"/>
            <a:ext cx="2119150" cy="4543004"/>
          </a:xfrm>
          <a:prstGeom prst="rect">
            <a:avLst/>
          </a:prstGeom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1460744" y="-12858"/>
            <a:ext cx="9975272" cy="120534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sz="4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400" b="1" dirty="0" smtClean="0">
                <a:solidFill>
                  <a:srgbClr val="FFFF00"/>
                </a:solidFill>
                <a:latin typeface="+mn-lt"/>
                <a:cs typeface="Times New Roman" panose="02020603050405020304" pitchFamily="18" charset="0"/>
              </a:rPr>
              <a:t>Кейс- метод розвиває навички</a:t>
            </a:r>
            <a:endParaRPr lang="ru-RU" sz="4400" b="1" dirty="0">
              <a:solidFill>
                <a:srgbClr val="FFFF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1519" y="2676558"/>
            <a:ext cx="1260765" cy="5029201"/>
          </a:xfrm>
          <a:prstGeom prst="rect">
            <a:avLst/>
          </a:prstGeom>
          <a:effectLst/>
        </p:spPr>
        <p:txBody>
          <a:bodyPr vert="vert270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sz="4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Аналітичні</a:t>
            </a:r>
            <a:r>
              <a:rPr lang="uk-UA" sz="4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b="1" dirty="0">
              <a:solidFill>
                <a:srgbClr val="FFFF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916333" y="2923308"/>
            <a:ext cx="1260765" cy="5029201"/>
          </a:xfrm>
          <a:prstGeom prst="rect">
            <a:avLst/>
          </a:prstGeom>
          <a:effectLst/>
        </p:spPr>
        <p:txBody>
          <a:bodyPr vert="vert270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sz="4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практичні</a:t>
            </a:r>
            <a:r>
              <a:rPr lang="uk-UA" sz="44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b="1" dirty="0">
              <a:solidFill>
                <a:srgbClr val="000099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966363" y="2883593"/>
            <a:ext cx="1260765" cy="3586481"/>
          </a:xfrm>
          <a:prstGeom prst="rect">
            <a:avLst/>
          </a:prstGeom>
          <a:effectLst/>
        </p:spPr>
        <p:txBody>
          <a:bodyPr vert="vert270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sz="32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комунікативні</a:t>
            </a:r>
            <a:r>
              <a:rPr lang="uk-UA" sz="4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b="1" dirty="0">
              <a:solidFill>
                <a:srgbClr val="FFFF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195805" y="4197927"/>
            <a:ext cx="1260765" cy="2806151"/>
          </a:xfrm>
          <a:prstGeom prst="rect">
            <a:avLst/>
          </a:prstGeom>
          <a:effectLst/>
        </p:spPr>
        <p:txBody>
          <a:bodyPr vert="vert270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sz="32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творчі</a:t>
            </a:r>
            <a:r>
              <a:rPr lang="uk-UA" sz="4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b="1" dirty="0">
              <a:solidFill>
                <a:srgbClr val="FFFF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0266722" y="3659313"/>
            <a:ext cx="1260765" cy="3124201"/>
          </a:xfrm>
          <a:prstGeom prst="rect">
            <a:avLst/>
          </a:prstGeom>
          <a:effectLst/>
        </p:spPr>
        <p:txBody>
          <a:bodyPr vert="vert270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sz="32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соціальні</a:t>
            </a:r>
            <a:r>
              <a:rPr lang="uk-UA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rgbClr val="FFFF00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775" y="989662"/>
            <a:ext cx="2015817" cy="32550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459" y="766651"/>
            <a:ext cx="2911632" cy="31778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759" y="763279"/>
            <a:ext cx="2437930" cy="35720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13" y="450570"/>
            <a:ext cx="25050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62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32510" y="0"/>
            <a:ext cx="11568544" cy="83027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sz="4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b="1" dirty="0" smtClean="0">
                <a:solidFill>
                  <a:srgbClr val="FFFF00"/>
                </a:solidFill>
                <a:latin typeface="+mn-lt"/>
                <a:cs typeface="Times New Roman" panose="02020603050405020304" pitchFamily="18" charset="0"/>
              </a:rPr>
              <a:t>використання Кейс- методу на практиці </a:t>
            </a:r>
            <a:endParaRPr lang="ru-RU" sz="2800" b="1" dirty="0">
              <a:solidFill>
                <a:srgbClr val="FFFF00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3" name="Picture 2" descr="Купить Pulsar Кейс алюминиевый для Phantom/2/V/V+ (черный) у официального  дилера Digbox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0"/>
          <a:stretch/>
        </p:blipFill>
        <p:spPr bwMode="auto">
          <a:xfrm>
            <a:off x="3135945" y="2942357"/>
            <a:ext cx="5287619" cy="35969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32510" y="584983"/>
            <a:ext cx="11568544" cy="222748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/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400" b="1" dirty="0" smtClean="0">
                <a:latin typeface="+mn-lt"/>
                <a:cs typeface="Times New Roman" panose="02020603050405020304" pitchFamily="18" charset="0"/>
              </a:rPr>
              <a:t>Тема: «</a:t>
            </a:r>
            <a:r>
              <a:rPr lang="uk-UA" sz="4400" b="1" cap="none" dirty="0" smtClean="0">
                <a:latin typeface="+mn-lt"/>
                <a:cs typeface="Times New Roman" panose="02020603050405020304" pitchFamily="18" charset="0"/>
              </a:rPr>
              <a:t>Накидання розчину на поверхню стін, </a:t>
            </a:r>
            <a:r>
              <a:rPr lang="uk-UA" sz="4400" b="1" cap="none" dirty="0" err="1" smtClean="0">
                <a:latin typeface="+mn-lt"/>
                <a:cs typeface="Times New Roman" panose="02020603050405020304" pitchFamily="18" charset="0"/>
              </a:rPr>
              <a:t>ковшем</a:t>
            </a:r>
            <a:r>
              <a:rPr lang="uk-UA" sz="4400" b="1" cap="none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uk-UA" sz="4400" b="1" cap="none" dirty="0" err="1">
                <a:latin typeface="+mn-lt"/>
                <a:cs typeface="Times New Roman" panose="02020603050405020304" pitchFamily="18" charset="0"/>
              </a:rPr>
              <a:t>Ш</a:t>
            </a:r>
            <a:r>
              <a:rPr lang="uk-UA" sz="4400" b="1" cap="none" dirty="0" err="1" smtClean="0">
                <a:latin typeface="+mn-lt"/>
                <a:cs typeface="Times New Roman" panose="02020603050405020304" pitchFamily="18" charset="0"/>
              </a:rPr>
              <a:t>аульського</a:t>
            </a:r>
            <a:r>
              <a:rPr lang="uk-UA" sz="4400" b="1" cap="none" dirty="0" smtClean="0">
                <a:latin typeface="+mn-lt"/>
                <a:cs typeface="Times New Roman" panose="02020603050405020304" pitchFamily="18" charset="0"/>
              </a:rPr>
              <a:t> з ящика</a:t>
            </a:r>
            <a:r>
              <a:rPr lang="uk-UA" sz="4400" b="1" dirty="0" smtClean="0">
                <a:latin typeface="+mn-lt"/>
                <a:cs typeface="Times New Roman" panose="02020603050405020304" pitchFamily="18" charset="0"/>
              </a:rPr>
              <a:t>»</a:t>
            </a:r>
            <a:endParaRPr lang="ru-RU" sz="4400" b="1" dirty="0"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68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1375</TotalTime>
  <Words>307</Words>
  <Application>Microsoft Office PowerPoint</Application>
  <PresentationFormat>Произвольный</PresentationFormat>
  <Paragraphs>95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Сектор</vt:lpstr>
      <vt:lpstr>Використання кейс- методу на уроках виробничого навчання з професії «Штукатур, лицювальник-плиточник, маляр»</vt:lpstr>
      <vt:lpstr>Якості майбутнього випускника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Використання «Кейс- технологій»  на уроці виробничого навчання</dc:title>
  <dc:creator>Света</dc:creator>
  <cp:lastModifiedBy>Admin</cp:lastModifiedBy>
  <cp:revision>88</cp:revision>
  <dcterms:created xsi:type="dcterms:W3CDTF">2020-09-29T12:53:59Z</dcterms:created>
  <dcterms:modified xsi:type="dcterms:W3CDTF">2020-11-11T09:00:28Z</dcterms:modified>
</cp:coreProperties>
</file>