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300" r:id="rId3"/>
    <p:sldId id="301" r:id="rId4"/>
    <p:sldId id="302" r:id="rId5"/>
    <p:sldId id="304" r:id="rId6"/>
    <p:sldId id="305" r:id="rId7"/>
    <p:sldId id="303" r:id="rId8"/>
    <p:sldId id="306" r:id="rId9"/>
    <p:sldId id="307"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29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4" d="100"/>
          <a:sy n="74" d="100"/>
        </p:scale>
        <p:origin x="-931" y="-2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541953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242029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1712463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920725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141774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4158666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912302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115919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1103570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3772853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5885EB9-AB2C-46D2-9C24-844D364DF5A7}"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831022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914959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4684998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512086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4231325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C5240AC-BFCC-416A-9C9C-83AA1C99E4E8}" type="datetimeFigureOut">
              <a:rPr lang="ru-RU" smtClean="0"/>
              <a:pPr/>
              <a:t>01.10.2023</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1229316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C5240AC-BFCC-416A-9C9C-83AA1C99E4E8}" type="datetimeFigureOut">
              <a:rPr lang="ru-RU" smtClean="0"/>
              <a:pPr/>
              <a:t>01.10.2023</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5885EB9-AB2C-46D2-9C24-844D364DF5A7}" type="slidenum">
              <a:rPr lang="ru-RU" smtClean="0"/>
              <a:pPr/>
              <a:t>‹#›</a:t>
            </a:fld>
            <a:endParaRPr lang="ru-RU"/>
          </a:p>
        </p:txBody>
      </p:sp>
    </p:spTree>
    <p:extLst>
      <p:ext uri="{BB962C8B-B14F-4D97-AF65-F5344CB8AC3E}">
        <p14:creationId xmlns:p14="http://schemas.microsoft.com/office/powerpoint/2010/main" xmlns="" val="25515455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microsoft.com/office/2007/relationships/hdphoto" Target="NUL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722652" y="226030"/>
            <a:ext cx="6986428" cy="811658"/>
          </a:xfrm>
          <a:prstGeom prst="roundRect">
            <a:avLst/>
          </a:prstGeom>
          <a:solidFill>
            <a:schemeClr val="bg2">
              <a:lumMod val="75000"/>
            </a:schemeClr>
          </a:solidFill>
          <a:ln w="76200">
            <a:solidFill>
              <a:schemeClr val="accent1">
                <a:lumMod val="75000"/>
              </a:schemeClr>
            </a:solidFill>
          </a:ln>
        </p:spPr>
        <p:txBody>
          <a:bodyPr>
            <a:normAutofit fontScale="90000"/>
          </a:bodyPr>
          <a:lstStyle/>
          <a:p>
            <a:pPr algn="ct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3600" b="1" i="1" dirty="0" smtClean="0">
                <a:latin typeface="Times New Roman" pitchFamily="18" charset="0"/>
                <a:cs typeface="Times New Roman" pitchFamily="18" charset="0"/>
              </a:rPr>
              <a:t/>
            </a:r>
            <a:br>
              <a:rPr lang="uk-UA" sz="3600" b="1" i="1" dirty="0" smtClean="0">
                <a:latin typeface="Times New Roman" pitchFamily="18" charset="0"/>
                <a:cs typeface="Times New Roman" pitchFamily="18" charset="0"/>
              </a:rPr>
            </a:br>
            <a:r>
              <a:rPr lang="uk-UA" sz="4900" b="1" i="1" dirty="0" smtClean="0">
                <a:latin typeface="Times New Roman" pitchFamily="18" charset="0"/>
                <a:cs typeface="Times New Roman" pitchFamily="18" charset="0"/>
              </a:rPr>
              <a:t/>
            </a:r>
            <a:br>
              <a:rPr lang="uk-UA" sz="4900" b="1" i="1" dirty="0" smtClean="0">
                <a:latin typeface="Times New Roman" pitchFamily="18" charset="0"/>
                <a:cs typeface="Times New Roman" pitchFamily="18" charset="0"/>
              </a:rPr>
            </a:br>
            <a:r>
              <a:rPr lang="uk-UA" sz="4900" b="1" dirty="0" smtClean="0">
                <a:solidFill>
                  <a:srgbClr val="0070C0"/>
                </a:solidFill>
                <a:latin typeface="Times New Roman" pitchFamily="18" charset="0"/>
                <a:cs typeface="Times New Roman" pitchFamily="18" charset="0"/>
              </a:rPr>
              <a:t>Стругання деревини </a:t>
            </a:r>
            <a:endParaRPr lang="uk-UA" sz="4900" b="1" i="1" dirty="0">
              <a:solidFill>
                <a:srgbClr val="0070C0"/>
              </a:solidFill>
              <a:latin typeface="Times New Roman" pitchFamily="18" charset="0"/>
              <a:cs typeface="Times New Roman" pitchFamily="18" charset="0"/>
            </a:endParaRPr>
          </a:p>
        </p:txBody>
      </p:sp>
      <p:pic>
        <p:nvPicPr>
          <p:cNvPr id="1028" name="Picture 4" descr="Стругання деревини. Інструменти для стругання деревини - Трудове навчання  (для хлопців). 7 клас. Дятленко"/>
          <p:cNvPicPr>
            <a:picLocks noChangeAspect="1" noChangeArrowheads="1"/>
          </p:cNvPicPr>
          <p:nvPr/>
        </p:nvPicPr>
        <p:blipFill>
          <a:blip r:embed="rId2" cstate="print">
            <a:lum bright="-10000" contrast="20000"/>
          </a:blip>
          <a:srcRect/>
          <a:stretch>
            <a:fillRect/>
          </a:stretch>
        </p:blipFill>
        <p:spPr bwMode="auto">
          <a:xfrm>
            <a:off x="1058239" y="2070319"/>
            <a:ext cx="10130320" cy="4559584"/>
          </a:xfrm>
          <a:prstGeom prst="rect">
            <a:avLst/>
          </a:prstGeom>
          <a:solidFill>
            <a:srgbClr val="FFFFFF">
              <a:shade val="85000"/>
            </a:srgbClr>
          </a:solidFill>
          <a:ln w="8890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Заголовок 1"/>
          <p:cNvSpPr txBox="1">
            <a:spLocks/>
          </p:cNvSpPr>
          <p:nvPr/>
        </p:nvSpPr>
        <p:spPr>
          <a:xfrm>
            <a:off x="1721999" y="1179816"/>
            <a:ext cx="8819287" cy="690080"/>
          </a:xfrm>
          <a:prstGeom prst="roundRect">
            <a:avLst/>
          </a:prstGeom>
          <a:solidFill>
            <a:schemeClr val="bg2">
              <a:lumMod val="75000"/>
            </a:schemeClr>
          </a:solidFill>
          <a:ln w="76200">
            <a:solidFill>
              <a:schemeClr val="accent1">
                <a:lumMod val="75000"/>
              </a:schemeClr>
            </a:solidFill>
          </a:ln>
        </p:spPr>
        <p:txBody>
          <a:bodyPr vert="horz" lIns="91440" tIns="45720" rIns="91440" bIns="45720" rtlCol="0" anchor="b">
            <a:normAutofit fontScale="25000" lnSpcReduction="20000"/>
          </a:body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36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49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a:r>
            <a:br>
              <a:rPr kumimoji="0" lang="uk-UA" sz="4900" b="1" i="1"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br>
            <a:r>
              <a:rPr kumimoji="0" lang="uk-UA" sz="12800" b="1" i="0" u="none" strike="noStrike" kern="1200" cap="none" spc="0" normalizeH="0" baseline="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Інструмент для стругання</a:t>
            </a:r>
            <a:r>
              <a:rPr kumimoji="0" lang="uk-UA" sz="12800" b="1" i="0" u="none" strike="noStrike" kern="1200" cap="none" spc="0" normalizeH="0" noProof="0" dirty="0" smtClean="0">
                <a:ln>
                  <a:noFill/>
                </a:ln>
                <a:solidFill>
                  <a:schemeClr val="tx1">
                    <a:lumMod val="85000"/>
                    <a:lumOff val="15000"/>
                  </a:schemeClr>
                </a:solidFill>
                <a:effectLst/>
                <a:uLnTx/>
                <a:uFillTx/>
                <a:latin typeface="Times New Roman" pitchFamily="18" charset="0"/>
                <a:ea typeface="+mj-ea"/>
                <a:cs typeface="Times New Roman" pitchFamily="18" charset="0"/>
              </a:rPr>
              <a:t> деревини.</a:t>
            </a:r>
            <a:endParaRPr kumimoji="0" lang="uk-UA" sz="12800" b="1" i="1"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extLst>
      <p:ext uri="{BB962C8B-B14F-4D97-AF65-F5344CB8AC3E}">
        <p14:creationId xmlns:p14="http://schemas.microsoft.com/office/powerpoint/2010/main" xmlns="" val="2788055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56197" y="183846"/>
            <a:ext cx="9835794" cy="1631216"/>
          </a:xfrm>
          <a:prstGeom prst="rect">
            <a:avLst/>
          </a:prstGeom>
        </p:spPr>
        <p:txBody>
          <a:bodyPr wrap="square">
            <a:spAutoFit/>
          </a:bodyPr>
          <a:lstStyle/>
          <a:p>
            <a:r>
              <a:rPr lang="uk-UA" sz="2000" b="1" dirty="0" smtClean="0">
                <a:latin typeface="Times New Roman" pitchFamily="18" charset="0"/>
                <a:cs typeface="Times New Roman" pitchFamily="18" charset="0"/>
              </a:rPr>
              <a:t>Стругання</a:t>
            </a:r>
            <a:r>
              <a:rPr lang="uk-UA" sz="2000" dirty="0" smtClean="0">
                <a:latin typeface="Times New Roman" pitchFamily="18" charset="0"/>
                <a:cs typeface="Times New Roman" pitchFamily="18" charset="0"/>
              </a:rPr>
              <a:t> - один з технологічних процесів обробки конструкційних матеріалів. У його основу покладено принцип дії </a:t>
            </a:r>
            <a:r>
              <a:rPr lang="uk-UA" sz="2000" dirty="0" smtClean="0">
                <a:latin typeface="Times New Roman" pitchFamily="18" charset="0"/>
                <a:cs typeface="Times New Roman" pitchFamily="18" charset="0"/>
              </a:rPr>
              <a:t>клина. </a:t>
            </a:r>
            <a:r>
              <a:rPr lang="uk-UA" sz="2000" dirty="0" smtClean="0">
                <a:latin typeface="Times New Roman" pitchFamily="18" charset="0"/>
                <a:cs typeface="Times New Roman" pitchFamily="18" charset="0"/>
              </a:rPr>
              <a:t>Під дією прикладеної до інструмента сили різець заглиблюється в матеріал, перерізає волокна, відокремлюючи при цьому від заготовки частинки у вигляді стружки. Необхідну для різання силу прийнято називати силою різання.</a:t>
            </a:r>
            <a:endParaRPr lang="uk-UA" sz="2000" dirty="0">
              <a:latin typeface="Times New Roman" pitchFamily="18" charset="0"/>
              <a:cs typeface="Times New Roman" pitchFamily="18" charset="0"/>
            </a:endParaRPr>
          </a:p>
        </p:txBody>
      </p:sp>
      <p:sp>
        <p:nvSpPr>
          <p:cNvPr id="6" name="Прямоугольник 5"/>
          <p:cNvSpPr/>
          <p:nvPr/>
        </p:nvSpPr>
        <p:spPr>
          <a:xfrm>
            <a:off x="5580041" y="5052586"/>
            <a:ext cx="1319592" cy="400110"/>
          </a:xfrm>
          <a:prstGeom prst="rect">
            <a:avLst/>
          </a:prstGeom>
        </p:spPr>
        <p:txBody>
          <a:bodyPr wrap="none">
            <a:spAutoFit/>
          </a:bodyPr>
          <a:lstStyle/>
          <a:p>
            <a:pPr algn="ctr"/>
            <a:r>
              <a:rPr lang="uk-UA"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Дія клина</a:t>
            </a:r>
            <a:endParaRPr lang="uk-UA" sz="2000" dirty="0">
              <a:latin typeface="Times New Roman" pitchFamily="18" charset="0"/>
              <a:cs typeface="Times New Roman" pitchFamily="18" charset="0"/>
            </a:endParaRPr>
          </a:p>
        </p:txBody>
      </p:sp>
      <p:pic>
        <p:nvPicPr>
          <p:cNvPr id="36866" name="Picture 2"/>
          <p:cNvPicPr>
            <a:picLocks noChangeAspect="1" noChangeArrowheads="1"/>
          </p:cNvPicPr>
          <p:nvPr/>
        </p:nvPicPr>
        <p:blipFill>
          <a:blip r:embed="rId2" cstate="print"/>
          <a:srcRect l="33792" t="43745" r="15983" b="33334"/>
          <a:stretch>
            <a:fillRect/>
          </a:stretch>
        </p:blipFill>
        <p:spPr bwMode="auto">
          <a:xfrm>
            <a:off x="1571947" y="1982912"/>
            <a:ext cx="10125618" cy="25993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34284" y="557844"/>
            <a:ext cx="9431676" cy="707886"/>
          </a:xfrm>
          <a:prstGeom prst="rect">
            <a:avLst/>
          </a:prstGeom>
        </p:spPr>
        <p:txBody>
          <a:bodyPr wrap="square">
            <a:spAutoFit/>
          </a:bodyPr>
          <a:lstStyle/>
          <a:p>
            <a:r>
              <a:rPr lang="uk-UA" sz="2000" dirty="0" smtClean="0">
                <a:latin typeface="Times New Roman" pitchFamily="18" charset="0"/>
                <a:cs typeface="Times New Roman" pitchFamily="18" charset="0"/>
              </a:rPr>
              <a:t>Струганням деревини </a:t>
            </a:r>
            <a:r>
              <a:rPr lang="uk-UA" sz="2000" b="1" dirty="0" smtClean="0">
                <a:latin typeface="Times New Roman" pitchFamily="18" charset="0"/>
                <a:cs typeface="Times New Roman" pitchFamily="18" charset="0"/>
              </a:rPr>
              <a:t>називають процес</a:t>
            </a:r>
            <a:r>
              <a:rPr lang="uk-UA" sz="2000" dirty="0" smtClean="0">
                <a:latin typeface="Times New Roman" pitchFamily="18" charset="0"/>
                <a:cs typeface="Times New Roman" pitchFamily="18" charset="0"/>
              </a:rPr>
              <a:t> </a:t>
            </a:r>
            <a:r>
              <a:rPr lang="uk-UA" sz="2000" b="1" dirty="0" smtClean="0">
                <a:latin typeface="Times New Roman" pitchFamily="18" charset="0"/>
                <a:cs typeface="Times New Roman" pitchFamily="18" charset="0"/>
              </a:rPr>
              <a:t>різання</a:t>
            </a:r>
            <a:r>
              <a:rPr lang="uk-UA" sz="2000" dirty="0" smtClean="0">
                <a:latin typeface="Times New Roman" pitchFamily="18" charset="0"/>
                <a:cs typeface="Times New Roman" pitchFamily="18" charset="0"/>
              </a:rPr>
              <a:t>, за якого площина різання збігається з оброблюваною поверхнею.</a:t>
            </a:r>
            <a:endParaRPr lang="uk-UA" sz="2000" dirty="0">
              <a:latin typeface="Times New Roman" pitchFamily="18" charset="0"/>
              <a:cs typeface="Times New Roman" pitchFamily="18" charset="0"/>
            </a:endParaRPr>
          </a:p>
        </p:txBody>
      </p:sp>
      <p:sp>
        <p:nvSpPr>
          <p:cNvPr id="6" name="Прямоугольник 5"/>
          <p:cNvSpPr/>
          <p:nvPr/>
        </p:nvSpPr>
        <p:spPr>
          <a:xfrm>
            <a:off x="1835648" y="5037780"/>
            <a:ext cx="9527569" cy="1015663"/>
          </a:xfrm>
          <a:prstGeom prst="rect">
            <a:avLst/>
          </a:prstGeom>
        </p:spPr>
        <p:txBody>
          <a:bodyPr wrap="square">
            <a:spAutoFit/>
          </a:bodyPr>
          <a:lstStyle/>
          <a:p>
            <a:r>
              <a:rPr lang="uk-UA" sz="2000" b="1" dirty="0" smtClean="0">
                <a:latin typeface="Times New Roman" pitchFamily="18" charset="0"/>
                <a:cs typeface="Times New Roman" pitchFamily="18" charset="0"/>
              </a:rPr>
              <a:t>Струганням надають деталям правильної форми і розмірів</a:t>
            </a:r>
            <a:r>
              <a:rPr lang="uk-UA" sz="2000" dirty="0" smtClean="0">
                <a:latin typeface="Times New Roman" pitchFamily="18" charset="0"/>
                <a:cs typeface="Times New Roman" pitchFamily="18" charset="0"/>
              </a:rPr>
              <a:t>, які зазначені на кресленні. Крім того, поверхня стає рівною, чистою і гладенькою. У результаті цієї технологічної операції можна отримати плоскі й криволінійні поверхні.</a:t>
            </a:r>
            <a:endParaRPr lang="uk-UA" sz="2000" dirty="0">
              <a:latin typeface="Times New Roman" pitchFamily="18" charset="0"/>
              <a:cs typeface="Times New Roman" pitchFamily="18" charset="0"/>
            </a:endParaRPr>
          </a:p>
        </p:txBody>
      </p:sp>
      <p:pic>
        <p:nvPicPr>
          <p:cNvPr id="37890" name="Picture 2"/>
          <p:cNvPicPr>
            <a:picLocks noChangeAspect="1" noChangeArrowheads="1"/>
          </p:cNvPicPr>
          <p:nvPr/>
        </p:nvPicPr>
        <p:blipFill>
          <a:blip r:embed="rId2" cstate="print"/>
          <a:srcRect l="36826" t="37004" r="16910" b="32884"/>
          <a:stretch>
            <a:fillRect/>
          </a:stretch>
        </p:blipFill>
        <p:spPr bwMode="auto">
          <a:xfrm>
            <a:off x="1818525" y="1510301"/>
            <a:ext cx="9064107" cy="33185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58938" y="480989"/>
            <a:ext cx="9661133" cy="707886"/>
          </a:xfrm>
          <a:prstGeom prst="rect">
            <a:avLst/>
          </a:prstGeom>
        </p:spPr>
        <p:txBody>
          <a:bodyPr wrap="square">
            <a:spAutoFit/>
          </a:bodyPr>
          <a:lstStyle/>
          <a:p>
            <a:r>
              <a:rPr lang="uk-UA" sz="2000" dirty="0" smtClean="0">
                <a:latin typeface="Times New Roman" pitchFamily="18" charset="0"/>
                <a:cs typeface="Times New Roman" pitchFamily="18" charset="0"/>
              </a:rPr>
              <a:t>Стругають деревину ручним і механізованим способами за допомогою різальних інструментів, які мають загальну назву </a:t>
            </a:r>
            <a:r>
              <a:rPr lang="uk-UA" sz="2000" dirty="0" smtClean="0">
                <a:latin typeface="Times New Roman" pitchFamily="18" charset="0"/>
                <a:cs typeface="Times New Roman" pitchFamily="18" charset="0"/>
              </a:rPr>
              <a:t>рубанок.</a:t>
            </a:r>
            <a:endParaRPr lang="uk-UA" sz="2000" dirty="0">
              <a:latin typeface="Times New Roman" pitchFamily="18" charset="0"/>
              <a:cs typeface="Times New Roman" pitchFamily="18" charset="0"/>
            </a:endParaRPr>
          </a:p>
        </p:txBody>
      </p:sp>
      <p:pic>
        <p:nvPicPr>
          <p:cNvPr id="38914" name="Picture 2"/>
          <p:cNvPicPr>
            <a:picLocks noChangeAspect="1" noChangeArrowheads="1"/>
          </p:cNvPicPr>
          <p:nvPr/>
        </p:nvPicPr>
        <p:blipFill>
          <a:blip r:embed="rId2" cstate="print">
            <a:lum bright="-20000" contrast="30000"/>
          </a:blip>
          <a:srcRect l="30843" t="39251" r="9326" b="35131"/>
          <a:stretch>
            <a:fillRect/>
          </a:stretch>
        </p:blipFill>
        <p:spPr bwMode="auto">
          <a:xfrm>
            <a:off x="1253446" y="1469205"/>
            <a:ext cx="10078949" cy="3184988"/>
          </a:xfrm>
          <a:prstGeom prst="rect">
            <a:avLst/>
          </a:prstGeom>
          <a:solidFill>
            <a:srgbClr val="FFFFFF">
              <a:shade val="85000"/>
            </a:srgbClr>
          </a:solidFill>
          <a:ln w="8890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1489753" y="4997087"/>
            <a:ext cx="10150868" cy="1015663"/>
          </a:xfrm>
          <a:prstGeom prst="rect">
            <a:avLst/>
          </a:prstGeom>
        </p:spPr>
        <p:txBody>
          <a:bodyPr wrap="square">
            <a:spAutoFit/>
          </a:bodyPr>
          <a:lstStyle/>
          <a:p>
            <a:r>
              <a:rPr lang="uk-UA"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Способи стругання деревини: a - ручним рубанком; б - електромеханічним побутовим переносним рубанком; в - електромеханічним побутовим стаціонарним рубанком; </a:t>
            </a:r>
            <a:r>
              <a:rPr lang="uk-UA" sz="2000" dirty="0" smtClean="0">
                <a:latin typeface="Times New Roman" pitchFamily="18" charset="0"/>
                <a:cs typeface="Times New Roman" pitchFamily="18" charset="0"/>
              </a:rPr>
              <a:t>                          г </a:t>
            </a:r>
            <a:r>
              <a:rPr lang="uk-UA" sz="2000" dirty="0" smtClean="0">
                <a:latin typeface="Times New Roman" pitchFamily="18" charset="0"/>
                <a:cs typeface="Times New Roman" pitchFamily="18" charset="0"/>
              </a:rPr>
              <a:t>- електромеханічним промисловим стаціонарним рубанком</a:t>
            </a:r>
            <a:endParaRPr lang="uk-UA"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95236" y="866760"/>
            <a:ext cx="9935110" cy="4801314"/>
          </a:xfrm>
          <a:prstGeom prst="rect">
            <a:avLst/>
          </a:prstGeom>
        </p:spPr>
        <p:txBody>
          <a:bodyPr wrap="square">
            <a:spAutoFit/>
          </a:bodyPr>
          <a:lstStyle/>
          <a:p>
            <a:pPr algn="ctr">
              <a:lnSpc>
                <a:spcPct val="150000"/>
              </a:lnSpc>
            </a:pPr>
            <a:r>
              <a:rPr lang="uk-UA" altLang="uk-UA" sz="2400" b="1" dirty="0" smtClean="0">
                <a:latin typeface="Times New Roman" pitchFamily="18" charset="0"/>
                <a:cs typeface="Times New Roman" pitchFamily="18" charset="0"/>
              </a:rPr>
              <a:t>Види стругання за якістю поверхні:</a:t>
            </a:r>
          </a:p>
          <a:p>
            <a:pPr>
              <a:lnSpc>
                <a:spcPct val="150000"/>
              </a:lnSpc>
            </a:pPr>
            <a:endParaRPr lang="uk-UA" altLang="uk-UA" sz="2000" dirty="0" smtClean="0">
              <a:latin typeface="Times New Roman" pitchFamily="18" charset="0"/>
              <a:cs typeface="Times New Roman" pitchFamily="18" charset="0"/>
            </a:endParaRPr>
          </a:p>
          <a:p>
            <a:pPr>
              <a:lnSpc>
                <a:spcPct val="150000"/>
              </a:lnSpc>
            </a:pPr>
            <a:r>
              <a:rPr lang="uk-UA" altLang="uk-UA" sz="2000" dirty="0" smtClean="0">
                <a:latin typeface="Times New Roman" pitchFamily="18" charset="0"/>
                <a:cs typeface="Times New Roman" pitchFamily="18" charset="0"/>
              </a:rPr>
              <a:t>1. </a:t>
            </a:r>
            <a:r>
              <a:rPr lang="uk-UA" altLang="uk-UA" sz="2000" b="1" dirty="0" smtClean="0">
                <a:latin typeface="Times New Roman" pitchFamily="18" charset="0"/>
                <a:cs typeface="Times New Roman" pitchFamily="18" charset="0"/>
              </a:rPr>
              <a:t>Грубе</a:t>
            </a:r>
            <a:r>
              <a:rPr lang="uk-UA" altLang="uk-UA" sz="2000" dirty="0" smtClean="0">
                <a:latin typeface="Times New Roman" pitchFamily="18" charset="0"/>
                <a:cs typeface="Times New Roman" pitchFamily="18" charset="0"/>
              </a:rPr>
              <a:t> - інструмент шерхебель, який може зняти стружку до 3 мм., на поверхні залишається помітна борозна;</a:t>
            </a:r>
          </a:p>
          <a:p>
            <a:pPr>
              <a:lnSpc>
                <a:spcPct val="150000"/>
              </a:lnSpc>
            </a:pPr>
            <a:r>
              <a:rPr lang="uk-UA" altLang="uk-UA" sz="2000" dirty="0" smtClean="0">
                <a:latin typeface="Times New Roman" pitchFamily="18" charset="0"/>
                <a:cs typeface="Times New Roman" pitchFamily="18" charset="0"/>
              </a:rPr>
              <a:t>2. </a:t>
            </a:r>
            <a:r>
              <a:rPr lang="uk-UA" altLang="uk-UA" sz="2000" b="1" dirty="0" smtClean="0">
                <a:latin typeface="Times New Roman" pitchFamily="18" charset="0"/>
                <a:cs typeface="Times New Roman" pitchFamily="18" charset="0"/>
              </a:rPr>
              <a:t>Середнє</a:t>
            </a:r>
            <a:r>
              <a:rPr lang="uk-UA" altLang="uk-UA" sz="2000" dirty="0" smtClean="0">
                <a:latin typeface="Times New Roman" pitchFamily="18" charset="0"/>
                <a:cs typeface="Times New Roman" pitchFamily="18" charset="0"/>
              </a:rPr>
              <a:t> - інструмент одинарний рубанок який знімає стружку 0,5 - 1,0 мм, поверхня не достатньо гладенька та рівна; </a:t>
            </a:r>
          </a:p>
          <a:p>
            <a:pPr>
              <a:lnSpc>
                <a:spcPct val="150000"/>
              </a:lnSpc>
            </a:pPr>
            <a:r>
              <a:rPr lang="uk-UA" altLang="uk-UA" sz="2000" dirty="0" smtClean="0">
                <a:latin typeface="Times New Roman" pitchFamily="18" charset="0"/>
                <a:cs typeface="Times New Roman" pitchFamily="18" charset="0"/>
              </a:rPr>
              <a:t>3. </a:t>
            </a:r>
            <a:r>
              <a:rPr lang="uk-UA" altLang="uk-UA" sz="2000" b="1" dirty="0" smtClean="0">
                <a:latin typeface="Times New Roman" pitchFamily="18" charset="0"/>
                <a:cs typeface="Times New Roman" pitchFamily="18" charset="0"/>
              </a:rPr>
              <a:t>Чистове</a:t>
            </a:r>
            <a:r>
              <a:rPr lang="uk-UA" altLang="uk-UA" sz="2000" dirty="0" smtClean="0">
                <a:latin typeface="Times New Roman" pitchFamily="18" charset="0"/>
                <a:cs typeface="Times New Roman" pitchFamily="18" charset="0"/>
              </a:rPr>
              <a:t> - інструмент подвійний рубанок (зі </a:t>
            </a:r>
            <a:r>
              <a:rPr lang="uk-UA" altLang="uk-UA" sz="2000" dirty="0" err="1" smtClean="0">
                <a:latin typeface="Times New Roman" pitchFamily="18" charset="0"/>
                <a:cs typeface="Times New Roman" pitchFamily="18" charset="0"/>
              </a:rPr>
              <a:t>стружколамачем</a:t>
            </a:r>
            <a:r>
              <a:rPr lang="uk-UA" altLang="uk-UA" sz="2000" dirty="0" smtClean="0">
                <a:latin typeface="Times New Roman" pitchFamily="18" charset="0"/>
                <a:cs typeface="Times New Roman" pitchFamily="18" charset="0"/>
              </a:rPr>
              <a:t>) або фуганок (</a:t>
            </a:r>
            <a:r>
              <a:rPr lang="uk-UA" altLang="uk-UA" sz="2000" dirty="0" err="1" smtClean="0">
                <a:latin typeface="Times New Roman" pitchFamily="18" charset="0"/>
                <a:cs typeface="Times New Roman" pitchFamily="18" charset="0"/>
              </a:rPr>
              <a:t>напівфуганок</a:t>
            </a:r>
            <a:r>
              <a:rPr lang="uk-UA" altLang="uk-UA" sz="2000" dirty="0" smtClean="0">
                <a:latin typeface="Times New Roman" pitchFamily="18" charset="0"/>
                <a:cs typeface="Times New Roman" pitchFamily="18" charset="0"/>
              </a:rPr>
              <a:t>), поверхня достатньо гладенька та рівна. </a:t>
            </a:r>
          </a:p>
          <a:p>
            <a:pPr>
              <a:lnSpc>
                <a:spcPct val="150000"/>
              </a:lnSpc>
            </a:pPr>
            <a:r>
              <a:rPr lang="uk-UA" altLang="uk-UA" sz="2000" dirty="0" smtClean="0">
                <a:latin typeface="Times New Roman" pitchFamily="18" charset="0"/>
                <a:cs typeface="Times New Roman" pitchFamily="18" charset="0"/>
              </a:rPr>
              <a:t>	Якісну поверхню заготовки можна отримати почергово виконуючи стругання вказаними інструментами. </a:t>
            </a:r>
            <a:endParaRPr lang="uk-UA" altLang="uk-UA"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92493" y="682094"/>
            <a:ext cx="9955659" cy="4801314"/>
          </a:xfrm>
          <a:prstGeom prst="rect">
            <a:avLst/>
          </a:prstGeom>
        </p:spPr>
        <p:txBody>
          <a:bodyPr wrap="square">
            <a:spAutoFit/>
          </a:bodyPr>
          <a:lstStyle/>
          <a:p>
            <a:pPr algn="ctr">
              <a:lnSpc>
                <a:spcPct val="150000"/>
              </a:lnSpc>
            </a:pPr>
            <a:r>
              <a:rPr lang="uk-UA" altLang="uk-UA" sz="2400" b="1" dirty="0" smtClean="0">
                <a:latin typeface="Times New Roman" pitchFamily="18" charset="0"/>
                <a:cs typeface="Times New Roman" pitchFamily="18" charset="0"/>
              </a:rPr>
              <a:t>Технологія стругання включає в себе наступні робочі операції:</a:t>
            </a:r>
          </a:p>
          <a:p>
            <a:pPr algn="ctr">
              <a:lnSpc>
                <a:spcPct val="150000"/>
              </a:lnSpc>
            </a:pPr>
            <a:endParaRPr lang="uk-UA" altLang="uk-UA" sz="2000" b="1" dirty="0" smtClean="0">
              <a:latin typeface="Times New Roman" pitchFamily="18" charset="0"/>
              <a:cs typeface="Times New Roman" pitchFamily="18" charset="0"/>
            </a:endParaRPr>
          </a:p>
          <a:p>
            <a:pPr>
              <a:lnSpc>
                <a:spcPct val="150000"/>
              </a:lnSpc>
            </a:pPr>
            <a:r>
              <a:rPr lang="uk-UA" altLang="uk-UA" sz="2000" dirty="0" smtClean="0">
                <a:latin typeface="Times New Roman" pitchFamily="18" charset="0"/>
                <a:cs typeface="Times New Roman" pitchFamily="18" charset="0"/>
              </a:rPr>
              <a:t>1. Підготовка матеріалу - визначення напряму волокон, закріплення заготовки до верстака.</a:t>
            </a:r>
          </a:p>
          <a:p>
            <a:pPr>
              <a:lnSpc>
                <a:spcPct val="150000"/>
              </a:lnSpc>
            </a:pPr>
            <a:r>
              <a:rPr lang="uk-UA" altLang="uk-UA" sz="2000" dirty="0" smtClean="0">
                <a:latin typeface="Times New Roman" pitchFamily="18" charset="0"/>
                <a:cs typeface="Times New Roman" pitchFamily="18" charset="0"/>
              </a:rPr>
              <a:t>2. Підготовка рубанка - розбирання, заточування ножа, закріплення ножа з певною величиною виступу за підошву колодки залежно від вимог до якості оброблюваної поверхні.</a:t>
            </a:r>
          </a:p>
          <a:p>
            <a:pPr>
              <a:lnSpc>
                <a:spcPct val="150000"/>
              </a:lnSpc>
            </a:pPr>
            <a:r>
              <a:rPr lang="uk-UA" altLang="uk-UA" sz="2000" dirty="0" smtClean="0">
                <a:latin typeface="Times New Roman" pitchFamily="18" charset="0"/>
                <a:cs typeface="Times New Roman" pitchFamily="18" charset="0"/>
              </a:rPr>
              <a:t>3. Техніка стругання - вздовж, впоперек, під кутом відносно волокон, стругання торців.</a:t>
            </a:r>
          </a:p>
          <a:p>
            <a:pPr>
              <a:lnSpc>
                <a:spcPct val="150000"/>
              </a:lnSpc>
            </a:pPr>
            <a:r>
              <a:rPr lang="uk-UA" altLang="uk-UA" sz="2000" dirty="0" smtClean="0">
                <a:latin typeface="Times New Roman" pitchFamily="18" charset="0"/>
                <a:cs typeface="Times New Roman" pitchFamily="18" charset="0"/>
              </a:rPr>
              <a:t>4. Контроль якості стругання - за допомогою лінійки, кутника, двох рейок "на око" та за допомогою шаблонів.</a:t>
            </a:r>
            <a:endParaRPr lang="uk-UA" altLang="uk-UA"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3205538" y="205863"/>
            <a:ext cx="639052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800" b="1" i="1"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Інструменти для ручного стругання</a:t>
            </a:r>
            <a:endParaRPr kumimoji="0" lang="uk-UA" sz="2800" b="0" i="1"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9938" name="Rectangle 2"/>
          <p:cNvSpPr>
            <a:spLocks noChangeArrowheads="1"/>
          </p:cNvSpPr>
          <p:nvPr/>
        </p:nvSpPr>
        <p:spPr bwMode="auto">
          <a:xfrm>
            <a:off x="1715785" y="808382"/>
            <a:ext cx="10140593"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Рубанок</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являє собою дерев'яний корпус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1</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у який вставлений ніж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5</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що закріплюється клином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4</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Ніж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5</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вставляють у гніздо (льоток)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3</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корпуса під кутом 45°.</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У підошві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8</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рубанка є вузький проріз - проліт шириною 5,7...6,2 мм, через яку за підошву виступає лезо ножа. При грубім струганні лезо випускають на 1...3мм, при чистому - на 0,1...0,3мм. З боків льотка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3</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роблять заплічка для обпирання клина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4</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Для зручного просування рубанка по матеріалу є ріг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2</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Підошва </a:t>
            </a:r>
            <a:r>
              <a:rPr kumimoji="0" lang="uk-UA" sz="2000" b="1" i="0" u="none" strike="noStrike" cap="none" normalizeH="0" baseline="0" dirty="0" smtClean="0">
                <a:ln>
                  <a:noFill/>
                </a:ln>
                <a:solidFill>
                  <a:schemeClr val="tx1"/>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8</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рубанка повинна бути гладкою й рівною. У зв'язку з тим, що підошва рубанка працює на стирання, у ній роблять вклейку з деревини твердих порід - граба, клена, ясена, бука й др.</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6" name="Рисунок 5"/>
          <p:cNvPicPr/>
          <p:nvPr/>
        </p:nvPicPr>
        <p:blipFill>
          <a:blip r:embed="rId2" cstate="print">
            <a:lum bright="-10000" contrast="20000"/>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1479" r="50067" b="72781"/>
          <a:stretch>
            <a:fillRect/>
          </a:stretch>
        </p:blipFill>
        <p:spPr bwMode="auto">
          <a:xfrm>
            <a:off x="3441841" y="3421295"/>
            <a:ext cx="5208999" cy="3215811"/>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58938" y="347425"/>
            <a:ext cx="9671407" cy="707886"/>
          </a:xfrm>
          <a:prstGeom prst="rect">
            <a:avLst/>
          </a:prstGeom>
        </p:spPr>
        <p:txBody>
          <a:bodyPr wrap="square">
            <a:spAutoFit/>
          </a:bodyPr>
          <a:lstStyle/>
          <a:p>
            <a:r>
              <a:rPr lang="uk-UA" sz="2000" b="1" dirty="0" smtClean="0">
                <a:latin typeface="Times New Roman" pitchFamily="18" charset="0"/>
                <a:cs typeface="Times New Roman" pitchFamily="18" charset="0"/>
              </a:rPr>
              <a:t>Рубанок з одиночним ножем </a:t>
            </a:r>
            <a:r>
              <a:rPr lang="uk-UA"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застосовують для первинного стругання деревини й для стругання її після обробки шерхебелем.</a:t>
            </a:r>
            <a:endParaRPr lang="uk-UA" sz="2000" dirty="0">
              <a:latin typeface="Times New Roman" pitchFamily="18" charset="0"/>
              <a:cs typeface="Times New Roman" pitchFamily="18" charset="0"/>
            </a:endParaRPr>
          </a:p>
        </p:txBody>
      </p:sp>
      <p:pic>
        <p:nvPicPr>
          <p:cNvPr id="5" name="Рисунок 4"/>
          <p:cNvPicPr/>
          <p:nvPr/>
        </p:nvPicPr>
        <p:blipFill>
          <a:blip r:embed="rId2" cstate="print">
            <a:lum bright="-10000" contrast="20000"/>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44800" r="47634" b="33315"/>
          <a:stretch>
            <a:fillRect/>
          </a:stretch>
        </p:blipFill>
        <p:spPr bwMode="auto">
          <a:xfrm>
            <a:off x="6185044" y="1356188"/>
            <a:ext cx="5794624" cy="3462391"/>
          </a:xfrm>
          <a:prstGeom prst="rect">
            <a:avLst/>
          </a:prstGeom>
          <a:noFill/>
        </p:spPr>
      </p:pic>
      <p:sp>
        <p:nvSpPr>
          <p:cNvPr id="43009" name="Rectangle 1"/>
          <p:cNvSpPr>
            <a:spLocks noChangeArrowheads="1"/>
          </p:cNvSpPr>
          <p:nvPr/>
        </p:nvSpPr>
        <p:spPr bwMode="auto">
          <a:xfrm>
            <a:off x="6452171" y="5105618"/>
            <a:ext cx="4345968"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 одиночним ножем, 4 - клин,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10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ніж одиночного рубанка.</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7" name="Рисунок 6"/>
          <p:cNvPicPr/>
          <p:nvPr/>
        </p:nvPicPr>
        <p:blipFill>
          <a:blip r:embed="rId2" cstate="print">
            <a:lum bright="-10000" contrast="20000"/>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65953" r="47634" b="6118"/>
          <a:stretch>
            <a:fillRect/>
          </a:stretch>
        </p:blipFill>
        <p:spPr bwMode="auto">
          <a:xfrm>
            <a:off x="164386" y="1202076"/>
            <a:ext cx="5948738" cy="518845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1849349" y="247541"/>
            <a:ext cx="8650840"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Рубанок з подвійним ножем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використовується для чистового стругання деревини. Ним можна також застругувати торці, що мають задири, і криві поверхні деревини. На відміну від рубанка з одиночним ножем він має крім ножа стружколом  </a:t>
            </a:r>
            <a:r>
              <a:rPr lang="uk-UA" sz="2000" b="1" dirty="0" smtClean="0">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12</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яким надломлюється стружка.</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l="52330" t="42066" b="34402"/>
          <a:stretch>
            <a:fillRect/>
          </a:stretch>
        </p:blipFill>
        <p:spPr bwMode="auto">
          <a:xfrm>
            <a:off x="5989834" y="1643865"/>
            <a:ext cx="6030930" cy="3123344"/>
          </a:xfrm>
          <a:prstGeom prst="rect">
            <a:avLst/>
          </a:prstGeom>
          <a:noFill/>
        </p:spPr>
      </p:pic>
      <p:pic>
        <p:nvPicPr>
          <p:cNvPr id="6" name="Рисунок 5"/>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l="52330" t="65240"/>
          <a:stretch>
            <a:fillRect/>
          </a:stretch>
        </p:blipFill>
        <p:spPr bwMode="auto">
          <a:xfrm>
            <a:off x="184935" y="1787703"/>
            <a:ext cx="5763802" cy="4869951"/>
          </a:xfrm>
          <a:prstGeom prst="rect">
            <a:avLst/>
          </a:prstGeom>
          <a:noFill/>
        </p:spPr>
      </p:pic>
      <p:sp>
        <p:nvSpPr>
          <p:cNvPr id="44034" name="Rectangle 2"/>
          <p:cNvSpPr>
            <a:spLocks noChangeArrowheads="1"/>
          </p:cNvSpPr>
          <p:nvPr/>
        </p:nvSpPr>
        <p:spPr bwMode="auto">
          <a:xfrm>
            <a:off x="6164493" y="5380672"/>
            <a:ext cx="5465852"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lang="uk-UA" sz="2000" dirty="0" smtClean="0">
                <a:latin typeface="Times New Roman" pitchFamily="18" charset="0"/>
                <a:ea typeface="Calibri" pitchFamily="34" charset="0"/>
                <a:cs typeface="Times New Roman" pitchFamily="18" charset="0"/>
              </a:rPr>
              <a:t>М</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ал. г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 подвійним ножем; 11 - ніж подвійного рубанка, 12 - стружколом, 13 - ніж зі стружколомом.</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1828798" y="201533"/>
            <a:ext cx="9575515"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Крім дерев'яних рубанків, для стругання деревини застосовують рубанки з металевим корпусом (мал</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У корпус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вставлений ніж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що закріплюється гвинтом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Ріг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і ручку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5</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роблять із деревини. Величину шару, що знімається, деревини (стружки) регулюють вильотом ножа. Для цього потрібно звільнити гвинт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і перемістити ніж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нагору або вниз на потрібну величину, а потім знову закріпити гвинт.</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8" name="Рисунок 7"/>
          <p:cNvPicPr/>
          <p:nvPr/>
        </p:nvPicPr>
        <p:blipFill>
          <a:blip r:embed="rId2" cstate="print">
            <a:lum bright="-10000" contrast="10000"/>
          </a:blip>
          <a:srcRect b="32524"/>
          <a:stretch>
            <a:fillRect/>
          </a:stretch>
        </p:blipFill>
        <p:spPr bwMode="auto">
          <a:xfrm>
            <a:off x="411286" y="1825802"/>
            <a:ext cx="4362450" cy="4893495"/>
          </a:xfrm>
          <a:prstGeom prst="rect">
            <a:avLst/>
          </a:prstGeom>
          <a:noFill/>
          <a:ln w="9525">
            <a:noFill/>
            <a:miter lim="800000"/>
            <a:headEnd/>
            <a:tailEnd/>
          </a:ln>
        </p:spPr>
      </p:pic>
      <p:pic>
        <p:nvPicPr>
          <p:cNvPr id="9" name="Рисунок 8"/>
          <p:cNvPicPr/>
          <p:nvPr/>
        </p:nvPicPr>
        <p:blipFill>
          <a:blip r:embed="rId2" cstate="print"/>
          <a:srcRect t="65402"/>
          <a:stretch>
            <a:fillRect/>
          </a:stretch>
        </p:blipFill>
        <p:spPr bwMode="auto">
          <a:xfrm>
            <a:off x="5661381" y="1787702"/>
            <a:ext cx="5147033" cy="2876765"/>
          </a:xfrm>
          <a:prstGeom prst="rect">
            <a:avLst/>
          </a:prstGeom>
          <a:noFill/>
          <a:ln w="9525">
            <a:noFill/>
            <a:miter lim="800000"/>
            <a:headEnd/>
            <a:tailEnd/>
          </a:ln>
        </p:spPr>
      </p:pic>
      <p:sp>
        <p:nvSpPr>
          <p:cNvPr id="45062" name="Rectangle 6"/>
          <p:cNvSpPr>
            <a:spLocks noChangeArrowheads="1"/>
          </p:cNvSpPr>
          <p:nvPr/>
        </p:nvSpPr>
        <p:spPr bwMode="auto">
          <a:xfrm>
            <a:off x="4952146" y="5065100"/>
            <a:ext cx="6411072"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Мал. </a:t>
            </a: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Металеві рубанки:</a:t>
            </a:r>
            <a:endParaRPr kumimoji="0" lang="uk-UA"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а - шерхебель, б - рубанок з одиночним ножем, в - рубанок з подвійним ножем; </a:t>
            </a:r>
            <a:endParaRPr kumimoji="0" lang="uk-UA"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1 - корпус, 2 – ріг рукоятка, 3 - гвинт, 4 - ніж, 5 - ручка, 6 - притиск, 7 - підстава під ніж</a:t>
            </a:r>
            <a:endParaRPr kumimoji="0" lang="uk-UA"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1705509" y="360558"/>
            <a:ext cx="9996755"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Шерхебель</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(мал</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служить для первинного, грубого стругання деревини. Після стругання шерхебелем поверхня деревини виходить нерівною, зі слідами поглиблень у вигляді жолобків. Це викликане тим, що лезо ножа має овальну форму. При роботі ніж випускають до 3 мм.</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naurok-test2.nyc3.digitaloceanspaces.com/uploads/test/1799741/713548/217968_1610564982.png"/>
          <p:cNvPicPr/>
          <p:nvPr/>
        </p:nvPicPr>
        <p:blipFill>
          <a:blip r:embed="rId2" cstate="print">
            <a:extLst>
              <a:ext uri="{BEBA8EAE-BF5A-486C-A8C5-ECC9F3942E4B}">
                <a14:imgProps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14:imgLayer r:embed="rId8">
                    <a14:imgEffect>
                      <a14:sharpenSoften amount="50000"/>
                    </a14:imgEffect>
                  </a14:imgLayer>
                </a14:imgProps>
              </a:ex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b="50106"/>
          <a:stretch>
            <a:fillRect/>
          </a:stretch>
        </p:blipFill>
        <p:spPr bwMode="auto">
          <a:xfrm>
            <a:off x="6164495" y="1448653"/>
            <a:ext cx="5558318" cy="2938412"/>
          </a:xfrm>
          <a:prstGeom prst="rect">
            <a:avLst/>
          </a:prstGeom>
          <a:noFill/>
          <a:ln>
            <a:noFill/>
          </a:ln>
        </p:spPr>
      </p:pic>
      <p:pic>
        <p:nvPicPr>
          <p:cNvPr id="6" name="Рисунок 5" descr="https://naurok-test2.nyc3.digitaloceanspaces.com/uploads/test/1799741/713548/217968_1610564982.png"/>
          <p:cNvPicPr/>
          <p:nvPr/>
        </p:nvPicPr>
        <p:blipFill>
          <a:blip r:embed="rId2" cstate="print">
            <a:extLst>
              <a:ext uri="{BEBA8EAE-BF5A-486C-A8C5-ECC9F3942E4B}">
                <a14:imgProps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14:imgLayer r:embed="rId8">
                    <a14:imgEffect>
                      <a14:sharpenSoften amount="50000"/>
                    </a14:imgEffect>
                  </a14:imgLayer>
                </a14:imgProps>
              </a:ex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48832"/>
          <a:stretch>
            <a:fillRect/>
          </a:stretch>
        </p:blipFill>
        <p:spPr bwMode="auto">
          <a:xfrm>
            <a:off x="349320" y="1818526"/>
            <a:ext cx="5671335" cy="4695289"/>
          </a:xfrm>
          <a:prstGeom prst="rect">
            <a:avLst/>
          </a:prstGeom>
          <a:noFill/>
          <a:ln>
            <a:noFill/>
          </a:ln>
        </p:spPr>
      </p:pic>
      <p:sp>
        <p:nvSpPr>
          <p:cNvPr id="46082" name="Rectangle 2"/>
          <p:cNvSpPr>
            <a:spLocks noChangeArrowheads="1"/>
          </p:cNvSpPr>
          <p:nvPr/>
        </p:nvSpPr>
        <p:spPr bwMode="auto">
          <a:xfrm>
            <a:off x="5928190" y="5206654"/>
            <a:ext cx="4962418"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Мал.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Шерхебель</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а - загальний вид, б-шерхебельний ніж</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1654140" y="135323"/>
            <a:ext cx="10171416"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Фуганок</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lang="uk-UA" sz="2000" dirty="0" smtClean="0">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служить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для остаточного чистового стругання, вирівнювання більших поверхонь і прифугування окремих деталей. Він довший рубанка майже в три рази, що дозволяє стругати довгі поверхні. Ніж фуганка має довжину 200 мм, ширину 65 мм. Більш короткі заготовки стругають напівфуганком, який має корпус довжиною 530 мм, ніж шириною 50 мм і довжиною 180 мм. У фуганка в передній частині знаходиться пробка для вибивання ножа з льотка. Для цього по ній треба вдарити киянкою.</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i0.wp.com/remont.townevolution.ru/books/item/f00/s00/z0000005/pic/000021.jpg"/>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14399" y="2060463"/>
            <a:ext cx="10376899" cy="3826629"/>
          </a:xfrm>
          <a:prstGeom prst="rect">
            <a:avLst/>
          </a:prstGeom>
          <a:noFill/>
          <a:ln>
            <a:noFill/>
          </a:ln>
        </p:spPr>
      </p:pic>
      <p:sp>
        <p:nvSpPr>
          <p:cNvPr id="47106" name="Rectangle 2"/>
          <p:cNvSpPr>
            <a:spLocks noChangeArrowheads="1"/>
          </p:cNvSpPr>
          <p:nvPr/>
        </p:nvSpPr>
        <p:spPr bwMode="auto">
          <a:xfrm>
            <a:off x="2260314" y="5969991"/>
            <a:ext cx="704807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Мал.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Фуганок:</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 - загальний вид, 6 - ніж фуганка; 1 - пробка, 2 - ручка</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1654139" y="70950"/>
            <a:ext cx="10109771"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defTabSz="914400" fontAlgn="base">
              <a:spcBef>
                <a:spcPct val="0"/>
              </a:spcBef>
              <a:spcAft>
                <a:spcPct val="0"/>
              </a:spcAf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Шліхтик</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r>
              <a:rPr lang="uk-UA" sz="2000" dirty="0" smtClean="0">
                <a:latin typeface="Times New Roman" pitchFamily="18" charset="0"/>
                <a:cs typeface="Times New Roman" pitchFamily="18" charset="0"/>
              </a:rPr>
              <a:t>призначений для завершального зачищення дерев'яних поверхонь та виправлення дефектів, що виникли після попереднього стругання. За допомогою шліхтика проводять зачистку місць навколо сучків, торців, неправильного будови деревини та ін.,</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рубанок з укороченим корпусом</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Шліхтик має вузьку щілину (шириною 5мм) і збільшений передній кут (60°), внаслідок чого при роботі ним знімається тонка стружка, і поверхня деревини чистіше обробляється.</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8131" name="AutoShape 3" descr="https://proinstrumentinfo.ru/wp-content/uploads/2015/11/shliftik.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48133" name="Picture 5" descr="CMT-SHOP - Шлифтик Pinie"/>
          <p:cNvPicPr>
            <a:picLocks noChangeAspect="1" noChangeArrowheads="1"/>
          </p:cNvPicPr>
          <p:nvPr/>
        </p:nvPicPr>
        <p:blipFill>
          <a:blip r:embed="rId2" cstate="print"/>
          <a:srcRect/>
          <a:stretch>
            <a:fillRect/>
          </a:stretch>
        </p:blipFill>
        <p:spPr bwMode="auto">
          <a:xfrm>
            <a:off x="854217" y="2012451"/>
            <a:ext cx="4570537" cy="4570537"/>
          </a:xfrm>
          <a:prstGeom prst="rect">
            <a:avLst/>
          </a:prstGeom>
          <a:noFill/>
        </p:spPr>
      </p:pic>
      <p:pic>
        <p:nvPicPr>
          <p:cNvPr id="48135" name="Picture 7" descr="Шлифтик 9-3/4&quot; - 2&quot; (50мм), деревянная рукоятка, IRWIN - цена в Украине,  ОПТ и розница | Интернет-магазин Инсел"/>
          <p:cNvPicPr>
            <a:picLocks noChangeAspect="1" noChangeArrowheads="1"/>
          </p:cNvPicPr>
          <p:nvPr/>
        </p:nvPicPr>
        <p:blipFill>
          <a:blip r:embed="rId3" cstate="print"/>
          <a:srcRect l="6806" t="18337" r="5464" b="19281"/>
          <a:stretch>
            <a:fillRect/>
          </a:stretch>
        </p:blipFill>
        <p:spPr bwMode="auto">
          <a:xfrm>
            <a:off x="6667928" y="2301411"/>
            <a:ext cx="5013789" cy="3565132"/>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1448656" y="191035"/>
            <a:ext cx="9924836"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Торцевий рубанок</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використовують як звичайний рубанок і для стругання торців, так як встановлений у ньому під кутом до бічної поверхні ніж полегшує процес стругання та підвищує якість обробки. При струганні під кутом до осі дошки звичайний рубанок можна використовувати як торцевий.</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866490" y="1479102"/>
            <a:ext cx="6578404" cy="3955926"/>
          </a:xfrm>
          <a:prstGeom prst="rect">
            <a:avLst/>
          </a:prstGeom>
          <a:noFill/>
        </p:spPr>
      </p:pic>
      <p:sp>
        <p:nvSpPr>
          <p:cNvPr id="49154" name="Rectangle 2"/>
          <p:cNvSpPr>
            <a:spLocks noChangeArrowheads="1"/>
          </p:cNvSpPr>
          <p:nvPr/>
        </p:nvSpPr>
        <p:spPr bwMode="auto">
          <a:xfrm>
            <a:off x="2280862" y="6000399"/>
            <a:ext cx="8373439"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Торцевий рубанок: а – загальний вигляд, б – підошва рубанка.</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3842536" y="241779"/>
            <a:ext cx="5743253" cy="4671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Рубанки для профільного стругання</a:t>
            </a:r>
            <a:endParaRPr kumimoji="0" lang="uk-UA" sz="2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 name="Прямоугольник 2"/>
          <p:cNvSpPr/>
          <p:nvPr/>
        </p:nvSpPr>
        <p:spPr>
          <a:xfrm>
            <a:off x="1907567" y="815101"/>
            <a:ext cx="9774149" cy="1015663"/>
          </a:xfrm>
          <a:prstGeom prst="rect">
            <a:avLst/>
          </a:prstGeom>
        </p:spPr>
        <p:txBody>
          <a:bodyPr wrap="square">
            <a:spAutoFit/>
          </a:bodyPr>
          <a:lstStyle/>
          <a:p>
            <a:r>
              <a:rPr lang="uk-UA" sz="2000" b="1" dirty="0" smtClean="0">
                <a:latin typeface="Times New Roman" pitchFamily="18" charset="0"/>
                <a:cs typeface="Times New Roman" pitchFamily="18" charset="0"/>
              </a:rPr>
              <a:t>Зензубелем</a:t>
            </a:r>
            <a:r>
              <a:rPr lang="uk-UA"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вибирають чверті, фальци й зачищають їх. Наявність у корпусі бічного отвору забезпечує вільний вихід стружки. Ножі в зензубеля за формою нагадують лопатку</a:t>
            </a:r>
            <a:endParaRPr lang="uk-UA" sz="2000" dirty="0">
              <a:latin typeface="Times New Roman" pitchFamily="18" charset="0"/>
              <a:cs typeface="Times New Roman" pitchFamily="18" charset="0"/>
            </a:endParaRPr>
          </a:p>
        </p:txBody>
      </p:sp>
      <p:pic>
        <p:nvPicPr>
          <p:cNvPr id="4" name="Рисунок 3" descr="https://i0.wp.com/remont.townevolution.ru/books/item/f00/s00/z0000005/pic/000024.jpg"/>
          <p:cNvPicPr/>
          <p:nvPr/>
        </p:nvPicPr>
        <p:blipFill>
          <a:blip r:embed="rId2"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3462279" y="1865901"/>
            <a:ext cx="5897478" cy="3908175"/>
          </a:xfrm>
          <a:prstGeom prst="rect">
            <a:avLst/>
          </a:prstGeom>
          <a:noFill/>
          <a:ln>
            <a:noFill/>
          </a:ln>
        </p:spPr>
      </p:pic>
      <p:sp>
        <p:nvSpPr>
          <p:cNvPr id="2049" name="Rectangle 1"/>
          <p:cNvSpPr>
            <a:spLocks noChangeArrowheads="1"/>
          </p:cNvSpPr>
          <p:nvPr/>
        </p:nvSpPr>
        <p:spPr bwMode="auto">
          <a:xfrm>
            <a:off x="1787703" y="5846510"/>
            <a:ext cx="951387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Мал.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Зензубель: а – загальний вигляд; б – клин; в – вид корпусу з боку; г – вид знизу; д – ніж.</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2034283" y="216384"/>
            <a:ext cx="9554966"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Фальцгебель</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(мал</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призначений для відбору й зачищення четвертей і має на відміну від зензубеля східчасту підошву.</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i2.wp.com/remont.townevolution.ru/books/item/f00/s00/z0000005/pic/000025.jpg"/>
          <p:cNvPicPr/>
          <p:nvPr/>
        </p:nvPicPr>
        <p:blipFill>
          <a:blip r:embed="rId2"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b="40092"/>
          <a:stretch>
            <a:fillRect/>
          </a:stretch>
        </p:blipFill>
        <p:spPr bwMode="auto">
          <a:xfrm>
            <a:off x="485881" y="1324831"/>
            <a:ext cx="6284789" cy="3843070"/>
          </a:xfrm>
          <a:prstGeom prst="rect">
            <a:avLst/>
          </a:prstGeom>
          <a:noFill/>
          <a:ln>
            <a:noFill/>
          </a:ln>
        </p:spPr>
      </p:pic>
      <p:pic>
        <p:nvPicPr>
          <p:cNvPr id="6" name="Рисунок 5" descr="https://i2.wp.com/remont.townevolution.ru/books/item/f00/s00/z0000005/pic/000025.jpg"/>
          <p:cNvPicPr/>
          <p:nvPr/>
        </p:nvPicPr>
        <p:blipFill>
          <a:blip r:embed="rId2"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t="57226"/>
          <a:stretch>
            <a:fillRect/>
          </a:stretch>
        </p:blipFill>
        <p:spPr bwMode="auto">
          <a:xfrm>
            <a:off x="6876408" y="1623319"/>
            <a:ext cx="4990243" cy="3416692"/>
          </a:xfrm>
          <a:prstGeom prst="rect">
            <a:avLst/>
          </a:prstGeom>
          <a:noFill/>
          <a:ln>
            <a:noFill/>
          </a:ln>
        </p:spPr>
      </p:pic>
      <p:sp>
        <p:nvSpPr>
          <p:cNvPr id="34818" name="Rectangle 2"/>
          <p:cNvSpPr>
            <a:spLocks noChangeArrowheads="1"/>
          </p:cNvSpPr>
          <p:nvPr/>
        </p:nvSpPr>
        <p:spPr bwMode="auto">
          <a:xfrm>
            <a:off x="2558265" y="5717974"/>
            <a:ext cx="828097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Мал.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Фальцгебель</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а – загальний вигляд, б – ніж.</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1808251" y="298421"/>
            <a:ext cx="9462499"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Шпунтубелем</a:t>
            </a: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вибирають пази - шпунти на крайках і пласти деталей. Він складається із двох корпусів, з'єднаних гвинтами, причому в одному з корпусів закріплюють ніж.</a:t>
            </a:r>
            <a:endParaRPr kumimoji="0" lang="uk-UA"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5843" name="AutoShape 3" descr="https://moyinstrument.su/upload/resize_cache/iblock/3cc/500_500_1/13745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sp>
        <p:nvSpPr>
          <p:cNvPr id="35845" name="AutoShape 5" descr="https://moyinstrument.su/upload/iblock/3cc/13745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35846" name="Picture 6"/>
          <p:cNvPicPr>
            <a:picLocks noChangeAspect="1" noChangeArrowheads="1"/>
          </p:cNvPicPr>
          <p:nvPr/>
        </p:nvPicPr>
        <p:blipFill>
          <a:blip r:embed="rId2" cstate="print"/>
          <a:srcRect l="31096" t="16330" r="31994" b="22996"/>
          <a:stretch>
            <a:fillRect/>
          </a:stretch>
        </p:blipFill>
        <p:spPr bwMode="auto">
          <a:xfrm>
            <a:off x="3606230" y="1171253"/>
            <a:ext cx="3544508" cy="3277456"/>
          </a:xfrm>
          <a:prstGeom prst="rect">
            <a:avLst/>
          </a:prstGeom>
          <a:noFill/>
          <a:ln w="9525">
            <a:noFill/>
            <a:miter lim="800000"/>
            <a:headEnd/>
            <a:tailEnd/>
          </a:ln>
          <a:effectLst/>
        </p:spPr>
      </p:pic>
      <p:pic>
        <p:nvPicPr>
          <p:cNvPr id="35848" name="Picture 8" descr="Ручной инструмент для профильного строгания"/>
          <p:cNvPicPr>
            <a:picLocks noChangeAspect="1" noChangeArrowheads="1"/>
          </p:cNvPicPr>
          <p:nvPr/>
        </p:nvPicPr>
        <p:blipFill>
          <a:blip r:embed="rId3" cstate="print"/>
          <a:srcRect l="46577" r="23738" b="42087"/>
          <a:stretch>
            <a:fillRect/>
          </a:stretch>
        </p:blipFill>
        <p:spPr bwMode="auto">
          <a:xfrm>
            <a:off x="8034391" y="943975"/>
            <a:ext cx="3421294" cy="5630929"/>
          </a:xfrm>
          <a:prstGeom prst="rect">
            <a:avLst/>
          </a:prstGeom>
          <a:noFill/>
        </p:spPr>
      </p:pic>
      <p:sp>
        <p:nvSpPr>
          <p:cNvPr id="35850" name="AutoShape 10" descr="текст при наведенні"/>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35851" name="Picture 11"/>
          <p:cNvPicPr>
            <a:picLocks noChangeAspect="1" noChangeArrowheads="1"/>
          </p:cNvPicPr>
          <p:nvPr/>
        </p:nvPicPr>
        <p:blipFill>
          <a:blip r:embed="rId4" cstate="print"/>
          <a:srcRect l="12893" t="40300" r="60646" b="48454"/>
          <a:stretch>
            <a:fillRect/>
          </a:stretch>
        </p:blipFill>
        <p:spPr bwMode="auto">
          <a:xfrm>
            <a:off x="554805" y="4685016"/>
            <a:ext cx="7778912" cy="1859622"/>
          </a:xfrm>
          <a:prstGeom prst="rect">
            <a:avLst/>
          </a:prstGeom>
          <a:noFill/>
          <a:ln w="9525">
            <a:noFill/>
            <a:miter lim="800000"/>
            <a:headEnd/>
            <a:tailEnd/>
          </a:ln>
          <a:effectLst/>
        </p:spPr>
      </p:pic>
      <p:pic>
        <p:nvPicPr>
          <p:cNvPr id="9" name="Picture 11"/>
          <p:cNvPicPr>
            <a:picLocks noChangeAspect="1" noChangeArrowheads="1"/>
          </p:cNvPicPr>
          <p:nvPr/>
        </p:nvPicPr>
        <p:blipFill>
          <a:blip r:embed="rId4" cstate="print"/>
          <a:srcRect l="12893" t="52433" r="78340" b="36617"/>
          <a:stretch>
            <a:fillRect/>
          </a:stretch>
        </p:blipFill>
        <p:spPr bwMode="auto">
          <a:xfrm>
            <a:off x="462338" y="2517168"/>
            <a:ext cx="2895645" cy="2034283"/>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1726059" y="349836"/>
            <a:ext cx="884605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defTabSz="914400" fontAlgn="base">
              <a:spcBef>
                <a:spcPct val="0"/>
              </a:spcBef>
              <a:spcAft>
                <a:spcPct val="0"/>
              </a:spcAf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Грунтубелем</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зачищають трапецієподібні пази,</a:t>
            </a:r>
            <a:r>
              <a:rPr lang="uk-UA"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є </a:t>
            </a:r>
            <a:r>
              <a:rPr lang="uk-UA" sz="2000" dirty="0" smtClean="0">
                <a:latin typeface="Times New Roman" pitchFamily="18" charset="0"/>
                <a:cs typeface="Times New Roman" pitchFamily="18" charset="0"/>
              </a:rPr>
              <a:t>колодкою, в яку збоку вставлений загострений гачок у вигляді різця.</a:t>
            </a:r>
            <a:r>
              <a:rPr kumimoji="0" lang="uk-UA" sz="20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6867" name="AutoShape 3" descr="https://proinstrumentinfo.ru/wp-content/uploads/2015/11/gruntube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36868" name="Picture 4"/>
          <p:cNvPicPr>
            <a:picLocks noChangeAspect="1" noChangeArrowheads="1"/>
          </p:cNvPicPr>
          <p:nvPr/>
        </p:nvPicPr>
        <p:blipFill>
          <a:blip r:embed="rId2" cstate="print"/>
          <a:srcRect l="13567" t="41049" r="42612" b="19700"/>
          <a:stretch>
            <a:fillRect/>
          </a:stretch>
        </p:blipFill>
        <p:spPr bwMode="auto">
          <a:xfrm>
            <a:off x="544528" y="1232900"/>
            <a:ext cx="4995905" cy="2517167"/>
          </a:xfrm>
          <a:prstGeom prst="rect">
            <a:avLst/>
          </a:prstGeom>
          <a:noFill/>
          <a:ln w="9525">
            <a:noFill/>
            <a:miter lim="800000"/>
            <a:headEnd/>
            <a:tailEnd/>
          </a:ln>
          <a:effectLst/>
        </p:spPr>
      </p:pic>
      <p:pic>
        <p:nvPicPr>
          <p:cNvPr id="36870" name="Picture 6" descr="Рубанок-грунтубель N71, закрытый корпус Lie-Nielsen LN 1-71-CT М00004935 -  выгодная цена, отзывы, характеристики, фото - купить в Москве и РФ"/>
          <p:cNvPicPr>
            <a:picLocks noChangeAspect="1" noChangeArrowheads="1"/>
          </p:cNvPicPr>
          <p:nvPr/>
        </p:nvPicPr>
        <p:blipFill>
          <a:blip r:embed="rId3" cstate="print"/>
          <a:srcRect l="1064" t="7281" r="10936" b="7101"/>
          <a:stretch>
            <a:fillRect/>
          </a:stretch>
        </p:blipFill>
        <p:spPr bwMode="auto">
          <a:xfrm>
            <a:off x="5579877" y="1345915"/>
            <a:ext cx="6478559" cy="4202130"/>
          </a:xfrm>
          <a:prstGeom prst="rect">
            <a:avLst/>
          </a:prstGeom>
          <a:noFill/>
        </p:spPr>
      </p:pic>
      <p:pic>
        <p:nvPicPr>
          <p:cNvPr id="36872" name="Picture 8" descr="Рубанок - грунтубель Veritas Router Plane 05P38.01 М00003071 ХИТ !"/>
          <p:cNvPicPr>
            <a:picLocks noChangeAspect="1" noChangeArrowheads="1"/>
          </p:cNvPicPr>
          <p:nvPr/>
        </p:nvPicPr>
        <p:blipFill>
          <a:blip r:embed="rId4" cstate="print"/>
          <a:srcRect b="20555"/>
          <a:stretch>
            <a:fillRect/>
          </a:stretch>
        </p:blipFill>
        <p:spPr bwMode="auto">
          <a:xfrm>
            <a:off x="607636" y="3821986"/>
            <a:ext cx="5018802" cy="2784297"/>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1571946" y="483176"/>
            <a:ext cx="10325528"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Галтеллю </a:t>
            </a:r>
            <a:r>
              <a:rPr lang="uk-UA" sz="2000" dirty="0" smtClean="0">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утворюють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жолобки різної ширини або глибини з різним радіусом закруглення.</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5" name="Рисунок 4" descr="https://i1.wp.com/remont.townevolution.ru/books/item/f00/s00/z0000005/pic/000026.jpg"/>
          <p:cNvPicPr/>
          <p:nvPr/>
        </p:nvPicPr>
        <p:blipFill>
          <a:blip r:embed="rId2"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t="31501" r="65858" b="34272"/>
          <a:stretch>
            <a:fillRect/>
          </a:stretch>
        </p:blipFill>
        <p:spPr bwMode="auto">
          <a:xfrm>
            <a:off x="7277806" y="924675"/>
            <a:ext cx="4516927" cy="2928134"/>
          </a:xfrm>
          <a:prstGeom prst="rect">
            <a:avLst/>
          </a:prstGeom>
          <a:noFill/>
          <a:ln>
            <a:noFill/>
          </a:ln>
        </p:spPr>
      </p:pic>
      <p:pic>
        <p:nvPicPr>
          <p:cNvPr id="1026" name="Picture 2"/>
          <p:cNvPicPr>
            <a:picLocks noChangeAspect="1" noChangeArrowheads="1"/>
          </p:cNvPicPr>
          <p:nvPr/>
        </p:nvPicPr>
        <p:blipFill>
          <a:blip r:embed="rId3" cstate="print"/>
          <a:srcRect l="26124" t="2097" r="3427" b="16854"/>
          <a:stretch>
            <a:fillRect/>
          </a:stretch>
        </p:blipFill>
        <p:spPr bwMode="auto">
          <a:xfrm>
            <a:off x="801384" y="1253448"/>
            <a:ext cx="6010382" cy="3889494"/>
          </a:xfrm>
          <a:prstGeom prst="rect">
            <a:avLst/>
          </a:prstGeom>
          <a:noFill/>
          <a:ln w="9525">
            <a:noFill/>
            <a:miter lim="800000"/>
            <a:headEnd/>
            <a:tailEnd/>
          </a:ln>
          <a:effectLst/>
        </p:spPr>
      </p:pic>
      <p:pic>
        <p:nvPicPr>
          <p:cNvPr id="6" name="Picture 3"/>
          <p:cNvPicPr>
            <a:picLocks noChangeAspect="1" noChangeArrowheads="1"/>
          </p:cNvPicPr>
          <p:nvPr/>
        </p:nvPicPr>
        <p:blipFill>
          <a:blip r:embed="rId4" cstate="print"/>
          <a:srcRect l="38343" t="66367" r="53399" b="18053"/>
          <a:stretch>
            <a:fillRect/>
          </a:stretch>
        </p:blipFill>
        <p:spPr bwMode="auto">
          <a:xfrm>
            <a:off x="7111034" y="3821987"/>
            <a:ext cx="2594620" cy="2753474"/>
          </a:xfrm>
          <a:prstGeom prst="rect">
            <a:avLst/>
          </a:prstGeom>
          <a:noFill/>
          <a:ln w="9525">
            <a:noFill/>
            <a:miter lim="800000"/>
            <a:headEnd/>
            <a:tailEnd/>
          </a:ln>
          <a:effectLst/>
        </p:spPr>
      </p:pic>
      <p:pic>
        <p:nvPicPr>
          <p:cNvPr id="7" name="Picture 3"/>
          <p:cNvPicPr>
            <a:picLocks noChangeAspect="1" noChangeArrowheads="1"/>
          </p:cNvPicPr>
          <p:nvPr/>
        </p:nvPicPr>
        <p:blipFill>
          <a:blip r:embed="rId4" cstate="print"/>
          <a:srcRect l="9775" t="79400" r="68989" b="9064"/>
          <a:stretch>
            <a:fillRect/>
          </a:stretch>
        </p:blipFill>
        <p:spPr bwMode="auto">
          <a:xfrm>
            <a:off x="1273994" y="5229546"/>
            <a:ext cx="5558320" cy="1381874"/>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2024009" y="303379"/>
            <a:ext cx="9010435"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Штап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призначений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для утворення закруглень на крайках.</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8915" name="AutoShape 3" descr="Рубанок-штап Mujingfang, напівкруглий, 160мм/26мм"/>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38916" name="Picture 4"/>
          <p:cNvPicPr>
            <a:picLocks noChangeAspect="1" noChangeArrowheads="1"/>
          </p:cNvPicPr>
          <p:nvPr/>
        </p:nvPicPr>
        <p:blipFill>
          <a:blip r:embed="rId2" cstate="print"/>
          <a:srcRect l="31601" t="16629" r="33595" b="21198"/>
          <a:stretch>
            <a:fillRect/>
          </a:stretch>
        </p:blipFill>
        <p:spPr bwMode="auto">
          <a:xfrm>
            <a:off x="708917" y="1047964"/>
            <a:ext cx="4243227" cy="4263776"/>
          </a:xfrm>
          <a:prstGeom prst="rect">
            <a:avLst/>
          </a:prstGeom>
          <a:noFill/>
          <a:ln w="9525">
            <a:noFill/>
            <a:miter lim="800000"/>
            <a:headEnd/>
            <a:tailEnd/>
          </a:ln>
          <a:effectLst/>
        </p:spPr>
      </p:pic>
      <p:pic>
        <p:nvPicPr>
          <p:cNvPr id="7" name="Рисунок 6" descr="https://i1.wp.com/remont.townevolution.ru/books/item/f00/s00/z0000005/pic/000026.jpg"/>
          <p:cNvPicPr/>
          <p:nvPr/>
        </p:nvPicPr>
        <p:blipFill>
          <a:blip r:embed="rId3"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l="36920" t="29219" r="29049" b="32968"/>
          <a:stretch>
            <a:fillRect/>
          </a:stretch>
        </p:blipFill>
        <p:spPr bwMode="auto">
          <a:xfrm>
            <a:off x="7520682" y="1099335"/>
            <a:ext cx="4006922" cy="3154167"/>
          </a:xfrm>
          <a:prstGeom prst="rect">
            <a:avLst/>
          </a:prstGeom>
          <a:noFill/>
          <a:ln>
            <a:noFill/>
          </a:ln>
        </p:spPr>
      </p:pic>
      <p:sp>
        <p:nvSpPr>
          <p:cNvPr id="6146" name="AutoShape 2" descr="https://ic.pics.livejournal.com/brat_batan/61744554/33421/33421_original.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6147" name="Picture 3"/>
          <p:cNvPicPr>
            <a:picLocks noChangeAspect="1" noChangeArrowheads="1"/>
          </p:cNvPicPr>
          <p:nvPr/>
        </p:nvPicPr>
        <p:blipFill>
          <a:blip r:embed="rId4" cstate="print"/>
          <a:srcRect l="38595" t="18127" r="53399" b="66292"/>
          <a:stretch>
            <a:fillRect/>
          </a:stretch>
        </p:blipFill>
        <p:spPr bwMode="auto">
          <a:xfrm>
            <a:off x="5085708" y="1015954"/>
            <a:ext cx="2506894" cy="2744388"/>
          </a:xfrm>
          <a:prstGeom prst="rect">
            <a:avLst/>
          </a:prstGeom>
          <a:noFill/>
          <a:ln w="9525">
            <a:noFill/>
            <a:miter lim="800000"/>
            <a:headEnd/>
            <a:tailEnd/>
          </a:ln>
          <a:effectLst/>
        </p:spPr>
      </p:pic>
      <p:pic>
        <p:nvPicPr>
          <p:cNvPr id="8" name="Picture 3"/>
          <p:cNvPicPr>
            <a:picLocks noChangeAspect="1" noChangeArrowheads="1"/>
          </p:cNvPicPr>
          <p:nvPr/>
        </p:nvPicPr>
        <p:blipFill>
          <a:blip r:embed="rId4" cstate="print"/>
          <a:srcRect l="9775" t="33708" r="68568" b="54457"/>
          <a:stretch>
            <a:fillRect/>
          </a:stretch>
        </p:blipFill>
        <p:spPr bwMode="auto">
          <a:xfrm>
            <a:off x="5486398" y="4376792"/>
            <a:ext cx="5849115" cy="1797978"/>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568520" y="132475"/>
            <a:ext cx="10472791" cy="1631216"/>
          </a:xfrm>
          <a:prstGeom prst="rect">
            <a:avLst/>
          </a:prstGeom>
        </p:spPr>
        <p:txBody>
          <a:bodyPr wrap="square">
            <a:spAutoFit/>
          </a:bodyPr>
          <a:lstStyle/>
          <a:p>
            <a:r>
              <a:rPr lang="uk-UA" sz="2000" b="1" dirty="0" smtClean="0">
                <a:latin typeface="Times New Roman" pitchFamily="18" charset="0"/>
                <a:cs typeface="Times New Roman" pitchFamily="18" charset="0"/>
              </a:rPr>
              <a:t>Кальовка</a:t>
            </a:r>
            <a:r>
              <a:rPr lang="uk-UA" sz="2000" dirty="0" smtClean="0">
                <a:latin typeface="Times New Roman" pitchFamily="18" charset="0"/>
                <a:cs typeface="Times New Roman" pitchFamily="18" charset="0"/>
              </a:rPr>
              <a:t> - основне призначення даного рубанка: фігурна обробка дерева та надання особливої ​​форми заготовкам. Найчастіше використовується при виробництві карнизів з дерева, багетів або дверей. Такий тип рубанка має особливі різці з фігурними кромками та багатоступінчасту підошву, що встановлюється залежно від форми профілю, який потрібно отримати.</a:t>
            </a:r>
            <a:endParaRPr lang="uk-UA" sz="2000" dirty="0">
              <a:latin typeface="Times New Roman" pitchFamily="18" charset="0"/>
              <a:cs typeface="Times New Roman" pitchFamily="18" charset="0"/>
            </a:endParaRPr>
          </a:p>
        </p:txBody>
      </p:sp>
      <p:sp>
        <p:nvSpPr>
          <p:cNvPr id="39939" name="AutoShape 3" descr="https://proinstrumentinfo.ru/wp-content/uploads/2015/11/kalyovka.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39940" name="Picture 4"/>
          <p:cNvPicPr>
            <a:picLocks noChangeAspect="1" noChangeArrowheads="1"/>
          </p:cNvPicPr>
          <p:nvPr/>
        </p:nvPicPr>
        <p:blipFill>
          <a:blip r:embed="rId2" cstate="print"/>
          <a:srcRect l="13652" t="39850" r="42697" b="21948"/>
          <a:stretch>
            <a:fillRect/>
          </a:stretch>
        </p:blipFill>
        <p:spPr bwMode="auto">
          <a:xfrm>
            <a:off x="5609688" y="3529174"/>
            <a:ext cx="5095982" cy="3000053"/>
          </a:xfrm>
          <a:prstGeom prst="rect">
            <a:avLst/>
          </a:prstGeom>
          <a:noFill/>
          <a:ln w="9525">
            <a:noFill/>
            <a:miter lim="800000"/>
            <a:headEnd/>
            <a:tailEnd/>
          </a:ln>
          <a:effectLst/>
        </p:spPr>
      </p:pic>
      <p:pic>
        <p:nvPicPr>
          <p:cNvPr id="12" name="Picture 8"/>
          <p:cNvPicPr>
            <a:picLocks noChangeAspect="1" noChangeArrowheads="1"/>
          </p:cNvPicPr>
          <p:nvPr/>
        </p:nvPicPr>
        <p:blipFill>
          <a:blip r:embed="rId3" cstate="print"/>
          <a:srcRect l="35393" t="44087" r="50495" b="29887"/>
          <a:stretch>
            <a:fillRect/>
          </a:stretch>
        </p:blipFill>
        <p:spPr bwMode="auto">
          <a:xfrm>
            <a:off x="2287711" y="3298004"/>
            <a:ext cx="3003480" cy="3115885"/>
          </a:xfrm>
          <a:prstGeom prst="rect">
            <a:avLst/>
          </a:prstGeom>
          <a:noFill/>
          <a:ln w="9525">
            <a:noFill/>
            <a:miter lim="800000"/>
            <a:headEnd/>
            <a:tailEnd/>
          </a:ln>
          <a:effectLst/>
        </p:spPr>
      </p:pic>
      <p:pic>
        <p:nvPicPr>
          <p:cNvPr id="5121" name="Picture 1"/>
          <p:cNvPicPr>
            <a:picLocks noChangeAspect="1" noChangeArrowheads="1"/>
          </p:cNvPicPr>
          <p:nvPr/>
        </p:nvPicPr>
        <p:blipFill>
          <a:blip r:embed="rId4" cstate="print"/>
          <a:srcRect l="10197" t="17528" r="83062" b="67641"/>
          <a:stretch>
            <a:fillRect/>
          </a:stretch>
        </p:blipFill>
        <p:spPr bwMode="auto">
          <a:xfrm>
            <a:off x="133564" y="1746606"/>
            <a:ext cx="1876329" cy="2321960"/>
          </a:xfrm>
          <a:prstGeom prst="rect">
            <a:avLst/>
          </a:prstGeom>
          <a:noFill/>
          <a:ln w="9525">
            <a:noFill/>
            <a:miter lim="800000"/>
            <a:headEnd/>
            <a:tailEnd/>
          </a:ln>
          <a:effectLst/>
        </p:spPr>
      </p:pic>
      <p:pic>
        <p:nvPicPr>
          <p:cNvPr id="9" name="Picture 1"/>
          <p:cNvPicPr>
            <a:picLocks noChangeAspect="1" noChangeArrowheads="1"/>
          </p:cNvPicPr>
          <p:nvPr/>
        </p:nvPicPr>
        <p:blipFill>
          <a:blip r:embed="rId4" cstate="print"/>
          <a:srcRect l="10871" t="32359" r="72191" b="56405"/>
          <a:stretch>
            <a:fillRect/>
          </a:stretch>
        </p:blipFill>
        <p:spPr bwMode="auto">
          <a:xfrm>
            <a:off x="1993186" y="1797977"/>
            <a:ext cx="4047606" cy="1510301"/>
          </a:xfrm>
          <a:prstGeom prst="rect">
            <a:avLst/>
          </a:prstGeom>
          <a:noFill/>
          <a:ln w="9525">
            <a:noFill/>
            <a:miter lim="800000"/>
            <a:headEnd/>
            <a:tailEnd/>
          </a:ln>
          <a:effectLst/>
        </p:spPr>
      </p:pic>
      <p:pic>
        <p:nvPicPr>
          <p:cNvPr id="10" name="Picture 1"/>
          <p:cNvPicPr>
            <a:picLocks noChangeAspect="1" noChangeArrowheads="1"/>
          </p:cNvPicPr>
          <p:nvPr/>
        </p:nvPicPr>
        <p:blipFill>
          <a:blip r:embed="rId4" cstate="print"/>
          <a:srcRect l="10197" t="48989" r="79944" b="38277"/>
          <a:stretch>
            <a:fillRect/>
          </a:stretch>
        </p:blipFill>
        <p:spPr bwMode="auto">
          <a:xfrm>
            <a:off x="5897365" y="1674687"/>
            <a:ext cx="2446579" cy="1777429"/>
          </a:xfrm>
          <a:prstGeom prst="rect">
            <a:avLst/>
          </a:prstGeom>
          <a:noFill/>
          <a:ln w="9525">
            <a:noFill/>
            <a:miter lim="800000"/>
            <a:headEnd/>
            <a:tailEnd/>
          </a:ln>
          <a:effectLst/>
        </p:spPr>
      </p:pic>
      <p:pic>
        <p:nvPicPr>
          <p:cNvPr id="11" name="Picture 1"/>
          <p:cNvPicPr>
            <a:picLocks noChangeAspect="1" noChangeArrowheads="1"/>
          </p:cNvPicPr>
          <p:nvPr/>
        </p:nvPicPr>
        <p:blipFill>
          <a:blip r:embed="rId4" cstate="print"/>
          <a:srcRect l="11040" t="61273" r="72275" b="26442"/>
          <a:stretch>
            <a:fillRect/>
          </a:stretch>
        </p:blipFill>
        <p:spPr bwMode="auto">
          <a:xfrm>
            <a:off x="8270697" y="1736333"/>
            <a:ext cx="3770866" cy="156167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1941816" y="260306"/>
            <a:ext cx="8671389"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defTabSz="914400" fontAlgn="base">
              <a:spcBef>
                <a:spcPct val="0"/>
              </a:spcBef>
              <a:spcAft>
                <a:spcPct val="0"/>
              </a:spcAf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Горбачем</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стругають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увігнуті й опуклі поверхні</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lang="uk-UA" sz="2000" dirty="0" smtClean="0">
                <a:latin typeface="Times New Roman" pitchFamily="18" charset="0"/>
                <a:cs typeface="Times New Roman" pitchFamily="18" charset="0"/>
              </a:rPr>
              <a:t> Підошва опукла у поздовжньому та поперечному напрямку і тому ідеально підходить для стругання  сидінь крісел, мисок, корпусів струнних інструментів тощо.</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40963" name="Picture 3"/>
          <p:cNvPicPr>
            <a:picLocks noChangeAspect="1" noChangeArrowheads="1"/>
          </p:cNvPicPr>
          <p:nvPr/>
        </p:nvPicPr>
        <p:blipFill>
          <a:blip r:embed="rId2" cstate="print"/>
          <a:srcRect l="33371" t="45243" r="33427" b="29588"/>
          <a:stretch>
            <a:fillRect/>
          </a:stretch>
        </p:blipFill>
        <p:spPr bwMode="auto">
          <a:xfrm>
            <a:off x="760288" y="1910993"/>
            <a:ext cx="10722424" cy="4572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1674687" y="324375"/>
            <a:ext cx="9832369"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Цинубель</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служить для утворення на поверхні деревини дрібних, ледве помітних борозен і ворсистості під склеювання (облицювання). Ніж має зазубрене лезо. При заміні в цинубелі зазубреного ножа на звичайний його використовують як </a:t>
            </a:r>
            <a:r>
              <a:rPr kumimoji="0" lang="uk-UA" sz="20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шліфтик</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uk-UA"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6" name="Рисунок 5"/>
          <p:cNvPicPr/>
          <p:nvPr/>
        </p:nvPicPr>
        <p:blipFill>
          <a:blip r:embed="rId2"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2303392" y="1315261"/>
            <a:ext cx="7272124" cy="2465629"/>
          </a:xfrm>
          <a:prstGeom prst="rect">
            <a:avLst/>
          </a:prstGeom>
          <a:noFill/>
        </p:spPr>
      </p:pic>
      <p:sp>
        <p:nvSpPr>
          <p:cNvPr id="41986" name="Rectangle 2"/>
          <p:cNvSpPr>
            <a:spLocks noChangeArrowheads="1"/>
          </p:cNvSpPr>
          <p:nvPr/>
        </p:nvSpPr>
        <p:spPr bwMode="auto">
          <a:xfrm>
            <a:off x="2527442" y="6241842"/>
            <a:ext cx="8106311"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Цинубель</a:t>
            </a:r>
            <a:r>
              <a:rPr kumimoji="0" lang="uk-UA"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а - загальний вигляд, б - цинубельний ніж.</a:t>
            </a:r>
            <a:endParaRPr kumimoji="0" lang="uk-UA"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1987" name="Picture 3"/>
          <p:cNvPicPr>
            <a:picLocks noChangeAspect="1" noChangeArrowheads="1"/>
          </p:cNvPicPr>
          <p:nvPr/>
        </p:nvPicPr>
        <p:blipFill>
          <a:blip r:embed="rId3" cstate="print"/>
          <a:srcRect l="12893" t="33258" r="42528" b="38727"/>
          <a:stretch>
            <a:fillRect/>
          </a:stretch>
        </p:blipFill>
        <p:spPr bwMode="auto">
          <a:xfrm>
            <a:off x="2414428" y="3770615"/>
            <a:ext cx="6801057" cy="2404154"/>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2"/>
          <p:cNvSpPr>
            <a:spLocks noGrp="1"/>
          </p:cNvSpPr>
          <p:nvPr>
            <p:ph idx="1"/>
          </p:nvPr>
        </p:nvSpPr>
        <p:spPr>
          <a:xfrm>
            <a:off x="2944149" y="2225502"/>
            <a:ext cx="7560840" cy="2016224"/>
          </a:xfrm>
        </p:spPr>
        <p:txBody>
          <a:bodyPr>
            <a:noAutofit/>
          </a:bodyPr>
          <a:lstStyle/>
          <a:p>
            <a:pPr marL="0" indent="0">
              <a:buNone/>
            </a:pPr>
            <a:r>
              <a:rPr lang="uk-UA" sz="8000" b="1" i="1" dirty="0" smtClean="0">
                <a:latin typeface="Times New Roman" pitchFamily="18" charset="0"/>
                <a:cs typeface="Times New Roman" pitchFamily="18" charset="0"/>
              </a:rPr>
              <a:t>Дякую за увагу!</a:t>
            </a:r>
            <a:endParaRPr lang="ru-RU" sz="8000" b="1"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Желтый и оранжевый">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1775</TotalTime>
  <Words>1162</Words>
  <Application>Microsoft Office PowerPoint</Application>
  <PresentationFormat>Произвольный</PresentationFormat>
  <Paragraphs>54</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Легкий дым</vt:lpstr>
      <vt:lpstr>     Стругання деревини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Закрепление настенных предметов.  Установка форточек, оконных и дверных петель</dc:title>
  <dc:creator>Алексей</dc:creator>
  <cp:lastModifiedBy>Administrator</cp:lastModifiedBy>
  <cp:revision>298</cp:revision>
  <dcterms:created xsi:type="dcterms:W3CDTF">2017-03-19T03:00:22Z</dcterms:created>
  <dcterms:modified xsi:type="dcterms:W3CDTF">2023-10-01T18:36:21Z</dcterms:modified>
</cp:coreProperties>
</file>