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65" r:id="rId5"/>
    <p:sldId id="259" r:id="rId6"/>
    <p:sldId id="268" r:id="rId7"/>
    <p:sldId id="270" r:id="rId8"/>
    <p:sldId id="277" r:id="rId9"/>
    <p:sldId id="278" r:id="rId10"/>
    <p:sldId id="279" r:id="rId11"/>
    <p:sldId id="281" r:id="rId12"/>
    <p:sldId id="282" r:id="rId13"/>
    <p:sldId id="283" r:id="rId14"/>
    <p:sldId id="280" r:id="rId15"/>
    <p:sldId id="284" r:id="rId16"/>
    <p:sldId id="285" r:id="rId17"/>
    <p:sldId id="286" r:id="rId18"/>
    <p:sldId id="287" r:id="rId19"/>
    <p:sldId id="288" r:id="rId20"/>
    <p:sldId id="276" r:id="rId21"/>
    <p:sldId id="273" r:id="rId22"/>
    <p:sldId id="274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996633"/>
    <a:srgbClr val="D68B1C"/>
    <a:srgbClr val="D09622"/>
    <a:srgbClr val="CC99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92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156370338" cy="15637033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273300"/>
            <a:ext cx="7772400" cy="85920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algn="ct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8005" y="5189530"/>
            <a:ext cx="6400800" cy="835455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rgbClr val="D68B1C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3/9/2021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53875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064360"/>
            <a:ext cx="8229600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rgbClr val="D68B1C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07360"/>
            <a:ext cx="8229600" cy="3918803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3/9/2021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664471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0604" y="274638"/>
            <a:ext cx="7016195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rgbClr val="D68B1C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70604" y="1443836"/>
            <a:ext cx="7016195" cy="4275740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3/9/2021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6293913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3/9/2021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63441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3/9/2021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556791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8965" y="1038162"/>
            <a:ext cx="8229600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rgbClr val="D68B1C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48965" y="2207359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8965" y="2837222"/>
            <a:ext cx="4040188" cy="3035058"/>
          </a:xfr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36790" y="2207359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36790" y="2837222"/>
            <a:ext cx="4041775" cy="3035058"/>
          </a:xfr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3/9/2021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1229119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3/9/2021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029773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3/9/2021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251864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3/9/2021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74452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3/9/2021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77607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3/9/2021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286657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3/9/2021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8936099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74F12-AA26-4AC8-9962-C36BB8F32554}" type="datetimeFigureOut">
              <a:rPr lang="en-US" smtClean="0"/>
              <a:pPr/>
              <a:t>3/9/2021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44039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uk.wikipedia.org/wiki/%D0%A4%D0%B0%D0%B9%D0%BB:FruitColors.jpg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uk.wikipedia.org/wiki/%D0%A4%D0%B0%D0%B9%D0%BB:Rohkaffee.jpg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jpeg"/><Relationship Id="rId5" Type="http://schemas.openxmlformats.org/officeDocument/2006/relationships/hyperlink" Target="https://uk.wikipedia.org/wiki/%D0%A4%D0%B0%D0%B9%D0%BB:Roasted_coffee_beans.jpg" TargetMode="Externa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hyperlink" Target="http://weloveua.com/wp-content/uploads/2016/03/recept-kofe-po-venski.pn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hyperlink" Target="http://weloveua.com/wp-content/uploads/2016/03/1428099012_405.jpg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hyperlink" Target="http://weloveua.com/wp-content/uploads/2016/03/1-5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jpeg"/><Relationship Id="rId4" Type="http://schemas.openxmlformats.org/officeDocument/2006/relationships/hyperlink" Target="http://weloveua.com/wp-content/uploads/2016/03/1-6.jpg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hyperlink" Target="http://weloveua.com/wp-content/uploads/2016/03/79849329_3472926537_ba2eee56ea_z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jpeg"/><Relationship Id="rId4" Type="http://schemas.openxmlformats.org/officeDocument/2006/relationships/hyperlink" Target="http://weloveua.com/wp-content/uploads/2016/03/coffee-328-e1431250467460.jpg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hyperlink" Target="http://weloveua.com/wp-content/uploads/2016/03/746_360_1ed4995bd2c96a0e03a70303766141101769.jpe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jpeg"/><Relationship Id="rId4" Type="http://schemas.openxmlformats.org/officeDocument/2006/relationships/hyperlink" Target="http://weloveua.com/wp-content/uploads/2016/03/roza-v-glyasse.jpg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hyperlink" Target="http://weloveua.com/wp-content/uploads/2016/03/96miPA8jF5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jpeg"/><Relationship Id="rId4" Type="http://schemas.openxmlformats.org/officeDocument/2006/relationships/hyperlink" Target="http://weloveua.com/wp-content/uploads/2016/03/kofe_espresso_lungo.jpg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hyperlink" Target="http://weloveua.com/wp-content/uploads/2016/03/v800_raf_plohie-devochek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jpeg"/><Relationship Id="rId4" Type="http://schemas.openxmlformats.org/officeDocument/2006/relationships/hyperlink" Target="http://weloveua.com/wp-content/uploads/2016/03/kapuchino-s-vanilju-300x227.jpg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4495800"/>
            <a:ext cx="7772400" cy="859205"/>
          </a:xfrm>
        </p:spPr>
        <p:txBody>
          <a:bodyPr>
            <a:noAutofit/>
          </a:bodyPr>
          <a:lstStyle/>
          <a:p>
            <a:r>
              <a:rPr lang="uk-UA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КАВА. </a:t>
            </a:r>
            <a:br>
              <a:rPr lang="uk-UA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</a:br>
            <a:r>
              <a:rPr lang="uk-UA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ВСЕ  ПРО  КАВУ.</a:t>
            </a:r>
            <a:endParaRPr lang="en-US" sz="7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3920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4" descr="http://tiendatcoffee.vn/userfiles/amz.vn/images/cup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619500"/>
            <a:ext cx="5181600" cy="3238500"/>
          </a:xfrm>
          <a:prstGeom prst="rect">
            <a:avLst/>
          </a:prstGeom>
          <a:noFill/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2057400"/>
            <a:ext cx="8839200" cy="3200400"/>
          </a:xfrm>
        </p:spPr>
        <p:txBody>
          <a:bodyPr>
            <a:normAutofit fontScale="90000"/>
          </a:bodyPr>
          <a:lstStyle/>
          <a:p>
            <a:pPr algn="r"/>
            <a:r>
              <a:rPr lang="ru-RU" b="1" dirty="0" smtClean="0">
                <a:solidFill>
                  <a:schemeClr val="bg1"/>
                </a:solidFill>
                <a:latin typeface="Segoe Print" pitchFamily="2" charset="0"/>
              </a:rPr>
              <a:t>Чёрный, как дьявол, </a:t>
            </a:r>
            <a:br>
              <a:rPr lang="ru-RU" b="1" dirty="0" smtClean="0">
                <a:solidFill>
                  <a:schemeClr val="bg1"/>
                </a:solidFill>
                <a:latin typeface="Segoe Print" pitchFamily="2" charset="0"/>
              </a:rPr>
            </a:br>
            <a:r>
              <a:rPr lang="ru-RU" b="1" dirty="0" smtClean="0">
                <a:solidFill>
                  <a:schemeClr val="bg1"/>
                </a:solidFill>
                <a:latin typeface="Segoe Print" pitchFamily="2" charset="0"/>
              </a:rPr>
              <a:t>горячий, как ад,</a:t>
            </a:r>
            <a:br>
              <a:rPr lang="ru-RU" b="1" dirty="0" smtClean="0">
                <a:solidFill>
                  <a:schemeClr val="bg1"/>
                </a:solidFill>
                <a:latin typeface="Segoe Print" pitchFamily="2" charset="0"/>
              </a:rPr>
            </a:br>
            <a:r>
              <a:rPr lang="ru-RU" b="1" dirty="0" smtClean="0">
                <a:solidFill>
                  <a:schemeClr val="bg1"/>
                </a:solidFill>
                <a:latin typeface="Segoe Print" pitchFamily="2" charset="0"/>
              </a:rPr>
              <a:t>чистый, как ангел, </a:t>
            </a:r>
            <a:br>
              <a:rPr lang="ru-RU" b="1" dirty="0" smtClean="0">
                <a:solidFill>
                  <a:schemeClr val="bg1"/>
                </a:solidFill>
                <a:latin typeface="Segoe Print" pitchFamily="2" charset="0"/>
              </a:rPr>
            </a:br>
            <a:r>
              <a:rPr lang="ru-RU" b="1" dirty="0" smtClean="0">
                <a:solidFill>
                  <a:schemeClr val="bg1"/>
                </a:solidFill>
                <a:latin typeface="Segoe Print" pitchFamily="2" charset="0"/>
              </a:rPr>
              <a:t>и нежный, как любовь…</a:t>
            </a:r>
            <a:br>
              <a:rPr lang="ru-RU" b="1" dirty="0" smtClean="0">
                <a:solidFill>
                  <a:schemeClr val="bg1"/>
                </a:solidFill>
                <a:latin typeface="Segoe Print" pitchFamily="2" charset="0"/>
              </a:rPr>
            </a:br>
            <a:r>
              <a:rPr lang="ru-RU" sz="1100" b="1" dirty="0" smtClean="0">
                <a:solidFill>
                  <a:schemeClr val="bg1"/>
                </a:solidFill>
                <a:latin typeface="Trebuchet MS" pitchFamily="34" charset="0"/>
              </a:rPr>
              <a:t/>
            </a:r>
            <a:br>
              <a:rPr lang="ru-RU" sz="1100" b="1" dirty="0" smtClean="0">
                <a:solidFill>
                  <a:schemeClr val="bg1"/>
                </a:solidFill>
                <a:latin typeface="Trebuchet MS" pitchFamily="34" charset="0"/>
              </a:rPr>
            </a:br>
            <a:r>
              <a:rPr lang="ru-RU" sz="1100" b="1" dirty="0" smtClean="0">
                <a:solidFill>
                  <a:schemeClr val="bg1"/>
                </a:solidFill>
                <a:latin typeface="Trebuchet MS" pitchFamily="34" charset="0"/>
              </a:rPr>
              <a:t/>
            </a:r>
            <a:br>
              <a:rPr lang="ru-RU" sz="1100" b="1" dirty="0" smtClean="0">
                <a:solidFill>
                  <a:schemeClr val="bg1"/>
                </a:solidFill>
                <a:latin typeface="Trebuchet MS" pitchFamily="34" charset="0"/>
              </a:rPr>
            </a:br>
            <a:r>
              <a:rPr lang="ru-RU" sz="1100" b="1" dirty="0" smtClean="0">
                <a:solidFill>
                  <a:schemeClr val="bg1"/>
                </a:solidFill>
                <a:latin typeface="Trebuchet MS" pitchFamily="34" charset="0"/>
              </a:rPr>
              <a:t/>
            </a:r>
            <a:br>
              <a:rPr lang="ru-RU" sz="1100" b="1" dirty="0" smtClean="0">
                <a:solidFill>
                  <a:schemeClr val="bg1"/>
                </a:solidFill>
                <a:latin typeface="Trebuchet MS" pitchFamily="34" charset="0"/>
              </a:rPr>
            </a:br>
            <a:r>
              <a:rPr lang="ru-RU" sz="1100" b="1" dirty="0" smtClean="0">
                <a:solidFill>
                  <a:schemeClr val="bg1"/>
                </a:solidFill>
                <a:latin typeface="Trebuchet MS" pitchFamily="34" charset="0"/>
              </a:rPr>
              <a:t/>
            </a:r>
            <a:br>
              <a:rPr lang="ru-RU" sz="1100" b="1" dirty="0" smtClean="0">
                <a:solidFill>
                  <a:schemeClr val="bg1"/>
                </a:solidFill>
                <a:latin typeface="Trebuchet MS" pitchFamily="34" charset="0"/>
              </a:rPr>
            </a:br>
            <a:r>
              <a:rPr lang="ru-RU" sz="2200" b="1" dirty="0" smtClean="0">
                <a:solidFill>
                  <a:schemeClr val="bg1"/>
                </a:solidFill>
                <a:latin typeface="Trebuchet MS" pitchFamily="34" charset="0"/>
              </a:rPr>
              <a:t>Талейран</a:t>
            </a:r>
            <a:r>
              <a:rPr lang="ru-RU" sz="2200" b="1" dirty="0" smtClean="0">
                <a:solidFill>
                  <a:srgbClr val="6E5B36"/>
                </a:solidFill>
                <a:latin typeface="Trebuchet MS" pitchFamily="34" charset="0"/>
              </a:rPr>
              <a:t/>
            </a:r>
            <a:br>
              <a:rPr lang="ru-RU" sz="2200" b="1" dirty="0" smtClean="0">
                <a:solidFill>
                  <a:srgbClr val="6E5B36"/>
                </a:solidFill>
                <a:latin typeface="Trebuchet MS" pitchFamily="34" charset="0"/>
              </a:rPr>
            </a:b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xmlns="" val="4170783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одержимое 4"/>
          <p:cNvSpPr>
            <a:spLocks noGrp="1"/>
          </p:cNvSpPr>
          <p:nvPr>
            <p:ph type="title"/>
          </p:nvPr>
        </p:nvSpPr>
        <p:spPr>
          <a:xfrm>
            <a:off x="304800" y="2057400"/>
            <a:ext cx="6096000" cy="1143000"/>
          </a:xfrm>
        </p:spPr>
        <p:txBody>
          <a:bodyPr>
            <a:normAutofit/>
          </a:bodyPr>
          <a:lstStyle/>
          <a:p>
            <a:pPr algn="ctr"/>
            <a:r>
              <a:rPr lang="uk-UA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КАВА – це … </a:t>
            </a:r>
            <a:endParaRPr lang="ru-RU" sz="6000" dirty="0">
              <a:solidFill>
                <a:schemeClr val="bg1"/>
              </a:solidFill>
            </a:endParaRPr>
          </a:p>
        </p:txBody>
      </p:sp>
      <p:pic>
        <p:nvPicPr>
          <p:cNvPr id="22530" name="Picture 2" descr="https://img1.goodfon.ru/wallpaper/big/2/c4/makro-fon-belaya-zerna-kof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52800" y="3124200"/>
            <a:ext cx="5486400" cy="349804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103309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одержимое 4"/>
          <p:cNvSpPr>
            <a:spLocks noGrp="1"/>
          </p:cNvSpPr>
          <p:nvPr>
            <p:ph type="title"/>
          </p:nvPr>
        </p:nvSpPr>
        <p:spPr>
          <a:xfrm>
            <a:off x="609600" y="990600"/>
            <a:ext cx="8534400" cy="1143000"/>
          </a:xfrm>
        </p:spPr>
        <p:txBody>
          <a:bodyPr>
            <a:normAutofit/>
          </a:bodyPr>
          <a:lstStyle/>
          <a:p>
            <a:pPr algn="ctr"/>
            <a:r>
              <a:rPr lang="uk-UA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Як  виглядає  кавове  дерево?</a:t>
            </a:r>
            <a:endParaRPr lang="ru-RU" sz="6000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791200" y="2056686"/>
            <a:ext cx="32004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dirty="0" smtClean="0">
                <a:solidFill>
                  <a:schemeClr val="bg1"/>
                </a:solidFill>
              </a:rPr>
              <a:t>У тропічних районах Африки, Америки й Азії ростуть вічнозелені дерева й кущі родини Маренових. Висота 4-5 метрів. Листки – темно зелені, шкірясті, блискучі.  У пазухах листків ховаються квіти. Плоди кавових дерев червоні або чорно-сині, розміром як велика вишня. Розкривши плід, можна побачити дві одягнені в рогову оболонку </a:t>
            </a:r>
            <a:r>
              <a:rPr lang="uk-UA" b="1" dirty="0" err="1" smtClean="0">
                <a:solidFill>
                  <a:schemeClr val="bg1"/>
                </a:solidFill>
              </a:rPr>
              <a:t>плосковипуклі</a:t>
            </a:r>
            <a:r>
              <a:rPr lang="uk-UA" b="1" dirty="0" smtClean="0">
                <a:solidFill>
                  <a:schemeClr val="bg1"/>
                </a:solidFill>
              </a:rPr>
              <a:t> насінини, покриті сріблястою шкірочкою. </a:t>
            </a:r>
            <a:endParaRPr lang="ru-RU" b="1" dirty="0">
              <a:solidFill>
                <a:schemeClr val="bg1"/>
              </a:solidFill>
            </a:endParaRPr>
          </a:p>
        </p:txBody>
      </p:sp>
      <p:pic>
        <p:nvPicPr>
          <p:cNvPr id="10" name="Picture 5" descr="coffee plant nic ww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0" y="3124200"/>
            <a:ext cx="2590800" cy="3544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https://upload.wikimedia.org/wikipedia/commons/thumb/8/83/FruitColors.jpg/200px-FruitColors.jpg">
            <a:hlinkClick r:id="rId3"/>
          </p:cNvPr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4800" y="2362200"/>
            <a:ext cx="25908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103309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4"/>
          <p:cNvSpPr txBox="1">
            <a:spLocks/>
          </p:cNvSpPr>
          <p:nvPr/>
        </p:nvSpPr>
        <p:spPr>
          <a:xfrm>
            <a:off x="2438400" y="0"/>
            <a:ext cx="6400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  <a:ea typeface="+mj-ea"/>
                <a:cs typeface="+mj-cs"/>
              </a:rPr>
              <a:t>Види  кави</a:t>
            </a:r>
            <a:endParaRPr kumimoji="0" lang="ru-RU" sz="6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9458" name="Picture 2" descr="http://vkurse.ua/i/2012-08/stali-podavat-primesi-dorogikh-i-deshevykh-sortov-kofe-iz-za-krizis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2438400"/>
            <a:ext cx="6705600" cy="4191000"/>
          </a:xfrm>
          <a:prstGeom prst="rect">
            <a:avLst/>
          </a:prstGeom>
          <a:noFill/>
        </p:spPr>
      </p:pic>
      <p:sp>
        <p:nvSpPr>
          <p:cNvPr id="4" name="Содержимое 4"/>
          <p:cNvSpPr txBox="1">
            <a:spLocks/>
          </p:cNvSpPr>
          <p:nvPr/>
        </p:nvSpPr>
        <p:spPr>
          <a:xfrm>
            <a:off x="1981200" y="990600"/>
            <a:ext cx="68580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4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  <a:ea typeface="+mj-ea"/>
                <a:cs typeface="+mj-cs"/>
              </a:rPr>
              <a:t>Арабіка</a:t>
            </a:r>
            <a:r>
              <a:rPr lang="uk-UA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  <a:ea typeface="+mj-ea"/>
                <a:cs typeface="+mj-cs"/>
              </a:rPr>
              <a:t>         </a:t>
            </a:r>
            <a:r>
              <a:rPr lang="uk-UA" sz="4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  <a:ea typeface="+mj-ea"/>
                <a:cs typeface="+mj-cs"/>
              </a:rPr>
              <a:t>Робуста</a:t>
            </a:r>
            <a:r>
              <a:rPr lang="uk-UA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  <a:ea typeface="+mj-ea"/>
                <a:cs typeface="+mj-cs"/>
              </a:rPr>
              <a:t>          </a:t>
            </a:r>
            <a:r>
              <a:rPr lang="uk-UA" sz="4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  <a:ea typeface="+mj-ea"/>
                <a:cs typeface="+mj-cs"/>
              </a:rPr>
              <a:t>Ліберика</a:t>
            </a:r>
            <a:endParaRPr kumimoji="0" lang="ru-RU" sz="4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01633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4"/>
          <p:cNvSpPr txBox="1">
            <a:spLocks/>
          </p:cNvSpPr>
          <p:nvPr/>
        </p:nvSpPr>
        <p:spPr>
          <a:xfrm>
            <a:off x="2133600" y="0"/>
            <a:ext cx="6400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  <a:ea typeface="+mj-ea"/>
                <a:cs typeface="+mj-cs"/>
              </a:rPr>
              <a:t>Хімічний  склад  кави</a:t>
            </a:r>
            <a:endParaRPr kumimoji="0" lang="ru-RU" sz="6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3" name="Group 62"/>
          <p:cNvGraphicFramePr>
            <a:graphicFrameLocks noGrp="1"/>
          </p:cNvGraphicFramePr>
          <p:nvPr/>
        </p:nvGraphicFramePr>
        <p:xfrm>
          <a:off x="1219200" y="1143000"/>
          <a:ext cx="7498080" cy="4084320"/>
        </p:xfrm>
        <a:graphic>
          <a:graphicData uri="http://schemas.openxmlformats.org/drawingml/2006/table">
            <a:tbl>
              <a:tblPr/>
              <a:tblGrid>
                <a:gridCol w="3107055"/>
                <a:gridCol w="2016125"/>
                <a:gridCol w="2374900"/>
              </a:tblGrid>
              <a:tr h="3762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</a:rPr>
                        <a:t>Харчові речовини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33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</a:rPr>
                        <a:t>С</a:t>
                      </a:r>
                      <a:r>
                        <a:rPr kumimoji="0" lang="uk-UA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</a:rPr>
                        <a:t>ира</a:t>
                      </a:r>
                      <a:r>
                        <a:rPr kumimoji="0" lang="uk-UA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</a:rPr>
                        <a:t> кава</a:t>
                      </a: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</a:rPr>
                        <a:t>,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</a:rPr>
                        <a:t> %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33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</a:rPr>
                        <a:t>Смажена</a:t>
                      </a: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</a:rPr>
                        <a:t> </a:t>
                      </a:r>
                      <a:r>
                        <a:rPr kumimoji="0" lang="ru-RU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</a:rPr>
                        <a:t>кава</a:t>
                      </a: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</a:rPr>
                        <a:t>, %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3300"/>
                    </a:solidFill>
                  </a:tcPr>
                </a:tc>
              </a:tr>
              <a:tr h="20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Tahoma" pitchFamily="34" charset="0"/>
                        </a:rPr>
                        <a:t>Вода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Tahoma" pitchFamily="34" charset="0"/>
                        </a:rPr>
                        <a:t>Азотисті речовини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Tahom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Tahoma" pitchFamily="34" charset="0"/>
                        </a:rPr>
                        <a:t>Кофеїн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Tahom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Tahoma" pitchFamily="34" charset="0"/>
                        </a:rPr>
                        <a:t>Жир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Tahoma" pitchFamily="34" charset="0"/>
                        </a:rPr>
                        <a:t>Цукор 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Tahom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Tahoma" pitchFamily="34" charset="0"/>
                        </a:rPr>
                        <a:t>Декстрини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Tahom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Tahoma" pitchFamily="34" charset="0"/>
                        </a:rPr>
                        <a:t>Дубильна</a:t>
                      </a: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Tahoma" pitchFamily="34" charset="0"/>
                        </a:rPr>
                        <a:t> кислота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Tahoma" pitchFamily="34" charset="0"/>
                        </a:rPr>
                        <a:t>Клетчатка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Tahoma" pitchFamily="34" charset="0"/>
                        </a:rPr>
                        <a:t>Мінеральні</a:t>
                      </a: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Tahoma" pitchFamily="34" charset="0"/>
                        </a:rPr>
                        <a:t>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Tahoma" pitchFamily="34" charset="0"/>
                        </a:rPr>
                        <a:t>речовини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33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Tahoma" pitchFamily="34" charset="0"/>
                        </a:rPr>
                        <a:t>11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Tahoma" pitchFamily="34" charset="0"/>
                        </a:rPr>
                        <a:t>,3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Tahoma" pitchFamily="34" charset="0"/>
                        </a:rPr>
                        <a:t>12,6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Tahoma" pitchFamily="34" charset="0"/>
                        </a:rPr>
                        <a:t>1,18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Tahoma" pitchFamily="34" charset="0"/>
                        </a:rPr>
                        <a:t>11,7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Tahoma" pitchFamily="34" charset="0"/>
                        </a:rPr>
                        <a:t>7,8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Tahoma" pitchFamily="34" charset="0"/>
                        </a:rPr>
                        <a:t>0,4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Tahoma" pitchFamily="34" charset="0"/>
                        </a:rPr>
                        <a:t>8,4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Tahoma" pitchFamily="34" charset="0"/>
                        </a:rPr>
                        <a:t>23,9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Tahoma" pitchFamily="34" charset="0"/>
                        </a:rPr>
                        <a:t>3,8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33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Tahoma" pitchFamily="34" charset="0"/>
                        </a:rPr>
                        <a:t>2,7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Tahoma" pitchFamily="34" charset="0"/>
                        </a:rPr>
                        <a:t>13,9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Tahoma" pitchFamily="34" charset="0"/>
                        </a:rPr>
                        <a:t>1,24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Tahoma" pitchFamily="34" charset="0"/>
                        </a:rPr>
                        <a:t>14,4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Tahoma" pitchFamily="34" charset="0"/>
                        </a:rPr>
                        <a:t>2,8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Tahoma" pitchFamily="34" charset="0"/>
                        </a:rPr>
                        <a:t>1,3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Tahoma" pitchFamily="34" charset="0"/>
                        </a:rPr>
                        <a:t>4,7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Tahoma" pitchFamily="34" charset="0"/>
                        </a:rPr>
                        <a:t>23,9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Tahoma" pitchFamily="34" charset="0"/>
                        </a:rPr>
                        <a:t>3,9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3300"/>
                    </a:solidFill>
                  </a:tcPr>
                </a:tc>
              </a:tr>
            </a:tbl>
          </a:graphicData>
        </a:graphic>
      </p:graphicFrame>
      <p:pic>
        <p:nvPicPr>
          <p:cNvPr id="4" name="Рисунок 3" descr="https://upload.wikimedia.org/wikipedia/commons/thumb/9/94/Rohkaffee.jpg/200px-Rohkaffee.jpg">
            <a:hlinkClick r:id="rId3"/>
          </p:cNvPr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90800" y="5410200"/>
            <a:ext cx="16764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s://upload.wikimedia.org/wikipedia/commons/thumb/c/c5/Roasted_coffee_beans.jpg/200px-Roasted_coffee_beans.jpg">
            <a:hlinkClick r:id="rId5"/>
          </p:cNvPr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19600" y="5410200"/>
            <a:ext cx="18288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Содержимое 4"/>
          <p:cNvSpPr txBox="1">
            <a:spLocks/>
          </p:cNvSpPr>
          <p:nvPr/>
        </p:nvSpPr>
        <p:spPr>
          <a:xfrm>
            <a:off x="304800" y="5410200"/>
            <a:ext cx="2133600" cy="106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3200" b="1" noProof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  <a:ea typeface="+mj-ea"/>
                <a:cs typeface="+mj-cs"/>
              </a:rPr>
              <a:t>Сирі 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3200" b="1" noProof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  <a:ea typeface="+mj-ea"/>
                <a:cs typeface="+mj-cs"/>
              </a:rPr>
              <a:t>кавові  зерна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Содержимое 4"/>
          <p:cNvSpPr txBox="1">
            <a:spLocks/>
          </p:cNvSpPr>
          <p:nvPr/>
        </p:nvSpPr>
        <p:spPr>
          <a:xfrm>
            <a:off x="6553200" y="5410200"/>
            <a:ext cx="2133600" cy="106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3200" b="1" noProof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  <a:ea typeface="+mj-ea"/>
                <a:cs typeface="+mj-cs"/>
              </a:rPr>
              <a:t>Смажені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3200" b="1" noProof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  <a:ea typeface="+mj-ea"/>
                <a:cs typeface="+mj-cs"/>
              </a:rPr>
              <a:t>кавові  зерна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01633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4"/>
          <p:cNvSpPr txBox="1">
            <a:spLocks/>
          </p:cNvSpPr>
          <p:nvPr/>
        </p:nvSpPr>
        <p:spPr>
          <a:xfrm>
            <a:off x="1066800" y="0"/>
            <a:ext cx="80772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  <a:ea typeface="+mj-ea"/>
                <a:cs typeface="+mj-cs"/>
              </a:rPr>
              <a:t>Історія  поширення  кави  в  світі</a:t>
            </a:r>
            <a:endParaRPr kumimoji="0" lang="ru-RU" sz="6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6386" name="Picture 2" descr="http://batona.net/uploads/posts/2017-07/1500364815_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67200" y="990600"/>
            <a:ext cx="4638260" cy="2895600"/>
          </a:xfrm>
          <a:prstGeom prst="rect">
            <a:avLst/>
          </a:prstGeom>
          <a:noFill/>
        </p:spPr>
      </p:pic>
      <p:pic>
        <p:nvPicPr>
          <p:cNvPr id="16388" name="Picture 4" descr="https://jacobs-ua.coffee/images/65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3276600"/>
            <a:ext cx="6248400" cy="342769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101633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 txBox="1">
            <a:spLocks/>
          </p:cNvSpPr>
          <p:nvPr/>
        </p:nvSpPr>
        <p:spPr>
          <a:xfrm>
            <a:off x="457200" y="838200"/>
            <a:ext cx="8382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  <a:ea typeface="+mj-ea"/>
                <a:cs typeface="+mj-cs"/>
              </a:rPr>
              <a:t>Країни  виробники  кави</a:t>
            </a:r>
            <a:endParaRPr kumimoji="0" lang="ru-RU" sz="6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Содержимое 4"/>
          <p:cNvSpPr txBox="1">
            <a:spLocks/>
          </p:cNvSpPr>
          <p:nvPr/>
        </p:nvSpPr>
        <p:spPr>
          <a:xfrm>
            <a:off x="152400" y="2971800"/>
            <a:ext cx="2133600" cy="609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4000" b="1" noProof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  <a:ea typeface="+mj-ea"/>
                <a:cs typeface="+mj-cs"/>
              </a:rPr>
              <a:t>Бразилія</a:t>
            </a:r>
            <a:endParaRPr kumimoji="0" lang="ru-RU" sz="4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5364" name="Picture 4" descr="http://twofb.ru/misc/i/gallery/24207/12191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0" y="1905000"/>
            <a:ext cx="2286000" cy="1283426"/>
          </a:xfrm>
          <a:prstGeom prst="rect">
            <a:avLst/>
          </a:prstGeom>
          <a:noFill/>
        </p:spPr>
      </p:pic>
      <p:pic>
        <p:nvPicPr>
          <p:cNvPr id="15366" name="Picture 6" descr="http://static.poshukach.com/imgpreview?key=5bbb259c14373b95&amp;mb=imgdb_preview_150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1905001"/>
            <a:ext cx="1861625" cy="1167210"/>
          </a:xfrm>
          <a:prstGeom prst="rect">
            <a:avLst/>
          </a:prstGeom>
          <a:noFill/>
        </p:spPr>
      </p:pic>
      <p:sp>
        <p:nvSpPr>
          <p:cNvPr id="7" name="Содержимое 4"/>
          <p:cNvSpPr txBox="1">
            <a:spLocks/>
          </p:cNvSpPr>
          <p:nvPr/>
        </p:nvSpPr>
        <p:spPr>
          <a:xfrm>
            <a:off x="2438400" y="3124200"/>
            <a:ext cx="2133600" cy="609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  <a:ea typeface="+mj-ea"/>
                <a:cs typeface="+mj-cs"/>
              </a:rPr>
              <a:t>Колумбія</a:t>
            </a:r>
            <a:endParaRPr kumimoji="0" lang="ru-RU" sz="4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Содержимое 4"/>
          <p:cNvSpPr txBox="1">
            <a:spLocks/>
          </p:cNvSpPr>
          <p:nvPr/>
        </p:nvSpPr>
        <p:spPr>
          <a:xfrm>
            <a:off x="7010400" y="3124200"/>
            <a:ext cx="2133600" cy="609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  <a:ea typeface="+mj-ea"/>
                <a:cs typeface="+mj-cs"/>
              </a:rPr>
              <a:t>Гватемала</a:t>
            </a:r>
            <a:endParaRPr kumimoji="0" lang="ru-RU" sz="4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5368" name="Picture 8" descr="http://cliparthouse.ru/wp-content/uploads/flag/49-flag-guatemala-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10400" y="1905000"/>
            <a:ext cx="1950720" cy="1219200"/>
          </a:xfrm>
          <a:prstGeom prst="rect">
            <a:avLst/>
          </a:prstGeom>
          <a:noFill/>
        </p:spPr>
      </p:pic>
      <p:sp>
        <p:nvSpPr>
          <p:cNvPr id="10" name="Содержимое 4"/>
          <p:cNvSpPr txBox="1">
            <a:spLocks/>
          </p:cNvSpPr>
          <p:nvPr/>
        </p:nvSpPr>
        <p:spPr>
          <a:xfrm>
            <a:off x="152400" y="4648200"/>
            <a:ext cx="2133600" cy="609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4000" b="1" noProof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  <a:ea typeface="+mj-ea"/>
                <a:cs typeface="+mj-cs"/>
              </a:rPr>
              <a:t>Сальвадор </a:t>
            </a:r>
            <a:endParaRPr kumimoji="0" lang="ru-RU" sz="4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5370" name="Picture 10" descr="https://upload.wikimedia.org/wikipedia/commons/thumb/3/34/Flag_of_El_Salvador.svg/250px-Flag_of_El_Salvador.svg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4801" y="3581400"/>
            <a:ext cx="1981200" cy="1117398"/>
          </a:xfrm>
          <a:prstGeom prst="rect">
            <a:avLst/>
          </a:prstGeom>
          <a:noFill/>
        </p:spPr>
      </p:pic>
      <p:pic>
        <p:nvPicPr>
          <p:cNvPr id="15372" name="Picture 12" descr="http://static.poshukach.com/imgpreview?key=74122516589c6f4c&amp;mb=imgdb_preview_129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76800" y="2209800"/>
            <a:ext cx="1981200" cy="1117218"/>
          </a:xfrm>
          <a:prstGeom prst="rect">
            <a:avLst/>
          </a:prstGeom>
          <a:noFill/>
        </p:spPr>
      </p:pic>
      <p:sp>
        <p:nvSpPr>
          <p:cNvPr id="13" name="Содержимое 4"/>
          <p:cNvSpPr txBox="1">
            <a:spLocks/>
          </p:cNvSpPr>
          <p:nvPr/>
        </p:nvSpPr>
        <p:spPr>
          <a:xfrm>
            <a:off x="4724400" y="3276600"/>
            <a:ext cx="2133600" cy="609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  <a:ea typeface="+mj-ea"/>
                <a:cs typeface="+mj-cs"/>
              </a:rPr>
              <a:t>Мексика</a:t>
            </a:r>
            <a:r>
              <a:rPr lang="uk-UA" sz="4000" b="1" noProof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  <a:ea typeface="+mj-ea"/>
                <a:cs typeface="+mj-cs"/>
              </a:rPr>
              <a:t> </a:t>
            </a:r>
            <a:endParaRPr kumimoji="0" lang="ru-RU" sz="4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5374" name="Picture 14" descr="http://wallpaperstock.net/wallpapers/thumbs/32938wide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90800" y="3733800"/>
            <a:ext cx="1981200" cy="1244442"/>
          </a:xfrm>
          <a:prstGeom prst="rect">
            <a:avLst/>
          </a:prstGeom>
          <a:noFill/>
        </p:spPr>
      </p:pic>
      <p:sp>
        <p:nvSpPr>
          <p:cNvPr id="15" name="Содержимое 4"/>
          <p:cNvSpPr txBox="1">
            <a:spLocks/>
          </p:cNvSpPr>
          <p:nvPr/>
        </p:nvSpPr>
        <p:spPr>
          <a:xfrm>
            <a:off x="2438400" y="4953000"/>
            <a:ext cx="2133600" cy="609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  <a:ea typeface="+mj-ea"/>
                <a:cs typeface="+mj-cs"/>
              </a:rPr>
              <a:t>Коста-Ріка</a:t>
            </a:r>
            <a:r>
              <a:rPr lang="uk-UA" sz="4000" b="1" noProof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  <a:ea typeface="+mj-ea"/>
                <a:cs typeface="+mj-cs"/>
              </a:rPr>
              <a:t> </a:t>
            </a:r>
            <a:endParaRPr kumimoji="0" lang="ru-RU" sz="4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6" name="Содержимое 4"/>
          <p:cNvSpPr txBox="1">
            <a:spLocks/>
          </p:cNvSpPr>
          <p:nvPr/>
        </p:nvSpPr>
        <p:spPr>
          <a:xfrm>
            <a:off x="7010400" y="4343400"/>
            <a:ext cx="2133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4000" b="1" noProof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  <a:ea typeface="+mj-ea"/>
                <a:cs typeface="+mj-cs"/>
              </a:rPr>
              <a:t>Домініканська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4000" b="1" noProof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  <a:ea typeface="+mj-ea"/>
                <a:cs typeface="+mj-cs"/>
              </a:rPr>
              <a:t>  Республіка </a:t>
            </a:r>
            <a:endParaRPr kumimoji="0" lang="ru-RU" sz="4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5376" name="Picture 16" descr="https://upload.wikimedia.org/wikipedia/commons/thumb/9/9f/Flag_of_the_Dominican_Republic.svg/250px-Flag_of_the_Dominican_Republic.svg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724400" y="4191000"/>
            <a:ext cx="2381250" cy="159067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103309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 txBox="1">
            <a:spLocks/>
          </p:cNvSpPr>
          <p:nvPr/>
        </p:nvSpPr>
        <p:spPr>
          <a:xfrm>
            <a:off x="0" y="838200"/>
            <a:ext cx="9144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  <a:ea typeface="+mj-ea"/>
                <a:cs typeface="+mj-cs"/>
              </a:rPr>
              <a:t>Споживання  кави  в  різних  країнах</a:t>
            </a:r>
            <a:endParaRPr kumimoji="0" lang="ru-RU" sz="6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4338" name="Picture 2" descr="http://evroremont.pp.ua/uploads/posts/2017-02/thumbs/turka-dlya-kavi-yak-vibrati-poradi-dlya-spravzhnh-cnitelv-kavi_131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1905000"/>
            <a:ext cx="4286250" cy="2466975"/>
          </a:xfrm>
          <a:prstGeom prst="rect">
            <a:avLst/>
          </a:prstGeom>
          <a:noFill/>
        </p:spPr>
      </p:pic>
      <p:pic>
        <p:nvPicPr>
          <p:cNvPr id="14340" name="Picture 4" descr="http://zt.ridna.ua/wp-content/uploads/sites/4/2015/01/220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24400" y="1905000"/>
            <a:ext cx="4114800" cy="2468880"/>
          </a:xfrm>
          <a:prstGeom prst="rect">
            <a:avLst/>
          </a:prstGeom>
          <a:noFill/>
        </p:spPr>
      </p:pic>
      <p:pic>
        <p:nvPicPr>
          <p:cNvPr id="14342" name="Picture 6" descr="http://www.rakhivnews.in.ua/uploads/posts/2016-02/1456122221_index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" y="4648200"/>
            <a:ext cx="2609850" cy="1752600"/>
          </a:xfrm>
          <a:prstGeom prst="rect">
            <a:avLst/>
          </a:prstGeom>
          <a:noFill/>
        </p:spPr>
      </p:pic>
      <p:pic>
        <p:nvPicPr>
          <p:cNvPr id="14344" name="Picture 8" descr="http://ibilingua.com/wp-content/uploads/2016/12/kava-1-e148536819918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34000" y="4648200"/>
            <a:ext cx="3524250" cy="198924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103309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одержимое 4"/>
          <p:cNvSpPr txBox="1">
            <a:spLocks/>
          </p:cNvSpPr>
          <p:nvPr/>
        </p:nvSpPr>
        <p:spPr>
          <a:xfrm>
            <a:off x="1066800" y="228600"/>
            <a:ext cx="7467600" cy="1828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  <a:ea typeface="+mj-ea"/>
                <a:cs typeface="+mj-cs"/>
              </a:rPr>
              <a:t>Відповідність  кави  до  характеру  людини</a:t>
            </a:r>
            <a:endParaRPr kumimoji="0" lang="ru-RU" sz="6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3" name="Рисунок 2" descr="http://vape-school.ru/image/cache/catalog/tpa/espresso-650x650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2209800"/>
            <a:ext cx="4548188" cy="4250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Содержимое 4"/>
          <p:cNvSpPr txBox="1">
            <a:spLocks/>
          </p:cNvSpPr>
          <p:nvPr/>
        </p:nvSpPr>
        <p:spPr>
          <a:xfrm>
            <a:off x="5181600" y="3276600"/>
            <a:ext cx="35052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6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  <a:ea typeface="+mj-ea"/>
                <a:cs typeface="+mj-cs"/>
              </a:rPr>
              <a:t>Еспресо</a:t>
            </a:r>
            <a:endParaRPr kumimoji="0" lang="ru-RU" sz="6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01633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одержимое 4"/>
          <p:cNvSpPr txBox="1">
            <a:spLocks/>
          </p:cNvSpPr>
          <p:nvPr/>
        </p:nvSpPr>
        <p:spPr>
          <a:xfrm>
            <a:off x="1066800" y="228600"/>
            <a:ext cx="7467600" cy="1828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  <a:ea typeface="+mj-ea"/>
                <a:cs typeface="+mj-cs"/>
              </a:rPr>
              <a:t>Відповідність  кави  до  характеру  людини</a:t>
            </a:r>
            <a:endParaRPr kumimoji="0" lang="ru-RU" sz="6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Содержимое 4"/>
          <p:cNvSpPr txBox="1">
            <a:spLocks/>
          </p:cNvSpPr>
          <p:nvPr/>
        </p:nvSpPr>
        <p:spPr>
          <a:xfrm>
            <a:off x="5181600" y="3276600"/>
            <a:ext cx="35052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6000" b="1" noProof="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  <a:ea typeface="+mj-ea"/>
                <a:cs typeface="+mj-cs"/>
              </a:rPr>
              <a:t>Латте</a:t>
            </a:r>
            <a:endParaRPr kumimoji="0" lang="ru-RU" sz="6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6" name="Рисунок 5" descr="чашка кави латте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2209800"/>
            <a:ext cx="4419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101633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одержимое 4"/>
          <p:cNvSpPr txBox="1">
            <a:spLocks/>
          </p:cNvSpPr>
          <p:nvPr/>
        </p:nvSpPr>
        <p:spPr>
          <a:xfrm>
            <a:off x="1066800" y="228600"/>
            <a:ext cx="7467600" cy="1828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  <a:ea typeface="+mj-ea"/>
                <a:cs typeface="+mj-cs"/>
              </a:rPr>
              <a:t>Відповідність  кави  до  характеру  людини</a:t>
            </a:r>
            <a:endParaRPr kumimoji="0" lang="ru-RU" sz="6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Содержимое 4"/>
          <p:cNvSpPr txBox="1">
            <a:spLocks/>
          </p:cNvSpPr>
          <p:nvPr/>
        </p:nvSpPr>
        <p:spPr>
          <a:xfrm>
            <a:off x="5181600" y="3276600"/>
            <a:ext cx="35052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6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  <a:ea typeface="+mj-ea"/>
                <a:cs typeface="+mj-cs"/>
              </a:rPr>
              <a:t>Капучіно</a:t>
            </a:r>
            <a:endParaRPr kumimoji="0" lang="ru-RU" sz="6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" name="Рисунок 4" descr="чашечка кави капучино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2362200"/>
            <a:ext cx="4267200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101633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одержимое 4"/>
          <p:cNvSpPr txBox="1">
            <a:spLocks/>
          </p:cNvSpPr>
          <p:nvPr/>
        </p:nvSpPr>
        <p:spPr>
          <a:xfrm>
            <a:off x="1066800" y="228600"/>
            <a:ext cx="7467600" cy="1828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  <a:ea typeface="+mj-ea"/>
                <a:cs typeface="+mj-cs"/>
              </a:rPr>
              <a:t>Відповідність  кави  до  характеру  людини</a:t>
            </a:r>
            <a:endParaRPr kumimoji="0" lang="ru-RU" sz="6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Содержимое 4"/>
          <p:cNvSpPr txBox="1">
            <a:spLocks/>
          </p:cNvSpPr>
          <p:nvPr/>
        </p:nvSpPr>
        <p:spPr>
          <a:xfrm>
            <a:off x="5181600" y="3276600"/>
            <a:ext cx="35052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6000" b="1" noProof="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  <a:ea typeface="+mj-ea"/>
                <a:cs typeface="+mj-cs"/>
              </a:rPr>
              <a:t>Амерікано</a:t>
            </a:r>
            <a:endParaRPr kumimoji="0" lang="ru-RU" sz="6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7" name="Рисунок 6" descr="https://kofetrend.ru/wp-content/uploads/2017/10/amerikano-s-koritsej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2209800"/>
            <a:ext cx="48768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101633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4"/>
          <p:cNvSpPr txBox="1">
            <a:spLocks/>
          </p:cNvSpPr>
          <p:nvPr/>
        </p:nvSpPr>
        <p:spPr>
          <a:xfrm>
            <a:off x="457200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6000" b="1" noProof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  <a:ea typeface="+mj-ea"/>
                <a:cs typeface="+mj-cs"/>
              </a:rPr>
              <a:t>Моя  кава  за  знаком  зодіаку</a:t>
            </a:r>
            <a:endParaRPr kumimoji="0" lang="ru-RU" sz="6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Содержимое 4"/>
          <p:cNvSpPr txBox="1">
            <a:spLocks/>
          </p:cNvSpPr>
          <p:nvPr/>
        </p:nvSpPr>
        <p:spPr>
          <a:xfrm>
            <a:off x="457200" y="1447800"/>
            <a:ext cx="35052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  <a:ea typeface="+mj-ea"/>
                <a:cs typeface="+mj-cs"/>
              </a:rPr>
              <a:t>Овен</a:t>
            </a:r>
            <a:endParaRPr kumimoji="0" lang="ru-RU" sz="6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4" name="Рисунок 3" descr="recept-kofe-po-venski">
            <a:hlinkClick r:id="rId2" tooltip="&quot;&quot;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2362200"/>
            <a:ext cx="3657600" cy="207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Содержимое 4"/>
          <p:cNvSpPr txBox="1">
            <a:spLocks/>
          </p:cNvSpPr>
          <p:nvPr/>
        </p:nvSpPr>
        <p:spPr>
          <a:xfrm>
            <a:off x="304800" y="4648200"/>
            <a:ext cx="3505200" cy="609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6000" b="1" noProof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  <a:ea typeface="+mj-ea"/>
                <a:cs typeface="+mj-cs"/>
              </a:rPr>
              <a:t>Кава  </a:t>
            </a:r>
            <a:r>
              <a:rPr lang="uk-UA" sz="6000" b="1" noProof="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  <a:ea typeface="+mj-ea"/>
                <a:cs typeface="+mj-cs"/>
              </a:rPr>
              <a:t>по-віденськи</a:t>
            </a:r>
            <a:endParaRPr kumimoji="0" lang="ru-RU" sz="6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6" name="Рисунок 5" descr="1428099012_405">
            <a:hlinkClick r:id="rId4" tooltip="&quot;&quot;"/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67200" y="2819400"/>
            <a:ext cx="41148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Содержимое 4"/>
          <p:cNvSpPr txBox="1">
            <a:spLocks/>
          </p:cNvSpPr>
          <p:nvPr/>
        </p:nvSpPr>
        <p:spPr>
          <a:xfrm>
            <a:off x="4724400" y="1905000"/>
            <a:ext cx="35052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6000" b="1" noProof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  <a:ea typeface="+mj-ea"/>
                <a:cs typeface="+mj-cs"/>
              </a:rPr>
              <a:t>Телець</a:t>
            </a:r>
            <a:endParaRPr kumimoji="0" lang="ru-RU" sz="6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Содержимое 4"/>
          <p:cNvSpPr txBox="1">
            <a:spLocks/>
          </p:cNvSpPr>
          <p:nvPr/>
        </p:nvSpPr>
        <p:spPr>
          <a:xfrm>
            <a:off x="4876800" y="5867400"/>
            <a:ext cx="3505200" cy="609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6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  <a:ea typeface="+mj-ea"/>
                <a:cs typeface="+mj-cs"/>
              </a:rPr>
              <a:t>Афогато</a:t>
            </a:r>
            <a:endParaRPr kumimoji="0" lang="ru-RU" sz="6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03309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4"/>
          <p:cNvSpPr txBox="1">
            <a:spLocks/>
          </p:cNvSpPr>
          <p:nvPr/>
        </p:nvSpPr>
        <p:spPr>
          <a:xfrm>
            <a:off x="457200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6000" b="1" noProof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  <a:ea typeface="+mj-ea"/>
                <a:cs typeface="+mj-cs"/>
              </a:rPr>
              <a:t>Моя  кава  за  знаком  зодіаку</a:t>
            </a:r>
            <a:endParaRPr kumimoji="0" lang="ru-RU" sz="6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Содержимое 4"/>
          <p:cNvSpPr txBox="1">
            <a:spLocks/>
          </p:cNvSpPr>
          <p:nvPr/>
        </p:nvSpPr>
        <p:spPr>
          <a:xfrm>
            <a:off x="457200" y="1447800"/>
            <a:ext cx="35052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6000" b="1" noProof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  <a:ea typeface="+mj-ea"/>
                <a:cs typeface="+mj-cs"/>
              </a:rPr>
              <a:t>Близнюки</a:t>
            </a:r>
            <a:endParaRPr kumimoji="0" lang="ru-RU" sz="6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Содержимое 4"/>
          <p:cNvSpPr txBox="1">
            <a:spLocks/>
          </p:cNvSpPr>
          <p:nvPr/>
        </p:nvSpPr>
        <p:spPr>
          <a:xfrm>
            <a:off x="457200" y="5715000"/>
            <a:ext cx="3505200" cy="609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  <a:ea typeface="+mj-ea"/>
                <a:cs typeface="+mj-cs"/>
              </a:rPr>
              <a:t>Мокко</a:t>
            </a:r>
            <a:endParaRPr kumimoji="0" lang="ru-RU" sz="6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Содержимое 4"/>
          <p:cNvSpPr txBox="1">
            <a:spLocks/>
          </p:cNvSpPr>
          <p:nvPr/>
        </p:nvSpPr>
        <p:spPr>
          <a:xfrm>
            <a:off x="4724400" y="1905000"/>
            <a:ext cx="35052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  <a:ea typeface="+mj-ea"/>
                <a:cs typeface="+mj-cs"/>
              </a:rPr>
              <a:t>Рак</a:t>
            </a:r>
            <a:endParaRPr kumimoji="0" lang="ru-RU" sz="6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Содержимое 4"/>
          <p:cNvSpPr txBox="1">
            <a:spLocks/>
          </p:cNvSpPr>
          <p:nvPr/>
        </p:nvSpPr>
        <p:spPr>
          <a:xfrm>
            <a:off x="4876800" y="5867400"/>
            <a:ext cx="3505200" cy="609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6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  <a:ea typeface="+mj-ea"/>
                <a:cs typeface="+mj-cs"/>
              </a:rPr>
              <a:t>Американо</a:t>
            </a:r>
            <a:endParaRPr kumimoji="0" lang="ru-RU" sz="6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9" name="Рисунок 8" descr="1">
            <a:hlinkClick r:id="rId2" tooltip="&quot;&quot;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" y="2209800"/>
            <a:ext cx="3352800" cy="335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1">
            <a:hlinkClick r:id="rId4" tooltip="&quot;&quot;"/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19600" y="2667000"/>
            <a:ext cx="42672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103309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4"/>
          <p:cNvSpPr txBox="1">
            <a:spLocks/>
          </p:cNvSpPr>
          <p:nvPr/>
        </p:nvSpPr>
        <p:spPr>
          <a:xfrm>
            <a:off x="457200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6000" b="1" noProof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  <a:ea typeface="+mj-ea"/>
                <a:cs typeface="+mj-cs"/>
              </a:rPr>
              <a:t>Моя  кава  за  знаком  зодіаку</a:t>
            </a:r>
            <a:endParaRPr kumimoji="0" lang="ru-RU" sz="6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Содержимое 4"/>
          <p:cNvSpPr txBox="1">
            <a:spLocks/>
          </p:cNvSpPr>
          <p:nvPr/>
        </p:nvSpPr>
        <p:spPr>
          <a:xfrm>
            <a:off x="457200" y="1447800"/>
            <a:ext cx="35052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  <a:ea typeface="+mj-ea"/>
                <a:cs typeface="+mj-cs"/>
              </a:rPr>
              <a:t>Лев</a:t>
            </a:r>
            <a:endParaRPr kumimoji="0" lang="ru-RU" sz="6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Содержимое 4"/>
          <p:cNvSpPr txBox="1">
            <a:spLocks/>
          </p:cNvSpPr>
          <p:nvPr/>
        </p:nvSpPr>
        <p:spPr>
          <a:xfrm>
            <a:off x="609600" y="5410200"/>
            <a:ext cx="3505200" cy="609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6000" b="1" noProof="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  <a:ea typeface="+mj-ea"/>
                <a:cs typeface="+mj-cs"/>
              </a:rPr>
              <a:t>Латте</a:t>
            </a:r>
            <a:endParaRPr kumimoji="0" lang="ru-RU" sz="6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Содержимое 4"/>
          <p:cNvSpPr txBox="1">
            <a:spLocks/>
          </p:cNvSpPr>
          <p:nvPr/>
        </p:nvSpPr>
        <p:spPr>
          <a:xfrm>
            <a:off x="4724400" y="1905000"/>
            <a:ext cx="35052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6000" b="1" noProof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  <a:ea typeface="+mj-ea"/>
                <a:cs typeface="+mj-cs"/>
              </a:rPr>
              <a:t>Діва</a:t>
            </a:r>
            <a:endParaRPr kumimoji="0" lang="ru-RU" sz="6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Содержимое 4"/>
          <p:cNvSpPr txBox="1">
            <a:spLocks/>
          </p:cNvSpPr>
          <p:nvPr/>
        </p:nvSpPr>
        <p:spPr>
          <a:xfrm>
            <a:off x="4876800" y="5867400"/>
            <a:ext cx="3505200" cy="609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6000" b="1" noProof="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  <a:ea typeface="+mj-ea"/>
                <a:cs typeface="+mj-cs"/>
              </a:rPr>
              <a:t>Фредо</a:t>
            </a:r>
            <a:endParaRPr kumimoji="0" lang="ru-RU" sz="6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1" name="Рисунок 10" descr="79849329_3472926537_ba2eee56ea_z">
            <a:hlinkClick r:id="rId2" tooltip="&quot;&quot;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2514600"/>
            <a:ext cx="3838575" cy="255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coffee-328-e1431250467460">
            <a:hlinkClick r:id="rId4" tooltip="&quot;&quot;"/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2667000"/>
            <a:ext cx="41148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103309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4"/>
          <p:cNvSpPr txBox="1">
            <a:spLocks/>
          </p:cNvSpPr>
          <p:nvPr/>
        </p:nvSpPr>
        <p:spPr>
          <a:xfrm>
            <a:off x="457200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6000" b="1" noProof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  <a:ea typeface="+mj-ea"/>
                <a:cs typeface="+mj-cs"/>
              </a:rPr>
              <a:t>Моя  кава  за  знаком  зодіаку</a:t>
            </a:r>
            <a:endParaRPr kumimoji="0" lang="ru-RU" sz="6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Содержимое 4"/>
          <p:cNvSpPr txBox="1">
            <a:spLocks/>
          </p:cNvSpPr>
          <p:nvPr/>
        </p:nvSpPr>
        <p:spPr>
          <a:xfrm>
            <a:off x="457200" y="1447800"/>
            <a:ext cx="35052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6000" b="1" noProof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  <a:ea typeface="+mj-ea"/>
                <a:cs typeface="+mj-cs"/>
              </a:rPr>
              <a:t>Ваги</a:t>
            </a:r>
            <a:endParaRPr kumimoji="0" lang="ru-RU" sz="6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Содержимое 4"/>
          <p:cNvSpPr txBox="1">
            <a:spLocks/>
          </p:cNvSpPr>
          <p:nvPr/>
        </p:nvSpPr>
        <p:spPr>
          <a:xfrm>
            <a:off x="457200" y="5105400"/>
            <a:ext cx="3505200" cy="609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6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  <a:ea typeface="+mj-ea"/>
                <a:cs typeface="+mj-cs"/>
              </a:rPr>
              <a:t>Мокачино</a:t>
            </a:r>
            <a:endParaRPr kumimoji="0" lang="ru-RU" sz="6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Содержимое 4"/>
          <p:cNvSpPr txBox="1">
            <a:spLocks/>
          </p:cNvSpPr>
          <p:nvPr/>
        </p:nvSpPr>
        <p:spPr>
          <a:xfrm>
            <a:off x="4724400" y="1905000"/>
            <a:ext cx="35052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  <a:ea typeface="+mj-ea"/>
                <a:cs typeface="+mj-cs"/>
              </a:rPr>
              <a:t>Скорпіон</a:t>
            </a:r>
            <a:endParaRPr kumimoji="0" lang="ru-RU" sz="6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Содержимое 4"/>
          <p:cNvSpPr txBox="1">
            <a:spLocks/>
          </p:cNvSpPr>
          <p:nvPr/>
        </p:nvSpPr>
        <p:spPr>
          <a:xfrm>
            <a:off x="4876800" y="5867400"/>
            <a:ext cx="3505200" cy="609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  <a:ea typeface="+mj-ea"/>
                <a:cs typeface="+mj-cs"/>
              </a:rPr>
              <a:t>Глясе</a:t>
            </a:r>
            <a:endParaRPr kumimoji="0" lang="ru-RU" sz="6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9" name="Рисунок 8" descr="746_360_1ed4995bd2c96a0e03a70303766141101769">
            <a:hlinkClick r:id="rId2" tooltip="&quot;&quot;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362200"/>
            <a:ext cx="4267200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roza-v-glyasse">
            <a:hlinkClick r:id="rId4" tooltip="&quot;&quot;"/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2819400"/>
            <a:ext cx="42672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103309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4"/>
          <p:cNvSpPr txBox="1">
            <a:spLocks/>
          </p:cNvSpPr>
          <p:nvPr/>
        </p:nvSpPr>
        <p:spPr>
          <a:xfrm>
            <a:off x="457200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6000" b="1" noProof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  <a:ea typeface="+mj-ea"/>
                <a:cs typeface="+mj-cs"/>
              </a:rPr>
              <a:t>Моя  кава  за  знаком  зодіаку</a:t>
            </a:r>
            <a:endParaRPr kumimoji="0" lang="ru-RU" sz="6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Содержимое 4"/>
          <p:cNvSpPr txBox="1">
            <a:spLocks/>
          </p:cNvSpPr>
          <p:nvPr/>
        </p:nvSpPr>
        <p:spPr>
          <a:xfrm>
            <a:off x="457200" y="1447800"/>
            <a:ext cx="35052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  <a:ea typeface="+mj-ea"/>
                <a:cs typeface="+mj-cs"/>
              </a:rPr>
              <a:t>Стрілець</a:t>
            </a:r>
            <a:endParaRPr kumimoji="0" lang="ru-RU" sz="6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Содержимое 4"/>
          <p:cNvSpPr txBox="1">
            <a:spLocks/>
          </p:cNvSpPr>
          <p:nvPr/>
        </p:nvSpPr>
        <p:spPr>
          <a:xfrm>
            <a:off x="457200" y="5105400"/>
            <a:ext cx="3505200" cy="609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6000" b="1" noProof="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  <a:ea typeface="+mj-ea"/>
                <a:cs typeface="+mj-cs"/>
              </a:rPr>
              <a:t>Айріш</a:t>
            </a:r>
            <a:endParaRPr kumimoji="0" lang="ru-RU" sz="6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Содержимое 4"/>
          <p:cNvSpPr txBox="1">
            <a:spLocks/>
          </p:cNvSpPr>
          <p:nvPr/>
        </p:nvSpPr>
        <p:spPr>
          <a:xfrm>
            <a:off x="4724400" y="1905000"/>
            <a:ext cx="35052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6000" b="1" noProof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  <a:ea typeface="+mj-ea"/>
                <a:cs typeface="+mj-cs"/>
              </a:rPr>
              <a:t>Козерог</a:t>
            </a:r>
            <a:endParaRPr kumimoji="0" lang="ru-RU" sz="6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Содержимое 4"/>
          <p:cNvSpPr txBox="1">
            <a:spLocks/>
          </p:cNvSpPr>
          <p:nvPr/>
        </p:nvSpPr>
        <p:spPr>
          <a:xfrm>
            <a:off x="4876800" y="5867400"/>
            <a:ext cx="3505200" cy="609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6000" b="1" noProof="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  <a:ea typeface="+mj-ea"/>
                <a:cs typeface="+mj-cs"/>
              </a:rPr>
              <a:t>Лунго</a:t>
            </a:r>
            <a:endParaRPr kumimoji="0" lang="ru-RU" sz="6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1" name="Рисунок 10" descr="96miPA8jF5">
            <a:hlinkClick r:id="rId2" tooltip="&quot;&quot;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2362200"/>
            <a:ext cx="4267200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kofe_espresso_lungo">
            <a:hlinkClick r:id="rId4" tooltip="&quot;&quot;"/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24400" y="2667000"/>
            <a:ext cx="41148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103309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4"/>
          <p:cNvSpPr txBox="1">
            <a:spLocks/>
          </p:cNvSpPr>
          <p:nvPr/>
        </p:nvSpPr>
        <p:spPr>
          <a:xfrm>
            <a:off x="457200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6000" b="1" noProof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  <a:ea typeface="+mj-ea"/>
                <a:cs typeface="+mj-cs"/>
              </a:rPr>
              <a:t>Моя  кава  за  знаком  зодіаку</a:t>
            </a:r>
            <a:endParaRPr kumimoji="0" lang="ru-RU" sz="6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Содержимое 4"/>
          <p:cNvSpPr txBox="1">
            <a:spLocks/>
          </p:cNvSpPr>
          <p:nvPr/>
        </p:nvSpPr>
        <p:spPr>
          <a:xfrm>
            <a:off x="457200" y="1447800"/>
            <a:ext cx="35052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6000" b="1" noProof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  <a:ea typeface="+mj-ea"/>
                <a:cs typeface="+mj-cs"/>
              </a:rPr>
              <a:t>Водолій</a:t>
            </a:r>
            <a:endParaRPr kumimoji="0" lang="ru-RU" sz="6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Содержимое 4"/>
          <p:cNvSpPr txBox="1">
            <a:spLocks/>
          </p:cNvSpPr>
          <p:nvPr/>
        </p:nvSpPr>
        <p:spPr>
          <a:xfrm>
            <a:off x="457200" y="5105400"/>
            <a:ext cx="3505200" cy="609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6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  <a:ea typeface="+mj-ea"/>
                <a:cs typeface="+mj-cs"/>
              </a:rPr>
              <a:t>Раф</a:t>
            </a:r>
            <a:r>
              <a:rPr lang="uk-UA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  <a:ea typeface="+mj-ea"/>
                <a:cs typeface="+mj-cs"/>
              </a:rPr>
              <a:t>  кава</a:t>
            </a:r>
            <a:endParaRPr kumimoji="0" lang="ru-RU" sz="6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Содержимое 4"/>
          <p:cNvSpPr txBox="1">
            <a:spLocks/>
          </p:cNvSpPr>
          <p:nvPr/>
        </p:nvSpPr>
        <p:spPr>
          <a:xfrm>
            <a:off x="4724400" y="1905000"/>
            <a:ext cx="35052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  <a:ea typeface="+mj-ea"/>
                <a:cs typeface="+mj-cs"/>
              </a:rPr>
              <a:t>Риби</a:t>
            </a:r>
            <a:endParaRPr kumimoji="0" lang="ru-RU" sz="6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Содержимое 4"/>
          <p:cNvSpPr txBox="1">
            <a:spLocks/>
          </p:cNvSpPr>
          <p:nvPr/>
        </p:nvSpPr>
        <p:spPr>
          <a:xfrm>
            <a:off x="4876800" y="5867400"/>
            <a:ext cx="3505200" cy="609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6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  <a:ea typeface="+mj-ea"/>
                <a:cs typeface="+mj-cs"/>
              </a:rPr>
              <a:t>Ванілачіно</a:t>
            </a:r>
            <a:endParaRPr kumimoji="0" lang="ru-RU" sz="6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9" name="Рисунок 8" descr="v800_raf_plohie-devochek">
            <a:hlinkClick r:id="rId2" tooltip="&quot;&quot;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2209800"/>
            <a:ext cx="42672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kapuchino-s-vanilju-300x227">
            <a:hlinkClick r:id="rId4" tooltip="&quot;&quot;"/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2819400"/>
            <a:ext cx="42672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103309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4"/>
          <p:cNvSpPr txBox="1">
            <a:spLocks/>
          </p:cNvSpPr>
          <p:nvPr/>
        </p:nvSpPr>
        <p:spPr>
          <a:xfrm>
            <a:off x="1828800" y="0"/>
            <a:ext cx="6400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  <a:ea typeface="+mj-ea"/>
                <a:cs typeface="+mj-cs"/>
              </a:rPr>
              <a:t>Цікаві  факти  про  каву</a:t>
            </a:r>
            <a:endParaRPr kumimoji="0" lang="ru-RU" sz="6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3074" name="Picture 2" descr="https://img.20minut.ua/uploads/news/0006/60/thumb_559045_news_m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1600200"/>
            <a:ext cx="5600700" cy="2000251"/>
          </a:xfrm>
          <a:prstGeom prst="rect">
            <a:avLst/>
          </a:prstGeom>
          <a:noFill/>
        </p:spPr>
      </p:pic>
      <p:pic>
        <p:nvPicPr>
          <p:cNvPr id="3076" name="Picture 4" descr="http://prokavu.in.ua/histor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4038600"/>
            <a:ext cx="5236143" cy="2590800"/>
          </a:xfrm>
          <a:prstGeom prst="rect">
            <a:avLst/>
          </a:prstGeom>
          <a:noFill/>
        </p:spPr>
      </p:pic>
      <p:pic>
        <p:nvPicPr>
          <p:cNvPr id="3080" name="Picture 8" descr="http://cv-potolok.net.ua/uploads/posts/2015-10/thumbs/vibirayemo-kavi-dlya-kavovarki_421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4648200"/>
            <a:ext cx="4286250" cy="185737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101633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 txBox="1">
            <a:spLocks/>
          </p:cNvSpPr>
          <p:nvPr/>
        </p:nvSpPr>
        <p:spPr>
          <a:xfrm>
            <a:off x="0" y="838200"/>
            <a:ext cx="9144000" cy="1828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6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3" name="Picture 6" descr="https://sites.google.com/site/cafeperemoga/_/rsrc/1467133239662/vidi-kavovih-napoiev/1415644974_kava_m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295400"/>
            <a:ext cx="3505200" cy="2628901"/>
          </a:xfrm>
          <a:prstGeom prst="rect">
            <a:avLst/>
          </a:prstGeom>
          <a:noFill/>
        </p:spPr>
      </p:pic>
      <p:pic>
        <p:nvPicPr>
          <p:cNvPr id="2050" name="Picture 2" descr="http://coffeesponge.ru/wp-content/uploads/2016/12/normal-e1483125986253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19600" y="1295400"/>
            <a:ext cx="4376222" cy="2895600"/>
          </a:xfrm>
          <a:prstGeom prst="rect">
            <a:avLst/>
          </a:prstGeom>
          <a:noFill/>
        </p:spPr>
      </p:pic>
      <p:pic>
        <p:nvPicPr>
          <p:cNvPr id="2052" name="Picture 4" descr="http://mammycoffee.com/images/slider/Slide_0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76800" y="4343400"/>
            <a:ext cx="4101170" cy="2286000"/>
          </a:xfrm>
          <a:prstGeom prst="rect">
            <a:avLst/>
          </a:prstGeom>
          <a:noFill/>
        </p:spPr>
      </p:pic>
      <p:pic>
        <p:nvPicPr>
          <p:cNvPr id="2054" name="Picture 6" descr="http://receptu-blud.ru/wp-content/uploads/2014/10/Vidyi-kofe-e%60kstselz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2000" y="4343400"/>
            <a:ext cx="3775586" cy="18288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103309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одержимое 4"/>
          <p:cNvSpPr txBox="1">
            <a:spLocks/>
          </p:cNvSpPr>
          <p:nvPr/>
        </p:nvSpPr>
        <p:spPr>
          <a:xfrm>
            <a:off x="1066800" y="228600"/>
            <a:ext cx="7467600" cy="32004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8000" b="1" noProof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  <a:ea typeface="+mj-ea"/>
                <a:cs typeface="+mj-cs"/>
              </a:rPr>
              <a:t>ДЯКУЮ </a:t>
            </a:r>
            <a:endParaRPr lang="uk-UA" sz="8000" b="1" noProof="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8000" b="1" noProof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  <a:ea typeface="+mj-ea"/>
                <a:cs typeface="+mj-cs"/>
              </a:rPr>
              <a:t> ЗА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8000" b="1" noProof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  <a:ea typeface="+mj-ea"/>
                <a:cs typeface="+mj-cs"/>
              </a:rPr>
              <a:t> УВАГУ!</a:t>
            </a:r>
            <a:endParaRPr kumimoji="0" lang="ru-RU" sz="8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26" name="Picture 2" descr="http://papigutto.com.ua/wp-content/uploads/2016/05/Screenshot_25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9200" y="3733800"/>
            <a:ext cx="7285701" cy="28956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101633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5351</TotalTime>
  <Words>249</Words>
  <Application>Microsoft Office PowerPoint</Application>
  <PresentationFormat>Экран (4:3)</PresentationFormat>
  <Paragraphs>96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Office Theme</vt:lpstr>
      <vt:lpstr>КАВА.  ВСЕ  ПРО  КАВУ.</vt:lpstr>
      <vt:lpstr>Чёрный, как дьявол,  горячий, как ад, чистый, как ангел,  и нежный, как любовь…     Талейран </vt:lpstr>
      <vt:lpstr>КАВА – це … </vt:lpstr>
      <vt:lpstr>Як  виглядає  кавове  дерево?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Julian</dc:creator>
  <cp:lastModifiedBy>Людочка</cp:lastModifiedBy>
  <cp:revision>45</cp:revision>
  <dcterms:created xsi:type="dcterms:W3CDTF">2013-08-21T19:17:07Z</dcterms:created>
  <dcterms:modified xsi:type="dcterms:W3CDTF">2021-03-09T07:31:45Z</dcterms:modified>
</cp:coreProperties>
</file>