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4"/>
  </p:notesMasterIdLst>
  <p:sldIdLst>
    <p:sldId id="256" r:id="rId2"/>
    <p:sldId id="257" r:id="rId3"/>
    <p:sldId id="259" r:id="rId4"/>
    <p:sldId id="260" r:id="rId5"/>
    <p:sldId id="261" r:id="rId6"/>
    <p:sldId id="262" r:id="rId7"/>
    <p:sldId id="265" r:id="rId8"/>
    <p:sldId id="266" r:id="rId9"/>
    <p:sldId id="267" r:id="rId10"/>
    <p:sldId id="268" r:id="rId11"/>
    <p:sldId id="263" r:id="rId12"/>
    <p:sldId id="264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1" d="100"/>
          <a:sy n="91" d="100"/>
        </p:scale>
        <p:origin x="1210" y="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0AF2FFA-4185-4B4D-A224-42ACF9D1625D}" type="datetimeFigureOut">
              <a:rPr lang="ru-RU" smtClean="0"/>
              <a:t>09.11.2024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67366E0-E4F1-4A22-81BA-BBE774C3B60D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8140045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7366E0-E4F1-4A22-81BA-BBE774C3B60D}" type="slidenum">
              <a:rPr lang="ru-RU" smtClean="0"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5178094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429064" y="3337560"/>
            <a:ext cx="6480048" cy="2301240"/>
          </a:xfrm>
        </p:spPr>
        <p:txBody>
          <a:bodyPr rIns="45720" anchor="t"/>
          <a:lstStyle>
            <a:lvl1pPr algn="r">
              <a:defRPr lang="en-US" b="1" cap="all" baseline="0" dirty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433050" y="1544812"/>
            <a:ext cx="6480048" cy="1752600"/>
          </a:xfrm>
        </p:spPr>
        <p:txBody>
          <a:bodyPr tIns="0" rIns="45720" bIns="0" anchor="b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09.11.2024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‹№›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09.11.2024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Полилиния 8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3583837"/>
            <a:ext cx="6629400" cy="1826363"/>
          </a:xfrm>
        </p:spPr>
        <p:txBody>
          <a:bodyPr tIns="0" bIns="0" anchor="t"/>
          <a:lstStyle>
            <a:lvl1pPr algn="l">
              <a:buNone/>
              <a:defRPr sz="4200" b="1" cap="none" baseline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5800" y="2485800"/>
            <a:ext cx="6629400" cy="1066688"/>
          </a:xfrm>
        </p:spPr>
        <p:txBody>
          <a:bodyPr lIns="45720" tIns="0" rIns="45720" bIns="0" anchor="b"/>
          <a:lstStyle>
            <a:lvl1pPr marL="0" indent="0" algn="l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09.11.2024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‹№›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</p:spPr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26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09.11.2024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486400"/>
            <a:ext cx="4040188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5486400"/>
            <a:ext cx="4041775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457200" y="1516912"/>
            <a:ext cx="4040188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1516912"/>
            <a:ext cx="4041775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09.11.2024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320"/>
            <a:ext cx="7470648" cy="1143000"/>
          </a:xfrm>
        </p:spPr>
        <p:txBody>
          <a:bodyPr anchor="ctr"/>
          <a:lstStyle>
            <a:lvl1pPr algn="l">
              <a:defRPr sz="4600"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09.11.2024</a:t>
            </a:fld>
            <a:endParaRPr lang="ru-RU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‹№›</a:t>
            </a:fld>
            <a:endParaRPr lang="ru-RU"/>
          </a:p>
        </p:txBody>
      </p:sp>
      <p:sp>
        <p:nvSpPr>
          <p:cNvPr id="9" name="Нижний колонтитул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09.11.2024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85528"/>
            <a:ext cx="3200400" cy="730250"/>
          </a:xfrm>
        </p:spPr>
        <p:txBody>
          <a:bodyPr tIns="0" bIns="0" anchor="t"/>
          <a:lstStyle>
            <a:lvl1pPr algn="l">
              <a:buNone/>
              <a:defRPr sz="1800" b="1">
                <a:solidFill>
                  <a:schemeClr val="accent1"/>
                </a:solidFill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214424"/>
            <a:ext cx="2743200" cy="914400"/>
          </a:xfrm>
        </p:spPr>
        <p:txBody>
          <a:bodyPr lIns="45720" tIns="0" rIns="45720" bIns="0" anchor="b"/>
          <a:lstStyle>
            <a:lvl1pPr marL="0" indent="0" algn="l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7086600" cy="381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09.11.2024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156448" y="6422064"/>
            <a:ext cx="762000" cy="365125"/>
          </a:xfrm>
        </p:spPr>
        <p:txBody>
          <a:bodyPr/>
          <a:lstStyle/>
          <a:p>
            <a:fld id="{B19B0651-EE4F-4900-A07F-96A6BFA9D0F0}" type="slidenum">
              <a:rPr lang="ru-RU" smtClean="0"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56732" y="1705709"/>
            <a:ext cx="3053868" cy="1253808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065628" y="1019907"/>
            <a:ext cx="4114800" cy="4114800"/>
          </a:xfrm>
          <a:prstGeom prst="ellipse">
            <a:avLst/>
          </a:prstGeom>
          <a:solidFill>
            <a:schemeClr val="bg2">
              <a:shade val="50000"/>
            </a:schemeClr>
          </a:solidFill>
          <a:ln w="50800" cap="flat">
            <a:solidFill>
              <a:schemeClr val="bg2"/>
            </a:solidFill>
            <a:miter lim="800000"/>
          </a:ln>
          <a:effectLst>
            <a:outerShdw blurRad="152000" dist="345000" dir="5400000" sx="-80000" sy="-18000" rotWithShape="0">
              <a:srgbClr val="000000">
                <a:alpha val="25000"/>
              </a:srgbClr>
            </a:outerShdw>
          </a:effectLst>
          <a:scene3d>
            <a:camera prst="orthographicFront"/>
            <a:lightRig rig="contrasting" dir="t">
              <a:rot lat="0" lon="0" rev="2400000"/>
            </a:lightRig>
          </a:scene3d>
          <a:sp3d contourW="7620">
            <a:bevelT w="63500" h="63500"/>
            <a:contourClr>
              <a:schemeClr val="bg2">
                <a:shade val="50000"/>
              </a:schemeClr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556734" y="2998765"/>
            <a:ext cx="3053866" cy="2663482"/>
          </a:xfrm>
        </p:spPr>
        <p:txBody>
          <a:bodyPr lIns="45720" rIns="45720"/>
          <a:lstStyle>
            <a:lvl1pPr marL="0" indent="0">
              <a:buFontTx/>
              <a:buNone/>
              <a:defRPr sz="12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457200" y="6422064"/>
            <a:ext cx="2133600" cy="365125"/>
          </a:xfrm>
        </p:spPr>
        <p:txBody>
          <a:bodyPr/>
          <a:lstStyle/>
          <a:p>
            <a:fld id="{B4C71EC6-210F-42DE-9C53-41977AD35B3D}" type="datetimeFigureOut">
              <a:rPr lang="ru-RU" smtClean="0"/>
              <a:t>09.11.2024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09.11.2024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09.11.2024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олилиния 11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олилиния 15"/>
          <p:cNvSpPr>
            <a:spLocks/>
          </p:cNvSpPr>
          <p:nvPr/>
        </p:nvSpPr>
        <p:spPr bwMode="auto">
          <a:xfrm>
            <a:off x="7315200" y="0"/>
            <a:ext cx="1828800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2082" y="1734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/>
              <a:t>Образец текста</a:t>
            </a:r>
          </a:p>
          <a:p>
            <a:pPr lvl="1" eaLnBrk="1" latinLnBrk="0" hangingPunct="1"/>
            <a:r>
              <a:rPr kumimoji="0" lang="ru-RU"/>
              <a:t>Второй уровень</a:t>
            </a:r>
          </a:p>
          <a:p>
            <a:pPr lvl="2" eaLnBrk="1" latinLnBrk="0" hangingPunct="1"/>
            <a:r>
              <a:rPr kumimoji="0" lang="ru-RU"/>
              <a:t>Третий уровень</a:t>
            </a:r>
          </a:p>
          <a:p>
            <a:pPr lvl="3" eaLnBrk="1" latinLnBrk="0" hangingPunct="1"/>
            <a:r>
              <a:rPr kumimoji="0" lang="ru-RU"/>
              <a:t>Четвертый уровень</a:t>
            </a:r>
          </a:p>
          <a:p>
            <a:pPr lvl="4" eaLnBrk="1" latinLnBrk="0" hangingPunct="1"/>
            <a:r>
              <a:rPr kumimoji="0" lang="ru-RU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422064"/>
            <a:ext cx="2133600" cy="365125"/>
          </a:xfrm>
          <a:prstGeom prst="rect">
            <a:avLst/>
          </a:prstGeom>
        </p:spPr>
        <p:txBody>
          <a:bodyPr vert="horz" bIns="0" anchor="b"/>
          <a:lstStyle>
            <a:lvl1pPr algn="l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09.11.2024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3124200" y="6422064"/>
            <a:ext cx="2895600" cy="365125"/>
          </a:xfrm>
          <a:prstGeom prst="rect">
            <a:avLst/>
          </a:prstGeom>
        </p:spPr>
        <p:txBody>
          <a:bodyPr vert="horz" lIns="0" rIns="0" bIns="0" anchor="b"/>
          <a:lstStyle>
            <a:lvl1pPr algn="ct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8153400" y="6422064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‹№›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20624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22376" indent="-274320" algn="l" rtl="0" eaLnBrk="1" latinLnBrk="0" hangingPunct="1">
        <a:spcBef>
          <a:spcPct val="20000"/>
        </a:spcBef>
        <a:buClr>
          <a:schemeClr val="accent1"/>
        </a:buClr>
        <a:buSzPct val="90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56032" algn="l" rtl="0" eaLnBrk="1" latinLnBrk="0" hangingPunct="1">
        <a:spcBef>
          <a:spcPct val="20000"/>
        </a:spcBef>
        <a:buClr>
          <a:schemeClr val="accent2"/>
        </a:buClr>
        <a:buSzPct val="85000"/>
        <a:buFont typeface="Arial"/>
        <a:buChar char="○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37744" algn="l" rtl="0" eaLnBrk="1" latinLnBrk="0" hangingPunct="1">
        <a:spcBef>
          <a:spcPct val="20000"/>
        </a:spcBef>
        <a:buClr>
          <a:schemeClr val="accent3"/>
        </a:buClr>
        <a:buSzPct val="9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90472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Arial"/>
        <a:buChar char="-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0784" indent="-182880" algn="l" rtl="0" eaLnBrk="1" latinLnBrk="0" hangingPunct="1">
        <a:spcBef>
          <a:spcPct val="20000"/>
        </a:spcBef>
        <a:buClr>
          <a:schemeClr val="accent5"/>
        </a:buClr>
        <a:buFont typeface="Arial"/>
        <a:buChar char="-"/>
        <a:defRPr kumimoji="0" sz="20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Arial"/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39696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▪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31720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11560" y="260648"/>
            <a:ext cx="6480048" cy="2301240"/>
          </a:xfrm>
        </p:spPr>
        <p:txBody>
          <a:bodyPr/>
          <a:lstStyle/>
          <a:p>
            <a:r>
              <a:rPr lang="uk-UA" dirty="0"/>
              <a:t>Київські мости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339752" y="3933056"/>
            <a:ext cx="6552056" cy="2616696"/>
          </a:xfrm>
        </p:spPr>
        <p:txBody>
          <a:bodyPr>
            <a:noAutofit/>
          </a:bodyPr>
          <a:lstStyle/>
          <a:p>
            <a:pPr>
              <a:spcBef>
                <a:spcPct val="0"/>
              </a:spcBef>
            </a:pPr>
            <a:r>
              <a:rPr lang="ru-RU" b="1" cap="all" dirty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  <a:latin typeface="+mj-lt"/>
                <a:ea typeface="+mj-ea"/>
                <a:cs typeface="+mj-cs"/>
              </a:rPr>
              <a:t>КОМУНАЛЬНИЙ ЗАКЛАД ПРОФЕСІЙНОЇ (ПРОФЕСІЙНО-ТЕХНІЧНОЇ ОСВІТИ «КИЇВСЬКИЙ КОЛЕДЖ ЦИВІЛЬНОГО БУДІВНИЦТВА»</a:t>
            </a:r>
          </a:p>
          <a:p>
            <a:pPr>
              <a:spcBef>
                <a:spcPct val="0"/>
              </a:spcBef>
            </a:pPr>
            <a:r>
              <a:rPr lang="ru-RU" b="1" cap="all" dirty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  <a:latin typeface="+mj-lt"/>
                <a:ea typeface="+mj-ea"/>
                <a:cs typeface="+mj-cs"/>
              </a:rPr>
              <a:t>ВИКЛАДАЧКА ПРОФЕСІЙНО-ТЕОРЕТИЧНОЇ ПІДГОТОВКИ НАТАЛІЯ СИМОНЕНКО 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1009430"/>
            <a:ext cx="5544616" cy="3203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444209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0"/>
            <a:ext cx="7467600" cy="1143000"/>
          </a:xfrm>
        </p:spPr>
        <p:txBody>
          <a:bodyPr/>
          <a:lstStyle/>
          <a:p>
            <a:pPr algn="ctr"/>
            <a:r>
              <a:rPr lang="ru-RU" b="1" dirty="0" err="1">
                <a:solidFill>
                  <a:schemeClr val="accent2">
                    <a:lumMod val="60000"/>
                    <a:lumOff val="40000"/>
                  </a:schemeClr>
                </a:solidFill>
              </a:rPr>
              <a:t>Міст</a:t>
            </a:r>
            <a:r>
              <a:rPr lang="ru-RU" b="1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 Патона</a:t>
            </a:r>
            <a:endParaRPr lang="ru-RU" dirty="0">
              <a:solidFill>
                <a:schemeClr val="accent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48064" y="1412776"/>
            <a:ext cx="3620938" cy="5445224"/>
          </a:xfrm>
        </p:spPr>
        <p:txBody>
          <a:bodyPr>
            <a:normAutofit fontScale="92500" lnSpcReduction="10000"/>
          </a:bodyPr>
          <a:lstStyle/>
          <a:p>
            <a:pPr marL="36576" indent="0">
              <a:buNone/>
            </a:pPr>
            <a:r>
              <a:rPr lang="ru-RU" sz="2400" b="1" dirty="0" err="1">
                <a:solidFill>
                  <a:schemeClr val="accent2">
                    <a:lumMod val="60000"/>
                    <a:lumOff val="40000"/>
                  </a:schemeClr>
                </a:solidFill>
              </a:rPr>
              <a:t>Міст</a:t>
            </a:r>
            <a:r>
              <a:rPr lang="ru-RU" sz="2400" b="1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 Патона</a:t>
            </a:r>
            <a:r>
              <a:rPr lang="ru-RU" sz="2400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 — один </a:t>
            </a:r>
            <a:r>
              <a:rPr lang="ru-RU" sz="2400" dirty="0" err="1">
                <a:solidFill>
                  <a:schemeClr val="accent2">
                    <a:lumMod val="60000"/>
                    <a:lumOff val="40000"/>
                  </a:schemeClr>
                </a:solidFill>
              </a:rPr>
              <a:t>із</a:t>
            </a:r>
            <a:r>
              <a:rPr lang="ru-RU" sz="2400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2400" dirty="0" err="1">
                <a:solidFill>
                  <a:schemeClr val="accent2">
                    <a:lumMod val="60000"/>
                    <a:lumOff val="40000"/>
                  </a:schemeClr>
                </a:solidFill>
              </a:rPr>
              <a:t>мостів</a:t>
            </a:r>
            <a:r>
              <a:rPr lang="ru-RU" sz="2400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 через </a:t>
            </a:r>
            <a:r>
              <a:rPr lang="ru-RU" sz="2400" dirty="0" err="1">
                <a:solidFill>
                  <a:schemeClr val="accent2">
                    <a:lumMod val="60000"/>
                    <a:lumOff val="40000"/>
                  </a:schemeClr>
                </a:solidFill>
              </a:rPr>
              <a:t>Дніпро</a:t>
            </a:r>
            <a:r>
              <a:rPr lang="ru-RU" sz="2400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 у </a:t>
            </a:r>
            <a:r>
              <a:rPr lang="ru-RU" sz="2400" dirty="0" err="1">
                <a:solidFill>
                  <a:schemeClr val="accent2">
                    <a:lumMod val="60000"/>
                    <a:lumOff val="40000"/>
                  </a:schemeClr>
                </a:solidFill>
              </a:rPr>
              <a:t>Києві</a:t>
            </a:r>
            <a:r>
              <a:rPr lang="ru-RU" sz="2400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.</a:t>
            </a:r>
          </a:p>
          <a:p>
            <a:pPr marL="36576" indent="0">
              <a:buNone/>
            </a:pPr>
            <a:r>
              <a:rPr lang="ru-RU" sz="2400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Початок </a:t>
            </a:r>
            <a:r>
              <a:rPr lang="ru-RU" sz="2400" dirty="0" err="1">
                <a:solidFill>
                  <a:schemeClr val="accent2">
                    <a:lumMod val="60000"/>
                    <a:lumOff val="40000"/>
                  </a:schemeClr>
                </a:solidFill>
              </a:rPr>
              <a:t>будівництва</a:t>
            </a:r>
            <a:r>
              <a:rPr lang="ru-RU" sz="2400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 — 1940 </a:t>
            </a:r>
            <a:r>
              <a:rPr lang="ru-RU" sz="2400" dirty="0" err="1">
                <a:solidFill>
                  <a:schemeClr val="accent2">
                    <a:lumMod val="60000"/>
                    <a:lumOff val="40000"/>
                  </a:schemeClr>
                </a:solidFill>
              </a:rPr>
              <a:t>рік</a:t>
            </a:r>
            <a:r>
              <a:rPr lang="ru-RU" sz="2400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, введений в </a:t>
            </a:r>
            <a:r>
              <a:rPr lang="ru-RU" sz="2400" dirty="0" err="1">
                <a:solidFill>
                  <a:schemeClr val="accent2">
                    <a:lumMod val="60000"/>
                    <a:lumOff val="40000"/>
                  </a:schemeClr>
                </a:solidFill>
              </a:rPr>
              <a:t>експлуатацію</a:t>
            </a:r>
            <a:r>
              <a:rPr lang="ru-RU" sz="2400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 5 листопада 1953 року.</a:t>
            </a:r>
          </a:p>
          <a:p>
            <a:pPr marL="36576" indent="0">
              <a:buNone/>
            </a:pPr>
            <a:r>
              <a:rPr lang="ru-RU" sz="2400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Перший у </a:t>
            </a:r>
            <a:r>
              <a:rPr lang="ru-RU" sz="2400" dirty="0" err="1">
                <a:solidFill>
                  <a:schemeClr val="accent2">
                    <a:lumMod val="60000"/>
                    <a:lumOff val="40000"/>
                  </a:schemeClr>
                </a:solidFill>
              </a:rPr>
              <a:t>світі</a:t>
            </a:r>
            <a:r>
              <a:rPr lang="ru-RU" sz="2400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2400" dirty="0" err="1">
                <a:solidFill>
                  <a:schemeClr val="accent2">
                    <a:lumMod val="60000"/>
                    <a:lumOff val="40000"/>
                  </a:schemeClr>
                </a:solidFill>
              </a:rPr>
              <a:t>суцільнозварний</a:t>
            </a:r>
            <a:r>
              <a:rPr lang="ru-RU" sz="2400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2400" dirty="0" err="1">
                <a:solidFill>
                  <a:schemeClr val="accent2">
                    <a:lumMod val="60000"/>
                    <a:lumOff val="40000"/>
                  </a:schemeClr>
                </a:solidFill>
              </a:rPr>
              <a:t>міст</a:t>
            </a:r>
            <a:r>
              <a:rPr lang="ru-RU" sz="2400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2400" dirty="0" err="1">
                <a:solidFill>
                  <a:schemeClr val="accent2">
                    <a:lumMod val="60000"/>
                    <a:lumOff val="40000"/>
                  </a:schemeClr>
                </a:solidFill>
              </a:rPr>
              <a:t>завдовжки</a:t>
            </a:r>
            <a:r>
              <a:rPr lang="ru-RU" sz="2400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 1543 </a:t>
            </a:r>
            <a:r>
              <a:rPr lang="ru-RU" sz="2400" dirty="0" err="1">
                <a:solidFill>
                  <a:schemeClr val="accent2">
                    <a:lumMod val="60000"/>
                    <a:lumOff val="40000"/>
                  </a:schemeClr>
                </a:solidFill>
              </a:rPr>
              <a:t>метри</a:t>
            </a:r>
            <a:r>
              <a:rPr lang="ru-RU" sz="2400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.</a:t>
            </a:r>
          </a:p>
          <a:p>
            <a:pPr marL="36576" indent="0">
              <a:buNone/>
            </a:pPr>
            <a:r>
              <a:rPr lang="ru-RU" sz="2400" dirty="0" err="1">
                <a:solidFill>
                  <a:schemeClr val="accent2">
                    <a:lumMod val="60000"/>
                    <a:lumOff val="40000"/>
                  </a:schemeClr>
                </a:solidFill>
              </a:rPr>
              <a:t>Безпосередню</a:t>
            </a:r>
            <a:r>
              <a:rPr lang="ru-RU" sz="2400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 участь у </a:t>
            </a:r>
            <a:r>
              <a:rPr lang="ru-RU" sz="2400" dirty="0" err="1">
                <a:solidFill>
                  <a:schemeClr val="accent2">
                    <a:lumMod val="60000"/>
                    <a:lumOff val="40000"/>
                  </a:schemeClr>
                </a:solidFill>
              </a:rPr>
              <a:t>проектуванні</a:t>
            </a:r>
            <a:r>
              <a:rPr lang="ru-RU" sz="2400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 та </a:t>
            </a:r>
            <a:r>
              <a:rPr lang="ru-RU" sz="2400" dirty="0" err="1">
                <a:solidFill>
                  <a:schemeClr val="accent2">
                    <a:lumMod val="60000"/>
                    <a:lumOff val="40000"/>
                  </a:schemeClr>
                </a:solidFill>
              </a:rPr>
              <a:t>будівництві</a:t>
            </a:r>
            <a:r>
              <a:rPr lang="ru-RU" sz="2400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 моста брав </a:t>
            </a:r>
            <a:r>
              <a:rPr lang="ru-RU" sz="2400" dirty="0" err="1">
                <a:solidFill>
                  <a:schemeClr val="accent2">
                    <a:lumMod val="60000"/>
                    <a:lumOff val="40000"/>
                  </a:schemeClr>
                </a:solidFill>
              </a:rPr>
              <a:t>академік</a:t>
            </a:r>
            <a:r>
              <a:rPr lang="ru-RU" sz="2400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2400" dirty="0" err="1">
                <a:solidFill>
                  <a:schemeClr val="accent2">
                    <a:lumMod val="60000"/>
                    <a:lumOff val="40000"/>
                  </a:schemeClr>
                </a:solidFill>
              </a:rPr>
              <a:t>Євген</a:t>
            </a:r>
            <a:r>
              <a:rPr lang="ru-RU" sz="2400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2400" dirty="0" err="1">
                <a:solidFill>
                  <a:schemeClr val="accent2">
                    <a:lumMod val="60000"/>
                    <a:lumOff val="40000"/>
                  </a:schemeClr>
                </a:solidFill>
              </a:rPr>
              <a:t>Оскарович</a:t>
            </a:r>
            <a:r>
              <a:rPr lang="ru-RU" sz="2400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 Патон, </a:t>
            </a:r>
            <a:r>
              <a:rPr lang="ru-RU" sz="2400" dirty="0" err="1">
                <a:solidFill>
                  <a:schemeClr val="accent2">
                    <a:lumMod val="60000"/>
                    <a:lumOff val="40000"/>
                  </a:schemeClr>
                </a:solidFill>
              </a:rPr>
              <a:t>іменем</a:t>
            </a:r>
            <a:r>
              <a:rPr lang="ru-RU" sz="2400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2400" dirty="0" err="1">
                <a:solidFill>
                  <a:schemeClr val="accent2">
                    <a:lumMod val="60000"/>
                    <a:lumOff val="40000"/>
                  </a:schemeClr>
                </a:solidFill>
              </a:rPr>
              <a:t>якого</a:t>
            </a:r>
            <a:r>
              <a:rPr lang="ru-RU" sz="2400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 названо </a:t>
            </a:r>
            <a:r>
              <a:rPr lang="ru-RU" sz="2400" dirty="0" err="1">
                <a:solidFill>
                  <a:schemeClr val="accent2">
                    <a:lumMod val="60000"/>
                    <a:lumOff val="40000"/>
                  </a:schemeClr>
                </a:solidFill>
              </a:rPr>
              <a:t>цю</a:t>
            </a:r>
            <a:r>
              <a:rPr lang="ru-RU" sz="2400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2400" dirty="0" err="1">
                <a:solidFill>
                  <a:schemeClr val="accent2">
                    <a:lumMod val="60000"/>
                    <a:lumOff val="40000"/>
                  </a:schemeClr>
                </a:solidFill>
              </a:rPr>
              <a:t>споруду</a:t>
            </a:r>
            <a:r>
              <a:rPr lang="ru-RU" sz="2400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.</a:t>
            </a:r>
          </a:p>
          <a:p>
            <a:pPr marL="36576" indent="0">
              <a:buNone/>
            </a:pPr>
            <a:endParaRPr lang="ru-RU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789" y="1772816"/>
            <a:ext cx="4632742" cy="40324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781915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3429000"/>
            <a:ext cx="5189314" cy="2448271"/>
          </a:xfrm>
        </p:spPr>
        <p:txBody>
          <a:bodyPr>
            <a:noAutofit/>
          </a:bodyPr>
          <a:lstStyle/>
          <a:p>
            <a:pPr marL="36576" indent="0">
              <a:buNone/>
            </a:pPr>
            <a:r>
              <a:rPr lang="ru-RU" sz="2200" dirty="0" err="1">
                <a:solidFill>
                  <a:schemeClr val="accent2">
                    <a:lumMod val="60000"/>
                    <a:lumOff val="40000"/>
                  </a:schemeClr>
                </a:solidFill>
              </a:rPr>
              <a:t>Донедавна</a:t>
            </a:r>
            <a:r>
              <a:rPr lang="ru-RU" sz="2200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 мостом Патона проходила одна з </a:t>
            </a:r>
            <a:r>
              <a:rPr lang="ru-RU" sz="2200" dirty="0" err="1">
                <a:solidFill>
                  <a:schemeClr val="accent2">
                    <a:lumMod val="60000"/>
                    <a:lumOff val="40000"/>
                  </a:schemeClr>
                </a:solidFill>
              </a:rPr>
              <a:t>найважливіших</a:t>
            </a:r>
            <a:r>
              <a:rPr lang="ru-RU" sz="2200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 </a:t>
            </a:r>
            <a:r>
              <a:rPr lang="ru-RU" sz="2200" dirty="0" err="1">
                <a:solidFill>
                  <a:schemeClr val="accent2">
                    <a:lumMod val="60000"/>
                    <a:lumOff val="40000"/>
                  </a:schemeClr>
                </a:solidFill>
              </a:rPr>
              <a:t>трамвайних</a:t>
            </a:r>
            <a:r>
              <a:rPr lang="ru-RU" sz="2200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2200" dirty="0" err="1">
                <a:solidFill>
                  <a:schemeClr val="accent2">
                    <a:lumMod val="60000"/>
                    <a:lumOff val="40000"/>
                  </a:schemeClr>
                </a:solidFill>
              </a:rPr>
              <a:t>ліній</a:t>
            </a:r>
            <a:r>
              <a:rPr lang="ru-RU" sz="2200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2200" dirty="0" err="1">
                <a:solidFill>
                  <a:schemeClr val="accent2">
                    <a:lumMod val="60000"/>
                    <a:lumOff val="40000"/>
                  </a:schemeClr>
                </a:solidFill>
              </a:rPr>
              <a:t>Києва</a:t>
            </a:r>
            <a:r>
              <a:rPr lang="ru-RU" sz="2200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, </a:t>
            </a:r>
            <a:r>
              <a:rPr lang="ru-RU" sz="2200" dirty="0" err="1">
                <a:solidFill>
                  <a:schemeClr val="accent2">
                    <a:lumMod val="60000"/>
                    <a:lumOff val="40000"/>
                  </a:schemeClr>
                </a:solidFill>
              </a:rPr>
              <a:t>що</a:t>
            </a:r>
            <a:r>
              <a:rPr lang="ru-RU" sz="2200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2200" dirty="0" err="1">
                <a:solidFill>
                  <a:schemeClr val="accent2">
                    <a:lumMod val="60000"/>
                    <a:lumOff val="40000"/>
                  </a:schemeClr>
                </a:solidFill>
              </a:rPr>
              <a:t>сполучала</a:t>
            </a:r>
            <a:r>
              <a:rPr lang="ru-RU" sz="2200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2200" dirty="0" err="1">
                <a:solidFill>
                  <a:schemeClr val="accent2">
                    <a:lumMod val="60000"/>
                    <a:lumOff val="40000"/>
                  </a:schemeClr>
                </a:solidFill>
              </a:rPr>
              <a:t>лівобережну</a:t>
            </a:r>
            <a:r>
              <a:rPr lang="ru-RU" sz="2200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2200" dirty="0" err="1">
                <a:solidFill>
                  <a:schemeClr val="accent2">
                    <a:lumMod val="60000"/>
                    <a:lumOff val="40000"/>
                  </a:schemeClr>
                </a:solidFill>
              </a:rPr>
              <a:t>частину</a:t>
            </a:r>
            <a:r>
              <a:rPr lang="ru-RU" sz="2200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 </a:t>
            </a:r>
            <a:r>
              <a:rPr lang="ru-RU" sz="2200" dirty="0" err="1">
                <a:solidFill>
                  <a:schemeClr val="accent2">
                    <a:lumMod val="60000"/>
                    <a:lumOff val="40000"/>
                  </a:schemeClr>
                </a:solidFill>
              </a:rPr>
              <a:t>системи</a:t>
            </a:r>
            <a:r>
              <a:rPr lang="ru-RU" sz="2200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2200" dirty="0" err="1">
                <a:solidFill>
                  <a:schemeClr val="accent2">
                    <a:lumMod val="60000"/>
                    <a:lumOff val="40000"/>
                  </a:schemeClr>
                </a:solidFill>
              </a:rPr>
              <a:t>київського</a:t>
            </a:r>
            <a:r>
              <a:rPr lang="ru-RU" sz="2200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 трамваю з правобережною. </a:t>
            </a:r>
            <a:r>
              <a:rPr lang="ru-RU" sz="2200" dirty="0" err="1">
                <a:solidFill>
                  <a:schemeClr val="accent2">
                    <a:lumMod val="60000"/>
                    <a:lumOff val="40000"/>
                  </a:schemeClr>
                </a:solidFill>
              </a:rPr>
              <a:t>Проте</a:t>
            </a:r>
            <a:r>
              <a:rPr lang="ru-RU" sz="2200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, при </a:t>
            </a:r>
            <a:r>
              <a:rPr lang="ru-RU" sz="2200" dirty="0" err="1">
                <a:solidFill>
                  <a:schemeClr val="accent2">
                    <a:lumMod val="60000"/>
                    <a:lumOff val="40000"/>
                  </a:schemeClr>
                </a:solidFill>
              </a:rPr>
              <a:t>реконструкції</a:t>
            </a:r>
            <a:r>
              <a:rPr lang="ru-RU" sz="2200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 мосту Патона у 2004 </a:t>
            </a:r>
            <a:r>
              <a:rPr lang="ru-RU" sz="2200" dirty="0" err="1">
                <a:solidFill>
                  <a:schemeClr val="accent2">
                    <a:lumMod val="60000"/>
                    <a:lumOff val="40000"/>
                  </a:schemeClr>
                </a:solidFill>
              </a:rPr>
              <a:t>році</a:t>
            </a:r>
            <a:r>
              <a:rPr lang="ru-RU" sz="2200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, з </a:t>
            </a:r>
            <a:r>
              <a:rPr lang="ru-RU" sz="2200" dirty="0" err="1">
                <a:solidFill>
                  <a:schemeClr val="accent2">
                    <a:lumMod val="60000"/>
                    <a:lumOff val="40000"/>
                  </a:schemeClr>
                </a:solidFill>
              </a:rPr>
              <a:t>нього</a:t>
            </a:r>
            <a:r>
              <a:rPr lang="ru-RU" sz="2200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2200" dirty="0" err="1">
                <a:solidFill>
                  <a:schemeClr val="accent2">
                    <a:lumMod val="60000"/>
                    <a:lumOff val="40000"/>
                  </a:schemeClr>
                </a:solidFill>
              </a:rPr>
              <a:t>було</a:t>
            </a:r>
            <a:r>
              <a:rPr lang="ru-RU" sz="2200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2200" dirty="0" err="1">
                <a:solidFill>
                  <a:schemeClr val="accent2">
                    <a:lumMod val="60000"/>
                    <a:lumOff val="40000"/>
                  </a:schemeClr>
                </a:solidFill>
              </a:rPr>
              <a:t>знято</a:t>
            </a:r>
            <a:r>
              <a:rPr lang="ru-RU" sz="2200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2200" dirty="0" err="1">
                <a:solidFill>
                  <a:schemeClr val="accent2">
                    <a:lumMod val="60000"/>
                    <a:lumOff val="40000"/>
                  </a:schemeClr>
                </a:solidFill>
              </a:rPr>
              <a:t>трамвайні</a:t>
            </a:r>
            <a:r>
              <a:rPr lang="ru-RU" sz="2200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2200" dirty="0" err="1">
                <a:solidFill>
                  <a:schemeClr val="accent2">
                    <a:lumMod val="60000"/>
                    <a:lumOff val="40000"/>
                  </a:schemeClr>
                </a:solidFill>
              </a:rPr>
              <a:t>колії</a:t>
            </a:r>
            <a:r>
              <a:rPr lang="ru-RU" sz="2200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.</a:t>
            </a:r>
          </a:p>
        </p:txBody>
      </p:sp>
      <p:pic>
        <p:nvPicPr>
          <p:cNvPr id="4098" name="Picture 2" descr="C:\Users\admin\Desktop\200px-Северные_пропилеи_моста_Патона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50371" y="1988840"/>
            <a:ext cx="3177158" cy="42419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admin\Desktop\200px-Оргаждение_моста_Патона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412358"/>
            <a:ext cx="4211908" cy="26909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5651386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647378"/>
            <a:ext cx="4392488" cy="1143000"/>
          </a:xfrm>
        </p:spPr>
        <p:txBody>
          <a:bodyPr>
            <a:normAutofit fontScale="90000"/>
          </a:bodyPr>
          <a:lstStyle/>
          <a:p>
            <a:r>
              <a:rPr lang="vi-VN" b="1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Південний міст</a:t>
            </a:r>
            <a:endParaRPr lang="ru-RU" dirty="0">
              <a:solidFill>
                <a:schemeClr val="accent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-168364" y="1988840"/>
            <a:ext cx="4968552" cy="4869160"/>
          </a:xfrm>
        </p:spPr>
        <p:txBody>
          <a:bodyPr>
            <a:normAutofit fontScale="77500" lnSpcReduction="20000"/>
          </a:bodyPr>
          <a:lstStyle/>
          <a:p>
            <a:pPr marL="36576" indent="0">
              <a:buNone/>
            </a:pPr>
            <a:r>
              <a:rPr lang="vi-VN" b="1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Півде́нний міст</a:t>
            </a:r>
            <a:r>
              <a:rPr lang="vi-VN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 </a:t>
            </a:r>
            <a:r>
              <a:rPr lang="uk-UA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- </a:t>
            </a:r>
            <a:r>
              <a:rPr lang="vi-VN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Найвищий міст Києва (135 метрів).</a:t>
            </a:r>
          </a:p>
          <a:p>
            <a:pPr marL="36576" indent="0">
              <a:buNone/>
            </a:pPr>
            <a:r>
              <a:rPr lang="vi-VN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Будівництво було започатковано у 1983 році, автомобільний рух мостом відкрито 25 грудня 1990 року, рух поїздів метро — 30 грудня</a:t>
            </a:r>
            <a:r>
              <a:rPr lang="uk-UA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 </a:t>
            </a:r>
            <a:r>
              <a:rPr lang="vi-VN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1992 року. Автор проекту та головний інженер — Заслужений будівельник України Фукс Георгій Борисович. Міст вважався найсучаснішим на території СРСР, на будівництво було витрачено близько 112 мільйонів карбованців (близько 200 мільйонів доларів).</a:t>
            </a:r>
          </a:p>
          <a:p>
            <a:pPr marL="36576" indent="0">
              <a:buNone/>
            </a:pPr>
            <a:endParaRPr lang="ru-RU" dirty="0"/>
          </a:p>
        </p:txBody>
      </p:sp>
      <p:pic>
        <p:nvPicPr>
          <p:cNvPr id="5125" name="Picture 5" descr="C:\Users\admin\Desktop\Південний_міст,_Київ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0188" y="1052736"/>
            <a:ext cx="4352518" cy="47525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4970842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11560" y="1052736"/>
            <a:ext cx="7467600" cy="2404864"/>
          </a:xfrm>
        </p:spPr>
        <p:txBody>
          <a:bodyPr>
            <a:normAutofit fontScale="77500" lnSpcReduction="20000"/>
          </a:bodyPr>
          <a:lstStyle/>
          <a:p>
            <a:pPr marL="36576" indent="0">
              <a:buNone/>
            </a:pPr>
            <a:r>
              <a:rPr lang="vi-VN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Довжина мосту — 1256 метрів, ширина — 41 метр. По мосту проходитьСирецько-Печерська лінія київського метро. Міст з'єднує Саперно-Слобідську вулицю та Столичне шосе (правий берег) із проспектом Миколи Бажана (житловий масив Позняки) на лівому березі, та є частиною Малої Окружної дороги і траси Е40.</a:t>
            </a:r>
          </a:p>
          <a:p>
            <a:endParaRPr lang="ru-RU" dirty="0"/>
          </a:p>
        </p:txBody>
      </p:sp>
      <p:pic>
        <p:nvPicPr>
          <p:cNvPr id="6146" name="Picture 2" descr="C:\Users\admin\Desktop\250px-Південний_міст_у_Києві,_з_Лівого_берега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2708" y="3278516"/>
            <a:ext cx="5312246" cy="31100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1258486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err="1">
                <a:solidFill>
                  <a:schemeClr val="accent2">
                    <a:lumMod val="60000"/>
                    <a:lumOff val="40000"/>
                  </a:schemeClr>
                </a:solidFill>
              </a:rPr>
              <a:t>Дарницький</a:t>
            </a:r>
            <a:r>
              <a:rPr lang="ru-RU" b="1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 </a:t>
            </a:r>
            <a:r>
              <a:rPr lang="ru-RU" b="1" dirty="0" err="1">
                <a:solidFill>
                  <a:schemeClr val="accent2">
                    <a:lumMod val="60000"/>
                    <a:lumOff val="40000"/>
                  </a:schemeClr>
                </a:solidFill>
              </a:rPr>
              <a:t>міст</a:t>
            </a:r>
            <a:endParaRPr lang="ru-RU" dirty="0">
              <a:solidFill>
                <a:schemeClr val="accent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7504" y="1484784"/>
            <a:ext cx="4680520" cy="5011266"/>
          </a:xfrm>
        </p:spPr>
        <p:txBody>
          <a:bodyPr>
            <a:normAutofit fontScale="77500" lnSpcReduction="20000"/>
          </a:bodyPr>
          <a:lstStyle/>
          <a:p>
            <a:pPr marL="36576" indent="0">
              <a:buNone/>
            </a:pP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</a:rPr>
              <a:t>Нинішній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</a:rPr>
              <a:t>міст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</a:rPr>
              <a:t>споруджено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</a:rPr>
              <a:t>дещо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</a:rPr>
              <a:t>південніше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</a:rPr>
              <a:t>від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</a:rPr>
              <a:t>колишнього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 моста 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</a:rPr>
              <a:t>Струва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 за проектом 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</a:rPr>
              <a:t>Київського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</a:rPr>
              <a:t>філіалу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 тресту «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</a:rPr>
              <a:t>Проектстальконструкція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» (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</a:rPr>
              <a:t>головний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</a:rPr>
              <a:t>інженер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 проекту М. С. Руденко). У 1946–1950 роках 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</a:rPr>
              <a:t>будували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 опори моста (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</a:rPr>
              <a:t>бики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) на 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</a:rPr>
              <a:t>забивних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 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</a:rPr>
              <a:t>залізобетонних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 палях і 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</a:rPr>
              <a:t>проміжні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 опори на 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</a:rPr>
              <a:t>кесонах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, 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</a:rPr>
              <a:t>які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</a:rPr>
              <a:t>виготовляли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 поточно-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</a:rPr>
              <a:t>швидкісним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 методом та опускали 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</a:rPr>
              <a:t>гідромеханізованим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 способом (так званий «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</a:rPr>
              <a:t>сліпий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</a:rPr>
              <a:t>кесон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»). 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4930" y="2852936"/>
            <a:ext cx="4429069" cy="34392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124342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496" y="275928"/>
            <a:ext cx="4032448" cy="5904656"/>
          </a:xfrm>
        </p:spPr>
        <p:txBody>
          <a:bodyPr>
            <a:normAutofit fontScale="77500" lnSpcReduction="20000"/>
          </a:bodyPr>
          <a:lstStyle/>
          <a:p>
            <a:pPr marL="36576" indent="0">
              <a:buNone/>
            </a:pP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</a:rPr>
              <a:t>Прогонні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</a:rPr>
              <a:t>будови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 моста 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</a:rPr>
              <a:t>були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</a:rPr>
              <a:t>виготовлені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 на 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</a:rPr>
              <a:t>Дніпропетровському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</a:rPr>
              <a:t>заводі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</a:rPr>
              <a:t>металоконструкцій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</a:rPr>
              <a:t>ім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. І. В. 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</a:rPr>
              <a:t>Бабушкіна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 та 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</a:rPr>
              <a:t>змонтовані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</a:rPr>
              <a:t>Мостозагоном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 № 2 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</a:rPr>
              <a:t>під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</a:rPr>
              <a:t>керівництвом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 І. Ю. 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</a:rPr>
              <a:t>Баренбойма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. 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</a:rPr>
              <a:t>Міст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 на 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</a:rPr>
              <a:t>дві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</a:rPr>
              <a:t>залізничні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</a:rPr>
              <a:t>колії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</a:rPr>
              <a:t>запроектований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 за 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</a:rPr>
              <a:t>асиметричною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 схемою. 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</a:rPr>
              <a:t>Ближче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 до 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</a:rPr>
              <a:t>лівого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 берега 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</a:rPr>
              <a:t>розташовані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 три великих 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</a:rPr>
              <a:t>судноплавних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</a:rPr>
              <a:t>прольоти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 по 106 м, 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</a:rPr>
              <a:t>перекритих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</a:rPr>
              <a:t>арочними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</a:rPr>
              <a:t>металевими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 фермам з 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</a:rPr>
              <a:t>рухом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</a:rPr>
              <a:t>поїздів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 у 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</a:rPr>
              <a:t>нижній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</a:rPr>
              <a:t>частині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. 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98454" y="260648"/>
            <a:ext cx="4607024" cy="3455268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4067944" y="3774877"/>
            <a:ext cx="5068044" cy="29238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6576" indent="0">
              <a:buNone/>
            </a:pPr>
            <a:r>
              <a:rPr lang="ru-RU" sz="2300" dirty="0" err="1">
                <a:solidFill>
                  <a:schemeClr val="accent2">
                    <a:lumMod val="60000"/>
                    <a:lumOff val="40000"/>
                  </a:schemeClr>
                </a:solidFill>
              </a:rPr>
              <a:t>Мілководна</a:t>
            </a:r>
            <a:r>
              <a:rPr lang="ru-RU" sz="2300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2300" dirty="0" err="1">
                <a:solidFill>
                  <a:schemeClr val="accent2">
                    <a:lumMod val="60000"/>
                    <a:lumOff val="40000"/>
                  </a:schemeClr>
                </a:solidFill>
              </a:rPr>
              <a:t>правобережна</a:t>
            </a:r>
            <a:r>
              <a:rPr lang="ru-RU" sz="2300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2300" dirty="0" err="1">
                <a:solidFill>
                  <a:schemeClr val="accent2">
                    <a:lumMod val="60000"/>
                    <a:lumOff val="40000"/>
                  </a:schemeClr>
                </a:solidFill>
              </a:rPr>
              <a:t>частина</a:t>
            </a:r>
            <a:r>
              <a:rPr lang="ru-RU" sz="2300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 русла </a:t>
            </a:r>
            <a:r>
              <a:rPr lang="ru-RU" sz="2300" dirty="0" err="1">
                <a:solidFill>
                  <a:schemeClr val="accent2">
                    <a:lumMod val="60000"/>
                    <a:lumOff val="40000"/>
                  </a:schemeClr>
                </a:solidFill>
              </a:rPr>
              <a:t>перекрита</a:t>
            </a:r>
            <a:r>
              <a:rPr lang="ru-RU" sz="2300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2300" dirty="0" err="1">
                <a:solidFill>
                  <a:schemeClr val="accent2">
                    <a:lumMod val="60000"/>
                    <a:lumOff val="40000"/>
                  </a:schemeClr>
                </a:solidFill>
              </a:rPr>
              <a:t>дванадцятьма</a:t>
            </a:r>
            <a:r>
              <a:rPr lang="ru-RU" sz="2300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2300" dirty="0" err="1">
                <a:solidFill>
                  <a:schemeClr val="accent2">
                    <a:lumMod val="60000"/>
                    <a:lumOff val="40000"/>
                  </a:schemeClr>
                </a:solidFill>
              </a:rPr>
              <a:t>меншими</a:t>
            </a:r>
            <a:r>
              <a:rPr lang="ru-RU" sz="2300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 (по 53 м) </a:t>
            </a:r>
            <a:r>
              <a:rPr lang="ru-RU" sz="2300" dirty="0" err="1">
                <a:solidFill>
                  <a:schemeClr val="accent2">
                    <a:lumMod val="60000"/>
                    <a:lumOff val="40000"/>
                  </a:schemeClr>
                </a:solidFill>
              </a:rPr>
              <a:t>монолітними</a:t>
            </a:r>
            <a:r>
              <a:rPr lang="ru-RU" sz="2300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2300" dirty="0" err="1">
                <a:solidFill>
                  <a:schemeClr val="accent2">
                    <a:lumMod val="60000"/>
                    <a:lumOff val="40000"/>
                  </a:schemeClr>
                </a:solidFill>
              </a:rPr>
              <a:t>залізобетонними</a:t>
            </a:r>
            <a:r>
              <a:rPr lang="ru-RU" sz="2300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 арками </a:t>
            </a:r>
            <a:r>
              <a:rPr lang="ru-RU" sz="2300" dirty="0" err="1">
                <a:solidFill>
                  <a:schemeClr val="accent2">
                    <a:lumMod val="60000"/>
                    <a:lumOff val="40000"/>
                  </a:schemeClr>
                </a:solidFill>
              </a:rPr>
              <a:t>із</a:t>
            </a:r>
            <a:r>
              <a:rPr lang="ru-RU" sz="2300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2300" dirty="0" err="1">
                <a:solidFill>
                  <a:schemeClr val="accent2">
                    <a:lumMod val="60000"/>
                    <a:lumOff val="40000"/>
                  </a:schemeClr>
                </a:solidFill>
              </a:rPr>
              <a:t>збірною</a:t>
            </a:r>
            <a:r>
              <a:rPr lang="ru-RU" sz="2300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 стояковою надводною </a:t>
            </a:r>
            <a:r>
              <a:rPr lang="ru-RU" sz="2300" dirty="0" err="1">
                <a:solidFill>
                  <a:schemeClr val="accent2">
                    <a:lumMod val="60000"/>
                    <a:lumOff val="40000"/>
                  </a:schemeClr>
                </a:solidFill>
              </a:rPr>
              <a:t>будовою</a:t>
            </a:r>
            <a:r>
              <a:rPr lang="ru-RU" sz="2300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, </a:t>
            </a:r>
            <a:r>
              <a:rPr lang="ru-RU" sz="2300" dirty="0" err="1">
                <a:solidFill>
                  <a:schemeClr val="accent2">
                    <a:lumMod val="60000"/>
                    <a:lumOff val="40000"/>
                  </a:schemeClr>
                </a:solidFill>
              </a:rPr>
              <a:t>розрахованою</a:t>
            </a:r>
            <a:r>
              <a:rPr lang="ru-RU" sz="2300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 на </a:t>
            </a:r>
            <a:r>
              <a:rPr lang="ru-RU" sz="2300" dirty="0" err="1">
                <a:solidFill>
                  <a:schemeClr val="accent2">
                    <a:lumMod val="60000"/>
                    <a:lumOff val="40000"/>
                  </a:schemeClr>
                </a:solidFill>
              </a:rPr>
              <a:t>проїзд</a:t>
            </a:r>
            <a:r>
              <a:rPr lang="ru-RU" sz="2300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2300" dirty="0" err="1">
                <a:solidFill>
                  <a:schemeClr val="accent2">
                    <a:lumMod val="60000"/>
                    <a:lumOff val="40000"/>
                  </a:schemeClr>
                </a:solidFill>
              </a:rPr>
              <a:t>вгорі</a:t>
            </a:r>
            <a:r>
              <a:rPr lang="ru-RU" sz="2300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. </a:t>
            </a:r>
            <a:r>
              <a:rPr lang="ru-RU" sz="2300" dirty="0" err="1">
                <a:solidFill>
                  <a:schemeClr val="accent2">
                    <a:lumMod val="60000"/>
                    <a:lumOff val="40000"/>
                  </a:schemeClr>
                </a:solidFill>
              </a:rPr>
              <a:t>Всі</a:t>
            </a:r>
            <a:r>
              <a:rPr lang="ru-RU" sz="2300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 опори моста — </a:t>
            </a:r>
            <a:r>
              <a:rPr lang="ru-RU" sz="2300" dirty="0" err="1">
                <a:solidFill>
                  <a:schemeClr val="accent2">
                    <a:lumMod val="60000"/>
                    <a:lumOff val="40000"/>
                  </a:schemeClr>
                </a:solidFill>
              </a:rPr>
              <a:t>масивні</a:t>
            </a:r>
            <a:r>
              <a:rPr lang="ru-RU" sz="2300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, </a:t>
            </a:r>
            <a:r>
              <a:rPr lang="ru-RU" sz="2300" dirty="0" err="1">
                <a:solidFill>
                  <a:schemeClr val="accent2">
                    <a:lumMod val="60000"/>
                    <a:lumOff val="40000"/>
                  </a:schemeClr>
                </a:solidFill>
              </a:rPr>
              <a:t>монолітні</a:t>
            </a:r>
            <a:r>
              <a:rPr lang="ru-RU" sz="2300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, </a:t>
            </a:r>
            <a:r>
              <a:rPr lang="ru-RU" sz="2300" dirty="0" err="1">
                <a:solidFill>
                  <a:schemeClr val="accent2">
                    <a:lumMod val="60000"/>
                    <a:lumOff val="40000"/>
                  </a:schemeClr>
                </a:solidFill>
              </a:rPr>
              <a:t>облицьовані</a:t>
            </a:r>
            <a:r>
              <a:rPr lang="ru-RU" sz="2300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2300" dirty="0" err="1">
                <a:solidFill>
                  <a:schemeClr val="accent2">
                    <a:lumMod val="60000"/>
                    <a:lumOff val="40000"/>
                  </a:schemeClr>
                </a:solidFill>
              </a:rPr>
              <a:t>гранітом</a:t>
            </a:r>
            <a:r>
              <a:rPr lang="ru-RU" sz="2300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07985615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vi-VN" b="1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Залізни́чно-автомобі́льний мостови́й перехі́д</a:t>
            </a:r>
            <a:endParaRPr lang="ru-RU" dirty="0">
              <a:solidFill>
                <a:schemeClr val="accent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1600200"/>
            <a:ext cx="4680520" cy="5257800"/>
          </a:xfrm>
        </p:spPr>
        <p:txBody>
          <a:bodyPr>
            <a:normAutofit fontScale="62500" lnSpcReduction="20000"/>
          </a:bodyPr>
          <a:lstStyle/>
          <a:p>
            <a:pPr marL="36576" indent="0">
              <a:lnSpc>
                <a:spcPct val="120000"/>
              </a:lnSpc>
              <a:buNone/>
            </a:pP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</a:rPr>
              <a:t>Будівництво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</a:rPr>
              <a:t>здійснюється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 з 2004 р. 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</a:rPr>
              <a:t>згідно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 з 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</a:rPr>
              <a:t>розпорядженням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 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</a:rPr>
              <a:t>Кабінету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</a:rPr>
              <a:t>Міністрів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</a:rPr>
              <a:t>України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 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</a:rPr>
              <a:t>від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 10.12.2003 № 755, у 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</a:rPr>
              <a:t>якому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</a:rPr>
              <a:t>функції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</a:rPr>
              <a:t>замовника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</a:rPr>
              <a:t>покладено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 на ДГТО «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</a:rPr>
              <a:t>Південно-Західна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</a:rPr>
              <a:t>залізниця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», а 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</a:rPr>
              <a:t>фінансування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</a:rPr>
              <a:t>витрат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 — за 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</a:rPr>
              <a:t>рахунок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</a:rPr>
              <a:t>залучення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</a:rPr>
              <a:t>кредитів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, 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</a:rPr>
              <a:t>коштів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 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</a:rPr>
              <a:t>Укрзалізниці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 та 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</a:rPr>
              <a:t>інших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</a:rPr>
              <a:t>джерел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, та 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</a:rPr>
              <a:t>від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 13.07.2004 № 490-р на 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</a:rPr>
              <a:t>підставі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</a:rPr>
              <a:t>техніко-економічного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</a:rPr>
              <a:t>обґрунтування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, 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</a:rPr>
              <a:t>схваленого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</a:rPr>
              <a:t>розпорядженням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</a:rPr>
              <a:t>Кабінету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</a:rPr>
              <a:t>Міністрів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</a:rPr>
              <a:t>України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</a:rPr>
              <a:t>від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 15.10.2004 № 733-р.</a:t>
            </a:r>
          </a:p>
          <a:p>
            <a:pPr marL="36576" indent="0">
              <a:lnSpc>
                <a:spcPct val="120000"/>
              </a:lnSpc>
              <a:buNone/>
            </a:pP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Проект 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</a:rPr>
              <a:t>будівництва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 мостового переходу 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</a:rPr>
              <a:t>затверджений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</a:rPr>
              <a:t>розпорядженням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</a:rPr>
              <a:t>Кабінету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</a:rPr>
              <a:t>Міністрів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</a:rPr>
              <a:t>України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</a:rPr>
              <a:t>від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 26.09.2007 № 798-р.</a:t>
            </a:r>
          </a:p>
          <a:p>
            <a:pPr marL="36576" indent="0">
              <a:buNone/>
            </a:pP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2" y="1988839"/>
            <a:ext cx="4032448" cy="30243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845589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188640"/>
            <a:ext cx="4104456" cy="5760640"/>
          </a:xfrm>
        </p:spPr>
        <p:txBody>
          <a:bodyPr>
            <a:normAutofit fontScale="70000" lnSpcReduction="20000"/>
          </a:bodyPr>
          <a:lstStyle/>
          <a:p>
            <a:pPr marL="36576" indent="0">
              <a:lnSpc>
                <a:spcPct val="120000"/>
              </a:lnSpc>
              <a:buNone/>
            </a:pP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</a:rPr>
              <a:t>Довжина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 мосту — 1066,2 м,</a:t>
            </a:r>
          </a:p>
          <a:p>
            <a:pPr marL="36576" indent="0">
              <a:lnSpc>
                <a:spcPct val="120000"/>
              </a:lnSpc>
              <a:buNone/>
            </a:pP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</a:rPr>
              <a:t>будівельна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</a:rPr>
              <a:t>довжина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</a:rPr>
              <a:t>залізничних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</a:rPr>
              <a:t>колій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 — 32,71 км,</a:t>
            </a:r>
          </a:p>
          <a:p>
            <a:pPr marL="36576" indent="0">
              <a:lnSpc>
                <a:spcPct val="120000"/>
              </a:lnSpc>
              <a:buNone/>
            </a:pP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</a:rPr>
              <a:t>довжина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</a:rPr>
              <a:t>автомобільних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</a:rPr>
              <a:t>підходів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 — 15,08 км.</a:t>
            </a:r>
          </a:p>
          <a:p>
            <a:pPr marL="36576" indent="0">
              <a:lnSpc>
                <a:spcPct val="120000"/>
              </a:lnSpc>
              <a:buNone/>
            </a:pP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Ширина 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</a:rPr>
              <a:t>залізної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</a:rPr>
              <a:t>частини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 —</a:t>
            </a:r>
          </a:p>
          <a:p>
            <a:pPr marL="36576" indent="0">
              <a:lnSpc>
                <a:spcPct val="120000"/>
              </a:lnSpc>
              <a:buNone/>
            </a:pP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Ширина 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</a:rPr>
              <a:t>автомобільних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</a:rPr>
              <a:t>смуг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 —</a:t>
            </a:r>
          </a:p>
          <a:p>
            <a:pPr marL="36576" indent="0">
              <a:lnSpc>
                <a:spcPct val="120000"/>
              </a:lnSpc>
              <a:buNone/>
            </a:pP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</a:rPr>
              <a:t>Висота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</a:rPr>
              <a:t>залізничної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</a:rPr>
              <a:t>колії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 (над 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</a:rPr>
              <a:t>рівнем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</a:rPr>
              <a:t>ріки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) —</a:t>
            </a:r>
          </a:p>
          <a:p>
            <a:pPr marL="36576" indent="0">
              <a:lnSpc>
                <a:spcPct val="120000"/>
              </a:lnSpc>
              <a:buNone/>
            </a:pP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</a:rPr>
              <a:t>Висота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</a:rPr>
              <a:t>автомобільної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</a:rPr>
              <a:t>смуги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 —</a:t>
            </a:r>
          </a:p>
          <a:p>
            <a:pPr marL="36576" indent="0">
              <a:lnSpc>
                <a:spcPct val="120000"/>
              </a:lnSpc>
              <a:buNone/>
            </a:pP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</a:rPr>
              <a:t>Усього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 планом 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</a:rPr>
              <a:t>передбачене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</a:rPr>
              <a:t>будівництво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 170 опор і монтаж 169 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</a:rPr>
              <a:t>прогонних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</a:rPr>
              <a:t>споруд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. 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</a:rPr>
              <a:t>Кошторисна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</a:rPr>
              <a:t>вартість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2">
                    <a:lumMod val="60000"/>
                    <a:lumOff val="40000"/>
                  </a:schemeClr>
                </a:solidFill>
              </a:rPr>
              <a:t>будівництва</a:t>
            </a:r>
            <a:r>
              <a:rPr lang="ru-RU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 — 9157 млн грн.</a:t>
            </a:r>
          </a:p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3968" y="1412776"/>
            <a:ext cx="4731828" cy="38034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123682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b="1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Га́ванський міст</a:t>
            </a:r>
            <a:endParaRPr lang="ru-RU" dirty="0">
              <a:solidFill>
                <a:schemeClr val="accent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1628800"/>
            <a:ext cx="4042792" cy="4853136"/>
          </a:xfrm>
        </p:spPr>
        <p:txBody>
          <a:bodyPr>
            <a:normAutofit/>
          </a:bodyPr>
          <a:lstStyle/>
          <a:p>
            <a:pPr marL="36576" indent="0">
              <a:buNone/>
            </a:pPr>
            <a:r>
              <a:rPr lang="vi-VN" sz="2300" b="1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Га́ванський міст</a:t>
            </a:r>
            <a:r>
              <a:rPr lang="vi-VN" sz="2300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 — автомобільний міст через Гавань (у місці, де вона має сполучення з Дніпром) у м. Києві. Перша черга була відкрита 17 грудня 2007року. Повністю зданий в експлуатацію 23 жовтня 2010 року. З'єднуєРибальський острів</a:t>
            </a:r>
            <a:r>
              <a:rPr lang="en-US" sz="2300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 </a:t>
            </a:r>
            <a:r>
              <a:rPr lang="vi-VN" sz="2300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 з Подолом.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9952" y="1772813"/>
            <a:ext cx="4896544" cy="3682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342892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764705"/>
            <a:ext cx="8684164" cy="1872207"/>
          </a:xfrm>
        </p:spPr>
        <p:txBody>
          <a:bodyPr>
            <a:normAutofit fontScale="77500" lnSpcReduction="20000"/>
          </a:bodyPr>
          <a:lstStyle/>
          <a:p>
            <a:pPr marL="36576" indent="0">
              <a:buNone/>
            </a:pPr>
            <a:r>
              <a:rPr lang="vi-VN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Спочатку міст проектувався розвідним для забезпечення проходженнясуден, проте реалізований проект не передбачає розведення елементів мосту. Міст має 6 опорних пілонів.</a:t>
            </a:r>
          </a:p>
          <a:p>
            <a:pPr marL="36576" indent="0">
              <a:buNone/>
            </a:pPr>
            <a:r>
              <a:rPr lang="vi-VN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В період з 2007 до 2010 року рух транспорту був односторонній: з Подолу у напрямку Оболоні.</a:t>
            </a:r>
          </a:p>
          <a:p>
            <a:pPr marL="36576" indent="0">
              <a:buNone/>
            </a:pPr>
            <a:endParaRPr lang="ru-RU" dirty="0"/>
          </a:p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4048" y="2702696"/>
            <a:ext cx="3995936" cy="300124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269776" y="2387435"/>
            <a:ext cx="4878288" cy="36317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6576" indent="0">
              <a:buNone/>
            </a:pPr>
            <a:r>
              <a:rPr lang="vi-VN" sz="2300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Для забезпечення руху транспорту з боку Подолу, протягом 2008 — 2010 років було зведено естакаду на Набережно-Хрещатицькій вулиці. 23 жовтня</a:t>
            </a:r>
            <a:r>
              <a:rPr lang="uk-UA" sz="2300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 </a:t>
            </a:r>
            <a:r>
              <a:rPr lang="vi-VN" sz="2300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2010 року були відкриті естакада на Набережно-Хрещатицькій вулиці та двосторонній рух автотранспорту по Гаванському мосту.</a:t>
            </a:r>
          </a:p>
        </p:txBody>
      </p:sp>
    </p:spTree>
    <p:extLst>
      <p:ext uri="{BB962C8B-B14F-4D97-AF65-F5344CB8AC3E}">
        <p14:creationId xmlns:p14="http://schemas.microsoft.com/office/powerpoint/2010/main" val="162913986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75928" y="17190"/>
            <a:ext cx="7467600" cy="1143000"/>
          </a:xfrm>
        </p:spPr>
        <p:txBody>
          <a:bodyPr>
            <a:normAutofit/>
          </a:bodyPr>
          <a:lstStyle/>
          <a:p>
            <a:pPr algn="ctr"/>
            <a:r>
              <a:rPr lang="uk-UA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Венеціанський міст</a:t>
            </a:r>
            <a:endParaRPr lang="ru-RU" dirty="0">
              <a:solidFill>
                <a:schemeClr val="accent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980728"/>
            <a:ext cx="8568952" cy="1800200"/>
          </a:xfrm>
        </p:spPr>
        <p:txBody>
          <a:bodyPr>
            <a:noAutofit/>
          </a:bodyPr>
          <a:lstStyle/>
          <a:p>
            <a:pPr marL="36576" indent="0">
              <a:lnSpc>
                <a:spcPct val="120000"/>
              </a:lnSpc>
              <a:buNone/>
            </a:pPr>
            <a:r>
              <a:rPr lang="vi-VN" sz="2300" b="1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Венеціа́нський міст</a:t>
            </a:r>
            <a:r>
              <a:rPr lang="vi-VN" sz="2300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 — парковий пішохідний міст над Венеціанською протокою, назва якого походить від місцевого топоніму «Київська Венеція», що належав до острівного поселення Передмостова слобідка (знищено нацистами у 1943 році). Довжина — 144 м, ширина — близько 10 м.</a:t>
            </a:r>
            <a:endParaRPr lang="ru-RU" sz="2300" dirty="0">
              <a:solidFill>
                <a:schemeClr val="accent2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8104" y="3709020"/>
            <a:ext cx="3320256" cy="2490192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395536" y="3492177"/>
            <a:ext cx="4572000" cy="292387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300" dirty="0" err="1">
                <a:solidFill>
                  <a:schemeClr val="accent2">
                    <a:lumMod val="60000"/>
                    <a:lumOff val="40000"/>
                  </a:schemeClr>
                </a:solidFill>
              </a:rPr>
              <a:t>Міст</a:t>
            </a:r>
            <a:r>
              <a:rPr lang="ru-RU" sz="2300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2300" dirty="0" err="1">
                <a:solidFill>
                  <a:schemeClr val="accent2">
                    <a:lumMod val="60000"/>
                    <a:lumOff val="40000"/>
                  </a:schemeClr>
                </a:solidFill>
              </a:rPr>
              <a:t>відкрито</a:t>
            </a:r>
            <a:r>
              <a:rPr lang="ru-RU" sz="2300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 у 1966 </a:t>
            </a:r>
            <a:r>
              <a:rPr lang="ru-RU" sz="2300" dirty="0" err="1">
                <a:solidFill>
                  <a:schemeClr val="accent2">
                    <a:lumMod val="60000"/>
                    <a:lumOff val="40000"/>
                  </a:schemeClr>
                </a:solidFill>
              </a:rPr>
              <a:t>році</a:t>
            </a:r>
            <a:r>
              <a:rPr lang="ru-RU" sz="2300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. </a:t>
            </a:r>
            <a:r>
              <a:rPr lang="ru-RU" sz="2300" dirty="0" err="1">
                <a:solidFill>
                  <a:schemeClr val="accent2">
                    <a:lumMod val="60000"/>
                    <a:lumOff val="40000"/>
                  </a:schemeClr>
                </a:solidFill>
              </a:rPr>
              <a:t>З'єднує</a:t>
            </a:r>
            <a:r>
              <a:rPr lang="ru-RU" sz="2300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 </a:t>
            </a:r>
            <a:r>
              <a:rPr lang="ru-RU" sz="2300" dirty="0" err="1">
                <a:solidFill>
                  <a:schemeClr val="accent2">
                    <a:lumMod val="60000"/>
                    <a:lumOff val="40000"/>
                  </a:schemeClr>
                </a:solidFill>
              </a:rPr>
              <a:t>Гідропарк</a:t>
            </a:r>
            <a:r>
              <a:rPr lang="ru-RU" sz="2300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, </a:t>
            </a:r>
            <a:r>
              <a:rPr lang="ru-RU" sz="2300" dirty="0" err="1">
                <a:solidFill>
                  <a:schemeClr val="accent2">
                    <a:lumMod val="60000"/>
                    <a:lumOff val="40000"/>
                  </a:schemeClr>
                </a:solidFill>
              </a:rPr>
              <a:t>закладений</a:t>
            </a:r>
            <a:r>
              <a:rPr lang="en-US" sz="2300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2300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1965–1968 роках на </a:t>
            </a:r>
            <a:r>
              <a:rPr lang="ru-RU" sz="2300" dirty="0" err="1">
                <a:solidFill>
                  <a:schemeClr val="accent2">
                    <a:lumMod val="60000"/>
                    <a:lumOff val="40000"/>
                  </a:schemeClr>
                </a:solidFill>
              </a:rPr>
              <a:t>місці</a:t>
            </a:r>
            <a:r>
              <a:rPr lang="ru-RU" sz="2300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2300" dirty="0" err="1">
                <a:solidFill>
                  <a:schemeClr val="accent2">
                    <a:lumMod val="60000"/>
                    <a:lumOff val="40000"/>
                  </a:schemeClr>
                </a:solidFill>
              </a:rPr>
              <a:t>слобідки</a:t>
            </a:r>
            <a:r>
              <a:rPr lang="ru-RU" sz="2300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, з </a:t>
            </a:r>
            <a:r>
              <a:rPr lang="ru-RU" sz="2300" dirty="0" err="1">
                <a:solidFill>
                  <a:schemeClr val="accent2">
                    <a:lumMod val="60000"/>
                    <a:lumOff val="40000"/>
                  </a:schemeClr>
                </a:solidFill>
              </a:rPr>
              <a:t>Долобецьким</a:t>
            </a:r>
            <a:r>
              <a:rPr lang="ru-RU" sz="2300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 островом. </a:t>
            </a:r>
            <a:r>
              <a:rPr lang="ru-RU" sz="2300" dirty="0" err="1">
                <a:solidFill>
                  <a:schemeClr val="accent2">
                    <a:lumMod val="60000"/>
                    <a:lumOff val="40000"/>
                  </a:schemeClr>
                </a:solidFill>
              </a:rPr>
              <a:t>Автори</a:t>
            </a:r>
            <a:r>
              <a:rPr lang="en-US" sz="2300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2300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проекту — </a:t>
            </a:r>
            <a:r>
              <a:rPr lang="ru-RU" sz="2300" dirty="0" err="1">
                <a:solidFill>
                  <a:schemeClr val="accent2">
                    <a:lumMod val="60000"/>
                    <a:lumOff val="40000"/>
                  </a:schemeClr>
                </a:solidFill>
              </a:rPr>
              <a:t>інженер</a:t>
            </a:r>
            <a:r>
              <a:rPr lang="ru-RU" sz="2300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 В. Коваль, </a:t>
            </a:r>
            <a:r>
              <a:rPr lang="ru-RU" sz="2300" dirty="0" err="1">
                <a:solidFill>
                  <a:schemeClr val="accent2">
                    <a:lumMod val="60000"/>
                    <a:lumOff val="40000"/>
                  </a:schemeClr>
                </a:solidFill>
              </a:rPr>
              <a:t>архітектори</a:t>
            </a:r>
            <a:r>
              <a:rPr lang="ru-RU" sz="2300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 — О. </a:t>
            </a:r>
            <a:r>
              <a:rPr lang="ru-RU" sz="2300" dirty="0" err="1">
                <a:solidFill>
                  <a:schemeClr val="accent2">
                    <a:lumMod val="60000"/>
                    <a:lumOff val="40000"/>
                  </a:schemeClr>
                </a:solidFill>
              </a:rPr>
              <a:t>Ільяшенко</a:t>
            </a:r>
            <a:r>
              <a:rPr lang="ru-RU" sz="2300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, В. Суворов, І. </a:t>
            </a:r>
            <a:r>
              <a:rPr lang="ru-RU" sz="2300" dirty="0" err="1">
                <a:solidFill>
                  <a:schemeClr val="accent2">
                    <a:lumMod val="60000"/>
                    <a:lumOff val="40000"/>
                  </a:schemeClr>
                </a:solidFill>
              </a:rPr>
              <a:t>Шпара</a:t>
            </a:r>
            <a:r>
              <a:rPr lang="ru-RU" sz="2300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054355300"/>
      </p:ext>
    </p:extLst>
  </p:cSld>
  <p:clrMapOvr>
    <a:masterClrMapping/>
  </p:clrMapOvr>
</p:sld>
</file>

<file path=ppt/theme/theme1.xml><?xml version="1.0" encoding="utf-8"?>
<a:theme xmlns:a="http://schemas.openxmlformats.org/drawingml/2006/main" name="Техническая">
  <a:themeElements>
    <a:clrScheme name="Техническая">
      <a:dk1>
        <a:sysClr val="windowText" lastClr="000000"/>
      </a:dk1>
      <a:lt1>
        <a:sysClr val="window" lastClr="FFFFFF"/>
      </a:lt1>
      <a:dk2>
        <a:srgbClr val="3B3B3B"/>
      </a:dk2>
      <a:lt2>
        <a:srgbClr val="D4D2D0"/>
      </a:lt2>
      <a:accent1>
        <a:srgbClr val="6EA0B0"/>
      </a:accent1>
      <a:accent2>
        <a:srgbClr val="CCAF0A"/>
      </a:accent2>
      <a:accent3>
        <a:srgbClr val="8D89A4"/>
      </a:accent3>
      <a:accent4>
        <a:srgbClr val="748560"/>
      </a:accent4>
      <a:accent5>
        <a:srgbClr val="9E9273"/>
      </a:accent5>
      <a:accent6>
        <a:srgbClr val="7E848D"/>
      </a:accent6>
      <a:hlink>
        <a:srgbClr val="00C8C3"/>
      </a:hlink>
      <a:folHlink>
        <a:srgbClr val="A116E0"/>
      </a:folHlink>
    </a:clrScheme>
    <a:fontScheme name="Техническая">
      <a:majorFont>
        <a:latin typeface="Franklin Gothic Book"/>
        <a:ea typeface=""/>
        <a:cs typeface=""/>
        <a:font script="Jpan" typeface="ＭＳ Ｐゴシック"/>
        <a:font script="Hang" typeface="HY견고딕"/>
        <a:font script="Hans" typeface="宋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HGｺﾞｼｯｸM"/>
        <a:font script="Hang" typeface="HY중고딕"/>
        <a:font script="Hans" typeface="黑体"/>
        <a:font script="Hant" typeface="微軟正黑體"/>
        <a:font script="Arab" typeface="Tahoma"/>
        <a:font script="Hebr" typeface="Levenim MT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хническая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</a:schemeClr>
            </a:gs>
            <a:gs pos="68000">
              <a:schemeClr val="phClr">
                <a:tint val="77000"/>
              </a:schemeClr>
            </a:gs>
            <a:gs pos="81000">
              <a:schemeClr val="phClr">
                <a:tint val="79000"/>
              </a:schemeClr>
            </a:gs>
            <a:gs pos="86000">
              <a:schemeClr val="phClr">
                <a:tint val="73000"/>
              </a:schemeClr>
            </a:gs>
            <a:gs pos="100000">
              <a:schemeClr val="phClr">
                <a:tint val="3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3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shade val="57000"/>
                <a:satMod val="120000"/>
              </a:schemeClr>
            </a:gs>
            <a:gs pos="80000">
              <a:schemeClr val="phClr">
                <a:shade val="56000"/>
                <a:satMod val="145000"/>
              </a:schemeClr>
            </a:gs>
            <a:gs pos="88000">
              <a:schemeClr val="phClr">
                <a:shade val="63000"/>
                <a:satMod val="160000"/>
              </a:schemeClr>
            </a:gs>
            <a:gs pos="100000">
              <a:schemeClr val="phClr">
                <a:tint val="99555"/>
                <a:satMod val="155000"/>
              </a:schemeClr>
            </a:gs>
          </a:gsLst>
          <a:lin ang="5400000" scaled="1"/>
        </a:gradFill>
      </a:fillStyleLst>
      <a:lnStyleLst>
        <a:ln w="9525" cap="flat" cmpd="sng" algn="ctr">
          <a:solidFill>
            <a:schemeClr val="phClr">
              <a:shade val="60000"/>
              <a:satMod val="30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00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62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  <a:scene3d>
            <a:camera prst="orthographicFront" fov="0">
              <a:rot lat="0" lon="0" rev="0"/>
            </a:camera>
            <a:lightRig rig="harsh" dir="t">
              <a:rot lat="6000000" lon="6000000" rev="0"/>
            </a:lightRig>
          </a:scene3d>
          <a:sp3d contourW="10000" prstMaterial="metal">
            <a:bevelT w="20000" h="9000" prst="softRound"/>
            <a:contourClr>
              <a:schemeClr val="phClr">
                <a:shade val="30000"/>
                <a:satMod val="2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50000"/>
              </a:schemeClr>
            </a:gs>
            <a:gs pos="30000">
              <a:schemeClr val="phClr">
                <a:shade val="60000"/>
                <a:satMod val="150000"/>
              </a:schemeClr>
            </a:gs>
            <a:gs pos="100000">
              <a:schemeClr val="phClr">
                <a:tint val="83000"/>
                <a:satMod val="200000"/>
              </a:schemeClr>
            </a:gs>
          </a:gsLst>
          <a:lin ang="13000000" scaled="0"/>
        </a:gra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60000" t="50000" r="4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Thatch</Template>
  <TotalTime>186</TotalTime>
  <Words>756</Words>
  <Application>Microsoft Office PowerPoint</Application>
  <PresentationFormat>Екран (4:3)</PresentationFormat>
  <Paragraphs>37</Paragraphs>
  <Slides>12</Slides>
  <Notes>1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12</vt:i4>
      </vt:variant>
    </vt:vector>
  </HeadingPairs>
  <TitlesOfParts>
    <vt:vector size="17" baseType="lpstr">
      <vt:lpstr>Arial</vt:lpstr>
      <vt:lpstr>Calibri</vt:lpstr>
      <vt:lpstr>Franklin Gothic Book</vt:lpstr>
      <vt:lpstr>Wingdings 2</vt:lpstr>
      <vt:lpstr>Техническая</vt:lpstr>
      <vt:lpstr>Київські мости</vt:lpstr>
      <vt:lpstr>Міст Патона</vt:lpstr>
      <vt:lpstr>Презентація PowerPoint</vt:lpstr>
      <vt:lpstr>Південний міст</vt:lpstr>
      <vt:lpstr>Презентація PowerPoint</vt:lpstr>
      <vt:lpstr>Дарницький міст</vt:lpstr>
      <vt:lpstr>Презентація PowerPoint</vt:lpstr>
      <vt:lpstr>Залізни́чно-автомобі́льний мостови́й перехі́д</vt:lpstr>
      <vt:lpstr>Презентація PowerPoint</vt:lpstr>
      <vt:lpstr>Га́ванський міст</vt:lpstr>
      <vt:lpstr>Презентація PowerPoint</vt:lpstr>
      <vt:lpstr>Венеціанський міст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Mr.V33</dc:creator>
  <cp:lastModifiedBy>Nata Symonenko</cp:lastModifiedBy>
  <cp:revision>17</cp:revision>
  <dcterms:created xsi:type="dcterms:W3CDTF">2015-02-09T15:31:53Z</dcterms:created>
  <dcterms:modified xsi:type="dcterms:W3CDTF">2024-11-09T09:30:55Z</dcterms:modified>
</cp:coreProperties>
</file>