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8" r:id="rId2"/>
    <p:sldId id="300" r:id="rId3"/>
    <p:sldId id="301" r:id="rId4"/>
    <p:sldId id="302" r:id="rId5"/>
    <p:sldId id="310" r:id="rId6"/>
    <p:sldId id="311" r:id="rId7"/>
    <p:sldId id="312" r:id="rId8"/>
    <p:sldId id="313" r:id="rId9"/>
    <p:sldId id="299" r:id="rId10"/>
    <p:sldId id="303" r:id="rId11"/>
    <p:sldId id="305" r:id="rId12"/>
    <p:sldId id="304" r:id="rId13"/>
    <p:sldId id="307" r:id="rId14"/>
    <p:sldId id="306" r:id="rId15"/>
    <p:sldId id="308" r:id="rId16"/>
    <p:sldId id="309" r:id="rId17"/>
    <p:sldId id="315" r:id="rId18"/>
    <p:sldId id="296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FDECE3"/>
    <a:srgbClr val="CCFFCC"/>
    <a:srgbClr val="CCFFFF"/>
    <a:srgbClr val="99FFCC"/>
    <a:srgbClr val="CC9900"/>
    <a:srgbClr val="33CC33"/>
    <a:srgbClr val="0066FF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21686C1-106F-432D-90D9-5EE05590671A}" type="datetimeFigureOut">
              <a:rPr lang="ru-RU"/>
              <a:pPr>
                <a:defRPr/>
              </a:pPr>
              <a:t>21.09.2023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7D3A880-37D5-4157-8A03-17560B1EA7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BCB95-40FC-4866-B07B-B6EC7BA1D6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929F9-A96E-4E60-8423-7F9B934D64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A9057-3AA6-4EE1-823D-E7EC9DEC7D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5C85C-D388-474D-93F5-1AFB8293E5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5BB34-B16E-4BDD-912D-BAAA6C0299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5D54B-0997-44F4-AE01-A3F42D2F00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23122-D96D-482C-BD4A-F4769C04D3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3EFC5-44E9-4EAF-835C-9C91191724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D6797-83AD-4599-B3D8-EEB12A94A9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BE9C5-9CA2-4CAA-8C4C-8A04FDBB0A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5B529-40EA-4BF1-BF58-40AC204949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6429732-BD87-4E4A-8400-14933106B8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C:\DISK\шаблоны\р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"/>
            <a:ext cx="91440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Прямоугольник 4"/>
          <p:cNvSpPr>
            <a:spLocks noChangeArrowheads="1"/>
          </p:cNvSpPr>
          <p:nvPr/>
        </p:nvSpPr>
        <p:spPr bwMode="auto">
          <a:xfrm>
            <a:off x="3733800" y="1447800"/>
            <a:ext cx="4953000" cy="276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6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Класифікація та ознаки деревообробного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6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обладнання</a:t>
            </a:r>
            <a:endParaRPr lang="ru-RU" sz="3600">
              <a:solidFill>
                <a:schemeClr val="bg1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3"/>
          <p:cNvSpPr>
            <a:spLocks noChangeArrowheads="1"/>
          </p:cNvSpPr>
          <p:nvPr/>
        </p:nvSpPr>
        <p:spPr bwMode="auto">
          <a:xfrm>
            <a:off x="3352800" y="1066800"/>
            <a:ext cx="48006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b="1">
                <a:latin typeface="Times New Roman" pitchFamily="18" charset="0"/>
                <a:cs typeface="Times New Roman" pitchFamily="18" charset="0"/>
              </a:rPr>
              <a:t>За призначенням деревообробні верстати поділяються на три класи: загального призначення </a:t>
            </a:r>
            <a:r>
              <a:rPr lang="uk-UA" sz="2000" b="1" u="sng">
                <a:latin typeface="Times New Roman" pitchFamily="18" charset="0"/>
                <a:cs typeface="Times New Roman" pitchFamily="18" charset="0"/>
              </a:rPr>
              <a:t>(універсальні), спеціалізовані і спеціальні.</a:t>
            </a:r>
          </a:p>
        </p:txBody>
      </p:sp>
      <p:sp>
        <p:nvSpPr>
          <p:cNvPr id="3075" name="Прямоугольник 5"/>
          <p:cNvSpPr>
            <a:spLocks noChangeArrowheads="1"/>
          </p:cNvSpPr>
          <p:nvPr/>
        </p:nvSpPr>
        <p:spPr bwMode="auto">
          <a:xfrm>
            <a:off x="838200" y="2413000"/>
            <a:ext cx="7239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latin typeface="Times New Roman" pitchFamily="18" charset="0"/>
                <a:cs typeface="Times New Roman" pitchFamily="18" charset="0"/>
              </a:rPr>
              <a:t>Деревообробними верстатами загального призначення (універсальні) називають такі, які можна використовувати в різноманітних деревообробних виробництвах (столярному, меблевому, декоративному…).</a:t>
            </a:r>
          </a:p>
        </p:txBody>
      </p:sp>
      <p:pic>
        <p:nvPicPr>
          <p:cNvPr id="3076" name="Picture 2" descr="Комбіновані верстати купити в Україні ≡ Кращі ціни на Комбіновані верстати  ≡ Швидка доставка ≡ Квіт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3429000"/>
            <a:ext cx="3716338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3"/>
          <p:cNvSpPr>
            <a:spLocks noChangeArrowheads="1"/>
          </p:cNvSpPr>
          <p:nvPr/>
        </p:nvSpPr>
        <p:spPr bwMode="auto">
          <a:xfrm>
            <a:off x="914400" y="2136775"/>
            <a:ext cx="71628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>
                <a:latin typeface="Times New Roman" pitchFamily="18" charset="0"/>
                <a:cs typeface="Times New Roman" pitchFamily="18" charset="0"/>
              </a:rPr>
              <a:t>Спеціалізовані верстати призначені для виконання конкретно визначених операцій або для обробки відповідних деталей, розміри яких можуть змінюватись настроюванням. Ці верстати використовуються тільки в одному виробництві (верстат для облицювання кромок щитових деталей меблевих виробів).</a:t>
            </a:r>
          </a:p>
        </p:txBody>
      </p:sp>
      <p:pic>
        <p:nvPicPr>
          <p:cNvPr id="4099" name="Picture 2" descr="Фуговальний верстат JET PJ-1696: - цену обсудим, торгуемся - есть промо  код, ищите в видео. Предлагаем купить со склада в Киеве. .  фугувально-рейсмусові верстати от &quot;Електромотор&quot; - 531802655"/>
          <p:cNvPicPr>
            <a:picLocks noChangeAspect="1" noChangeArrowheads="1"/>
          </p:cNvPicPr>
          <p:nvPr/>
        </p:nvPicPr>
        <p:blipFill>
          <a:blip r:embed="rId2" cstate="print"/>
          <a:srcRect t="11781" b="26585"/>
          <a:stretch>
            <a:fillRect/>
          </a:stretch>
        </p:blipFill>
        <p:spPr bwMode="auto">
          <a:xfrm>
            <a:off x="990600" y="3733800"/>
            <a:ext cx="3352800" cy="231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Фрезерний верстат FS300SP"/>
          <p:cNvPicPr>
            <a:picLocks noChangeAspect="1" noChangeArrowheads="1"/>
          </p:cNvPicPr>
          <p:nvPr/>
        </p:nvPicPr>
        <p:blipFill>
          <a:blip r:embed="rId3" cstate="print"/>
          <a:srcRect t="17599" r="13600" b="21600"/>
          <a:stretch>
            <a:fillRect/>
          </a:stretch>
        </p:blipFill>
        <p:spPr bwMode="auto">
          <a:xfrm>
            <a:off x="4648200" y="3733800"/>
            <a:ext cx="3733800" cy="262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3"/>
          <p:cNvSpPr>
            <a:spLocks noChangeArrowheads="1"/>
          </p:cNvSpPr>
          <p:nvPr/>
        </p:nvSpPr>
        <p:spPr bwMode="auto">
          <a:xfrm>
            <a:off x="914400" y="2057400"/>
            <a:ext cx="73152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/>
              <a:t>-</a:t>
            </a:r>
            <a:r>
              <a:rPr lang="en-US"/>
              <a:t> </a:t>
            </a:r>
            <a:r>
              <a:rPr lang="uk-UA">
                <a:latin typeface="Times New Roman" pitchFamily="18" charset="0"/>
                <a:cs typeface="Times New Roman" pitchFamily="18" charset="0"/>
              </a:rPr>
              <a:t>Спеціальні верстати служать для обробки тільки однієї цілком визначеної деталі (наприклад, фрезерно-копіювальний верстат для контурної обробки задньої ніжки столярного стільця). Вони, як правило, не мають пристроїв для переналагоджування на інші деталі. Спеціальні верстати бувають одно- або багатоопераційні і застосовуються у виробництві конструктивно стійких виробів.</a:t>
            </a:r>
          </a:p>
        </p:txBody>
      </p:sp>
      <p:pic>
        <p:nvPicPr>
          <p:cNvPr id="5123" name="Picture 2" descr="Копіювально-Фрезерний Верстат G80, фото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3810000"/>
            <a:ext cx="2133600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Токарно-фрезерно-копіювальний верстат Т4М-О для виробництва ексклюзивних меблів та ін. (Італія, Б-У).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b="18520"/>
          <a:stretch>
            <a:fillRect/>
          </a:stretch>
        </p:blipFill>
        <p:spPr bwMode="auto">
          <a:xfrm>
            <a:off x="4495800" y="3886200"/>
            <a:ext cx="367982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3"/>
          <p:cNvSpPr>
            <a:spLocks noChangeArrowheads="1"/>
          </p:cNvSpPr>
          <p:nvPr/>
        </p:nvSpPr>
        <p:spPr bwMode="auto">
          <a:xfrm>
            <a:off x="914400" y="2209800"/>
            <a:ext cx="73152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latin typeface="Times New Roman" pitchFamily="18" charset="0"/>
                <a:cs typeface="Times New Roman" pitchFamily="18" charset="0"/>
              </a:rPr>
              <a:t>Деревообробні верстати можуть бути з переривчастим рухом оброблюваної деталі чи різального інструмента (</a:t>
            </a:r>
            <a:r>
              <a:rPr lang="uk-UA" b="1" u="sng">
                <a:latin typeface="Times New Roman" pitchFamily="18" charset="0"/>
                <a:cs typeface="Times New Roman" pitchFamily="18" charset="0"/>
              </a:rPr>
              <a:t>циклові</a:t>
            </a:r>
            <a:r>
              <a:rPr lang="uk-UA">
                <a:latin typeface="Times New Roman" pitchFamily="18" charset="0"/>
                <a:cs typeface="Times New Roman" pitchFamily="18" charset="0"/>
              </a:rPr>
              <a:t>) та з безперервним переміщенням деталі (</a:t>
            </a:r>
            <a:r>
              <a:rPr lang="uk-UA" b="1" u="sng">
                <a:latin typeface="Times New Roman" pitchFamily="18" charset="0"/>
                <a:cs typeface="Times New Roman" pitchFamily="18" charset="0"/>
              </a:rPr>
              <a:t>прохідні</a:t>
            </a:r>
            <a:r>
              <a:rPr lang="uk-UA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r>
              <a:rPr lang="uk-UA">
                <a:latin typeface="Times New Roman" pitchFamily="18" charset="0"/>
                <a:cs typeface="Times New Roman" pitchFamily="18" charset="0"/>
              </a:rPr>
              <a:t>	У </a:t>
            </a:r>
            <a:r>
              <a:rPr lang="uk-UA" b="1" u="sng">
                <a:latin typeface="Times New Roman" pitchFamily="18" charset="0"/>
                <a:cs typeface="Times New Roman" pitchFamily="18" charset="0"/>
              </a:rPr>
              <a:t>циклових </a:t>
            </a:r>
            <a:r>
              <a:rPr lang="uk-UA">
                <a:latin typeface="Times New Roman" pitchFamily="18" charset="0"/>
                <a:cs typeface="Times New Roman" pitchFamily="18" charset="0"/>
              </a:rPr>
              <a:t>верстатах з повторенням циклу обробки робочі органи здійснюють однакові рухи, що повторюються. </a:t>
            </a:r>
          </a:p>
          <a:p>
            <a:r>
              <a:rPr lang="uk-UA">
                <a:latin typeface="Times New Roman" pitchFamily="18" charset="0"/>
                <a:cs typeface="Times New Roman" pitchFamily="18" charset="0"/>
              </a:rPr>
              <a:t>	У</a:t>
            </a:r>
            <a:r>
              <a:rPr lang="uk-UA" b="1" u="sng">
                <a:latin typeface="Times New Roman" pitchFamily="18" charset="0"/>
                <a:cs typeface="Times New Roman" pitchFamily="18" charset="0"/>
              </a:rPr>
              <a:t> прохідних </a:t>
            </a:r>
            <a:r>
              <a:rPr lang="uk-UA">
                <a:latin typeface="Times New Roman" pitchFamily="18" charset="0"/>
                <a:cs typeface="Times New Roman" pitchFamily="18" charset="0"/>
              </a:rPr>
              <a:t>верстатах  деталь безперервно (постійно) переміщується відносно робочих органів і обробляється в русі. У таких верстатах рух подачі та транспортування деталі виконуються одним пристроєм — механізмом подавання.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3"/>
          <p:cNvSpPr>
            <a:spLocks noChangeArrowheads="1"/>
          </p:cNvSpPr>
          <p:nvPr/>
        </p:nvSpPr>
        <p:spPr bwMode="auto">
          <a:xfrm>
            <a:off x="3352800" y="1143000"/>
            <a:ext cx="47244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Кожен тип верстата має конкретне конструктивне виконання, яке характеризує його модель. Для позначення виду й типу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верстатів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прийнято літерно-цифрову індексацію.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43000" y="2819400"/>
            <a:ext cx="6172200" cy="31400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Перша літера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(інколи дві) індексу означає тип верстата:                                           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— стрічковий;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— круглопилковий (застаріла назва циркульний);     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— чотирибічний поздовжньо-фрезерний (застаріла назва стругальний), фугувальний, рейсмусовий;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— фрезерний;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— шипорізальний;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— свердлильний; </a:t>
            </a:r>
          </a:p>
          <a:p>
            <a:pPr>
              <a:defRPr/>
            </a:pPr>
            <a:r>
              <a:rPr lang="uk-UA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Шл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— шліфувальний;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– токарні;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– рамні.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057400"/>
            <a:ext cx="7162800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Наприклад: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ЛС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— стрічкопилковий столярний;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ЦДК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— круглопилковий для поздовжнього розпилювання (циркульний ділильний — 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ЦД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 з конвеєрним (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 подаванням;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- рейсмусовий;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ФС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— фрезерний середній;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СВПГ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— свердлильно - пазорізальний горизонтальний та ін.</a:t>
            </a:r>
          </a:p>
        </p:txBody>
      </p:sp>
      <p:sp>
        <p:nvSpPr>
          <p:cNvPr id="8195" name="Прямоугольник 4"/>
          <p:cNvSpPr>
            <a:spLocks noChangeArrowheads="1"/>
          </p:cNvSpPr>
          <p:nvPr/>
        </p:nvSpPr>
        <p:spPr bwMode="auto">
          <a:xfrm>
            <a:off x="3276600" y="1295400"/>
            <a:ext cx="5105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b="1">
                <a:latin typeface="Times New Roman" pitchFamily="18" charset="0"/>
                <a:cs typeface="Times New Roman" pitchFamily="18" charset="0"/>
              </a:rPr>
              <a:t>Друга й третя літери індексу </a:t>
            </a:r>
            <a:r>
              <a:rPr lang="uk-UA">
                <a:latin typeface="Times New Roman" pitchFamily="18" charset="0"/>
                <a:cs typeface="Times New Roman" pitchFamily="18" charset="0"/>
              </a:rPr>
              <a:t>характеризують технологічні особливості верстата.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14400" y="4191000"/>
            <a:ext cx="71628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Цифри після першої літери (або між літерами)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означають кількість робочих органів або агрегатів верстата:</a:t>
            </a:r>
          </a:p>
          <a:p>
            <a:pPr>
              <a:defRPr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 Наприклад: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С2Ф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— фугувальний верстат з двома горизонтальним та вертикальним) різальними інструментами;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С2Р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— рейсмусовий з двома ножовими валами і т. д.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38200" y="2057400"/>
            <a:ext cx="731520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Цифри після літер індексу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характеризують головний параметр верстата, а за наявності кількох моделей даного типу — черговий номер моделі. </a:t>
            </a:r>
          </a:p>
          <a:p>
            <a:pPr>
              <a:defRPr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Наприклад: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СР6-9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— верстат рейсмусовий (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), ширина стола — 630 мм (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), дев'ята модель (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ЛС80-5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— верстат стрічкове пилковий столярний (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ЛС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), діаметр пилкових шківів — 800 мм (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80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), п'ята модель (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14400" y="4343400"/>
            <a:ext cx="72390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Індексація деяких верстатів не відповідає описаному принципу. Наприклад: </a:t>
            </a:r>
          </a:p>
          <a:p>
            <a:pPr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2ШлКН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— шліфувальний двоагрегатний верстат (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2Шл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 з конвеєрним подаванням (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 та нижнім розміщенням агрегатів (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>
              <a:defRPr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За літерно-цифровим індексом можна швидко визначити тип верстата, його головний параметр та конструктивне виконання.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00" y="1295400"/>
            <a:ext cx="29781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Круглопилкові</a:t>
            </a:r>
          </a:p>
        </p:txBody>
      </p:sp>
      <p:sp>
        <p:nvSpPr>
          <p:cNvPr id="10243" name="Прямоугольник 5"/>
          <p:cNvSpPr>
            <a:spLocks noChangeArrowheads="1"/>
          </p:cNvSpPr>
          <p:nvPr/>
        </p:nvSpPr>
        <p:spPr bwMode="auto">
          <a:xfrm>
            <a:off x="1081088" y="2133600"/>
            <a:ext cx="6858000" cy="375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200" b="1">
                <a:latin typeface="Times New Roman" pitchFamily="18" charset="0"/>
                <a:cs typeface="Times New Roman" pitchFamily="18" charset="0"/>
              </a:rPr>
              <a:t>Деревообробні верстати – однопилкові  або багатопилкові, призначений для поздовжнього, поперечного або під кутом використовують для розпилювання пиломатеріалів, заготовок, плитних матеріалів (фанера, ДВП та ДСП плити),</a:t>
            </a:r>
            <a:r>
              <a:rPr lang="uk-UA" sz="2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зарізання пазів, чвертей, з'єднань рамок і коробок. Залежно від виконуваних операцій верстати бувають для поперечного, поздовжнього, змішаного пиляння та форматні.</a:t>
            </a:r>
          </a:p>
          <a:p>
            <a:endParaRPr lang="uk-UA" sz="22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4953000"/>
            <a:ext cx="220980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33800" y="1295400"/>
            <a:ext cx="31591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Стрічкопилкові</a:t>
            </a:r>
          </a:p>
        </p:txBody>
      </p:sp>
      <p:sp>
        <p:nvSpPr>
          <p:cNvPr id="11267" name="Прямоугольник 4"/>
          <p:cNvSpPr>
            <a:spLocks noChangeArrowheads="1"/>
          </p:cNvSpPr>
          <p:nvPr/>
        </p:nvSpPr>
        <p:spPr bwMode="auto">
          <a:xfrm>
            <a:off x="990600" y="1997075"/>
            <a:ext cx="7162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Випилювання деталей з криволінійними контурами, ажурних і накладних елементів рельєфної різьби, розпил тонких заготовок по товщині, пиляння під кутом до базових поверхонь, перпендикулярне запилювання з’єднувальних елементів. 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2" cstate="print"/>
          <a:srcRect l="36875" t="17778" r="36250" b="11111"/>
          <a:stretch>
            <a:fillRect/>
          </a:stretch>
        </p:blipFill>
        <p:spPr bwMode="auto">
          <a:xfrm>
            <a:off x="990600" y="3200400"/>
            <a:ext cx="2057400" cy="3062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74" name="Picture 10" descr="https://studfile.net/html/2706/1056/html_myQeu5Bpj5.1fTC/htmlconvd-Kcjh80_html_de27f3d5f8a69ec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3124200"/>
            <a:ext cx="4724399" cy="310247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3"/>
          <p:cNvSpPr>
            <a:spLocks noChangeArrowheads="1"/>
          </p:cNvSpPr>
          <p:nvPr/>
        </p:nvSpPr>
        <p:spPr bwMode="auto">
          <a:xfrm>
            <a:off x="4114800" y="1295400"/>
            <a:ext cx="236192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Фугувальні</a:t>
            </a:r>
            <a:endParaRPr lang="uk-UA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3000" y="2133600"/>
            <a:ext cx="6858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Призначений для вирівнювання неправильної (жолобленої) чорнової поверхні деталей, створення геометричних площин, що мають бути базовими поверхнями під час подальшого оброблювання.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3" name="Picture 5" descr="Фугувальні верстати по дереву ТОП-5 кращих моделей в Україні на 2021 рік.  Статті компанії «Електромотор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9600" y="3276600"/>
            <a:ext cx="3857509" cy="302477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3"/>
          <p:cNvSpPr>
            <a:spLocks noChangeArrowheads="1"/>
          </p:cNvSpPr>
          <p:nvPr/>
        </p:nvSpPr>
        <p:spPr bwMode="auto">
          <a:xfrm>
            <a:off x="4114800" y="1295400"/>
            <a:ext cx="22163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Рейсмусові</a:t>
            </a:r>
            <a:endParaRPr lang="uk-UA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95400" y="2057400"/>
            <a:ext cx="6781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ризначений для поздовжнього одно - чи двостороннього оброблювання в розмір за товщиною поверхні плоских заготовок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7" name="Picture 5" descr="https://upload.wikimedia.org/wikipedia/commons/5/55/Thicknessing_pla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2819400"/>
            <a:ext cx="3352800" cy="363180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3"/>
          <p:cNvSpPr>
            <a:spLocks noChangeArrowheads="1"/>
          </p:cNvSpPr>
          <p:nvPr/>
        </p:nvSpPr>
        <p:spPr bwMode="auto">
          <a:xfrm>
            <a:off x="4419600" y="1295400"/>
            <a:ext cx="18742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Фрезерні</a:t>
            </a:r>
            <a:endParaRPr lang="ru-RU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1997839"/>
            <a:ext cx="7315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 фрезерних верстатах здійснюють плоске і профільне фрезерування прямолінійних і криволінійних деталей, обробляють вузли і щити по периметру, зарізають шипи і провушини, а також виконують різні копіювальні роботи. Фрезерні верстати можуть бути з ручною і механічною подачею, одно - і двошпиндельні, з верхнім і нижнім розміщенням шпинделів. 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Фрезерний верстат по дереву Holzmann FS 200: Купити у офіційного дилера  Holzmann в Україні, ціна, відгуки, знижки в інтернет-магазині STORGOM.UA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505200"/>
            <a:ext cx="3221567" cy="2971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3"/>
          <p:cNvSpPr>
            <a:spLocks noChangeArrowheads="1"/>
          </p:cNvSpPr>
          <p:nvPr/>
        </p:nvSpPr>
        <p:spPr bwMode="auto">
          <a:xfrm>
            <a:off x="3962400" y="1219200"/>
            <a:ext cx="258218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Свердлильні</a:t>
            </a:r>
            <a:endParaRPr lang="ru-RU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Прямоугольник 4"/>
          <p:cNvSpPr>
            <a:spLocks noChangeArrowheads="1"/>
          </p:cNvSpPr>
          <p:nvPr/>
        </p:nvSpPr>
        <p:spPr bwMode="auto">
          <a:xfrm>
            <a:off x="1066800" y="2057400"/>
            <a:ext cx="7086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Призначені для свердління наскрізних та ненаскрізних отворів, обробка радіусних елементів складних контурів деталей.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Настільно-свердлильний верстат ZS4112C - купити за вигідною ціною з  доставкою по Україні | STANKOM.COM"/>
          <p:cNvPicPr>
            <a:picLocks noChangeAspect="1" noChangeArrowheads="1"/>
          </p:cNvPicPr>
          <p:nvPr/>
        </p:nvPicPr>
        <p:blipFill>
          <a:blip r:embed="rId2" cstate="print"/>
          <a:srcRect l="19200" r="20000"/>
          <a:stretch>
            <a:fillRect/>
          </a:stretch>
        </p:blipFill>
        <p:spPr bwMode="auto">
          <a:xfrm>
            <a:off x="3429000" y="2819400"/>
            <a:ext cx="2133600" cy="350921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3"/>
          <p:cNvSpPr>
            <a:spLocks noChangeArrowheads="1"/>
          </p:cNvSpPr>
          <p:nvPr/>
        </p:nvSpPr>
        <p:spPr bwMode="auto">
          <a:xfrm>
            <a:off x="4419600" y="1371600"/>
            <a:ext cx="16603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Токарні</a:t>
            </a:r>
            <a:endParaRPr lang="ru-RU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7" name="Прямоугольник 4"/>
          <p:cNvSpPr>
            <a:spLocks noChangeArrowheads="1"/>
          </p:cNvSpPr>
          <p:nvPr/>
        </p:nvSpPr>
        <p:spPr bwMode="auto">
          <a:xfrm>
            <a:off x="1143000" y="2133600"/>
            <a:ext cx="7010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Призначені для виготовлення круглих (циліндричних та фасонних) деталей та елементів декору.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Токарний верстат по дереву Jet JWL-1221: Купити у офіційного дилера JET в  Україні, ціна, відгуки, знижки в інтернет-магазині STORGOM.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3048000"/>
            <a:ext cx="5012864" cy="31242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3"/>
          <p:cNvSpPr>
            <a:spLocks noChangeArrowheads="1"/>
          </p:cNvSpPr>
          <p:nvPr/>
        </p:nvSpPr>
        <p:spPr bwMode="auto">
          <a:xfrm>
            <a:off x="3962400" y="1295400"/>
            <a:ext cx="268676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Шліфувальні</a:t>
            </a:r>
            <a:endParaRPr lang="ru-RU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1" name="Прямоугольник 4"/>
          <p:cNvSpPr>
            <a:spLocks noChangeArrowheads="1"/>
          </p:cNvSpPr>
          <p:nvPr/>
        </p:nvSpPr>
        <p:spPr bwMode="auto">
          <a:xfrm>
            <a:off x="990600" y="2057400"/>
            <a:ext cx="70104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Призначені для вирівнювання площин деталей для декорування,надання точної форми та розмірів складним деталям, остаточна обробка поверхонь перед опорядженням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074" name="Picture 2" descr="Стрічковий шліфувальний верстат HOLZKRAFT LBSM 2505 ESE купити недорого в  інтернет-магазині «Ліс та Сад»"/>
          <p:cNvPicPr>
            <a:picLocks noChangeAspect="1" noChangeArrowheads="1"/>
          </p:cNvPicPr>
          <p:nvPr/>
        </p:nvPicPr>
        <p:blipFill>
          <a:blip r:embed="rId2" cstate="print"/>
          <a:srcRect t="13714" b="13143"/>
          <a:stretch>
            <a:fillRect/>
          </a:stretch>
        </p:blipFill>
        <p:spPr bwMode="auto">
          <a:xfrm>
            <a:off x="2514600" y="3048000"/>
            <a:ext cx="4381500" cy="320475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1828800" y="2407623"/>
            <a:ext cx="5562600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uk-UA" sz="2400" b="1" u="sng" dirty="0">
                <a:latin typeface="Times New Roman" pitchFamily="18" charset="0"/>
                <a:cs typeface="Times New Roman" pitchFamily="18" charset="0"/>
              </a:rPr>
              <a:t>Контрольні запитання:</a:t>
            </a:r>
          </a:p>
          <a:p>
            <a:pPr eaLnBrk="0" hangingPunct="0"/>
            <a: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  <a:t>1. Як поділяють деревообробні верстати за призначенням?</a:t>
            </a:r>
            <a:b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  <a:t>2. Як поділяють верстати за способом обробки?</a:t>
            </a:r>
            <a:b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  <a:t>3. Що означає перша (а інколи і друга) літера індексу?</a:t>
            </a:r>
            <a:b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  <a:t>4. Які літери характеризують технологічні особливості верстата?</a:t>
            </a:r>
            <a:b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  <a:t>5. Як розшифрувати </a:t>
            </a:r>
            <a:r>
              <a:rPr lang="uk-UA" sz="2000" dirty="0" smtClean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  <a:t>СР6-9?</a:t>
            </a:r>
            <a: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  <a:t>6. Як розшифрувати </a:t>
            </a:r>
            <a:r>
              <a:rPr lang="uk-UA" sz="2000" dirty="0" smtClean="0">
                <a:solidFill>
                  <a:srgbClr val="2F281E"/>
                </a:solidFill>
                <a:latin typeface="Times New Roman" pitchFamily="18" charset="0"/>
                <a:cs typeface="Times New Roman" pitchFamily="18" charset="0"/>
              </a:rPr>
              <a:t>ЛС80-5?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79925" y="29670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endParaRPr lang="ru-R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24208" y="2438400"/>
            <a:ext cx="5895588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6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</a:t>
            </a: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за </a:t>
            </a:r>
            <a:r>
              <a:rPr lang="ru-RU" sz="6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увагу</a:t>
            </a: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!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1469</TotalTime>
  <Words>706</Words>
  <Application>Microsoft Office PowerPoint</Application>
  <PresentationFormat>Экран (4:3)</PresentationFormat>
  <Paragraphs>58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109</cp:revision>
  <cp:lastPrinted>1601-01-01T00:00:00Z</cp:lastPrinted>
  <dcterms:created xsi:type="dcterms:W3CDTF">1601-01-01T00:00:00Z</dcterms:created>
  <dcterms:modified xsi:type="dcterms:W3CDTF">2023-09-21T13:30:20Z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