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89d3dcf91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89d3dcf91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89d3dcf91a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89d3dcf91a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89d3dcf91a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89d3dcf91a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89d3dcf91a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89d3dcf91a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89d3dcf91a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89d3dcf91a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89d3dcf91a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89d3dcf91a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89d3dcf91a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89d3dcf91a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89d3dcf91a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89d3dcf91a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89d3dcf91a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89d3dcf91a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89d3dcf91a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89d3dcf91a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89d3dcf91a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289d3dcf91a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89d3dcf91a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89d3dcf91a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89d3dcf91a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89d3dcf91a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89d3dcf91a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89d3dcf91a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89d3dcf91a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89d3dcf91a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89d3dcf91a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289d3dcf91a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89d3dcf91a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89d3dcf91a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89d3dcf91a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89d3dcf91a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289d3dcf91a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289d3dcf91a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89d3dcf91a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289d3dcf91a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gif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5.jpg"/><Relationship Id="rId4" Type="http://schemas.openxmlformats.org/officeDocument/2006/relationships/image" Target="../media/image7.jpg"/><Relationship Id="rId5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jpg"/><Relationship Id="rId4" Type="http://schemas.openxmlformats.org/officeDocument/2006/relationships/image" Target="../media/image8.jpg"/><Relationship Id="rId5" Type="http://schemas.openxmlformats.org/officeDocument/2006/relationships/image" Target="../media/image11.jpg"/><Relationship Id="rId6" Type="http://schemas.openxmlformats.org/officeDocument/2006/relationships/image" Target="../media/image26.png"/><Relationship Id="rId7" Type="http://schemas.openxmlformats.org/officeDocument/2006/relationships/image" Target="../media/image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6.png"/><Relationship Id="rId4" Type="http://schemas.openxmlformats.org/officeDocument/2006/relationships/image" Target="../media/image3.jpg"/><Relationship Id="rId5" Type="http://schemas.openxmlformats.org/officeDocument/2006/relationships/image" Target="../media/image19.png"/><Relationship Id="rId6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4.jpg"/><Relationship Id="rId4" Type="http://schemas.openxmlformats.org/officeDocument/2006/relationships/image" Target="../media/image13.jpg"/><Relationship Id="rId5" Type="http://schemas.openxmlformats.org/officeDocument/2006/relationships/image" Target="../media/image2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2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0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207325"/>
            <a:ext cx="8520600" cy="153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5700"/>
              <a:t>К</a:t>
            </a:r>
            <a:r>
              <a:rPr b="1" lang="uk" sz="5700"/>
              <a:t>ультурні та політичні </a:t>
            </a:r>
            <a:endParaRPr b="1" sz="5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5700"/>
              <a:t>права людини</a:t>
            </a:r>
            <a:endParaRPr b="1" sz="5700"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47238" y="1862415"/>
            <a:ext cx="2288775" cy="31814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960925" y="445025"/>
            <a:ext cx="6818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6000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3120">
                <a:latin typeface="Times New Roman"/>
                <a:ea typeface="Times New Roman"/>
                <a:cs typeface="Times New Roman"/>
                <a:sym typeface="Times New Roman"/>
              </a:rPr>
              <a:t>Культурні (духовні) права і свободи людини і громадянина —</a:t>
            </a:r>
            <a:endParaRPr b="1" sz="3120"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641950" y="1152475"/>
            <a:ext cx="7655400" cy="38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36000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3600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міра можливої поведінки або діяльності особи щодо задоволення своїх законних потреб у сфері освіти, літературної, художньої, наукової та технічної діяльності. Це право на залучення до багатств світової культури і на їх збільшення власною творчою діяльністю.</a:t>
            </a:r>
            <a:endParaRPr sz="33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205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6000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3280"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b="1" lang="uk" sz="4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uk" sz="3190">
                <a:latin typeface="Times New Roman"/>
                <a:ea typeface="Times New Roman"/>
                <a:cs typeface="Times New Roman"/>
                <a:sym typeface="Times New Roman"/>
              </a:rPr>
              <a:t>чинною Конституцією України до культурних прав і свобод належать:</a:t>
            </a:r>
            <a:endParaRPr b="1" sz="3820"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821375" y="1642725"/>
            <a:ext cx="7555800" cy="340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3600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2380"/>
              <a:buFont typeface="Arial"/>
              <a:buNone/>
            </a:pPr>
            <a:r>
              <a:t/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9655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uk" sz="316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право на освіту (ст. 43, 51, 53); </a:t>
            </a:r>
            <a:endParaRPr sz="316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9655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uk" sz="316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право на технічну, художню та наукову творчість (ст. 54); </a:t>
            </a:r>
            <a:endParaRPr sz="316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9655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uk" sz="316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право на результати своєї інтелектуальної, творчої діяльності (Ст. 54); </a:t>
            </a:r>
            <a:endParaRPr sz="316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99655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●"/>
            </a:pPr>
            <a:r>
              <a:rPr lang="uk" sz="3169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право на використання здобутків культури та мистецтва (ст. 11, 54). </a:t>
            </a:r>
            <a:endParaRPr sz="3169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1129075" y="3405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169"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r>
              <a:rPr b="1" lang="uk" sz="4169">
                <a:latin typeface="Times New Roman"/>
                <a:ea typeface="Times New Roman"/>
                <a:cs typeface="Times New Roman"/>
                <a:sym typeface="Times New Roman"/>
              </a:rPr>
              <a:t>раво на освіту </a:t>
            </a:r>
            <a:endParaRPr b="1" sz="4169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861225" y="1152475"/>
            <a:ext cx="4266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3600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Зміст права на освіту в найзагальнішому вигляді становить собою гарантовану можливість громадянинові одержати середню загальну, середню професійну та вищу освіту в державних і комунальних учбових закладах.</a:t>
            </a:r>
            <a:endParaRPr sz="3000"/>
          </a:p>
        </p:txBody>
      </p:sp>
      <p:pic>
        <p:nvPicPr>
          <p:cNvPr id="74" name="Google Shape;74;p16"/>
          <p:cNvPicPr preferRelativeResize="0"/>
          <p:nvPr/>
        </p:nvPicPr>
        <p:blipFill rotWithShape="1">
          <a:blip r:embed="rId3">
            <a:alphaModFix/>
          </a:blip>
          <a:srcRect b="-8598" l="25967" r="13090" t="-1923"/>
          <a:stretch/>
        </p:blipFill>
        <p:spPr>
          <a:xfrm>
            <a:off x="5984800" y="913250"/>
            <a:ext cx="3037952" cy="40675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052"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r>
              <a:rPr b="1" lang="uk" sz="3052">
                <a:latin typeface="Times New Roman"/>
                <a:ea typeface="Times New Roman"/>
                <a:cs typeface="Times New Roman"/>
                <a:sym typeface="Times New Roman"/>
              </a:rPr>
              <a:t>раво на технічну, художню та наукову творчість</a:t>
            </a:r>
            <a:endParaRPr b="1" sz="2720"/>
          </a:p>
        </p:txBody>
      </p:sp>
      <p:sp>
        <p:nvSpPr>
          <p:cNvPr id="80" name="Google Shape;80;p17"/>
          <p:cNvSpPr txBox="1"/>
          <p:nvPr>
            <p:ph idx="1" type="body"/>
          </p:nvPr>
        </p:nvSpPr>
        <p:spPr>
          <a:xfrm>
            <a:off x="641950" y="1017725"/>
            <a:ext cx="4724700" cy="355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600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свобода творчості гарантується захистом інтелектуальної власності громадян, їхніх авторських прав, моральних і матеріальних інтересів, що виникають у зв’язку з різними видами інтелектуальної діяльності: право на результати інтелектуальної, творчої діяльності гарантується, зокрема, забороною використовувати або поширювати без згоди авторів результати їх інтелектуальної, творчої діяльності, за винятками, встановленими законом. </a:t>
            </a:r>
            <a:endParaRPr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1" name="Google Shape;81;p17"/>
          <p:cNvPicPr preferRelativeResize="0"/>
          <p:nvPr/>
        </p:nvPicPr>
        <p:blipFill rotWithShape="1">
          <a:blip r:embed="rId3">
            <a:alphaModFix/>
          </a:blip>
          <a:srcRect b="0" l="-11069" r="17102" t="0"/>
          <a:stretch/>
        </p:blipFill>
        <p:spPr>
          <a:xfrm>
            <a:off x="5742075" y="1535913"/>
            <a:ext cx="3090226" cy="2514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title"/>
          </p:nvPr>
        </p:nvSpPr>
        <p:spPr>
          <a:xfrm>
            <a:off x="311700" y="147525"/>
            <a:ext cx="8304600" cy="870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452"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r>
              <a:rPr b="1" lang="uk" sz="3452">
                <a:latin typeface="Times New Roman"/>
                <a:ea typeface="Times New Roman"/>
                <a:cs typeface="Times New Roman"/>
                <a:sym typeface="Times New Roman"/>
              </a:rPr>
              <a:t>раво на результати своєї інтелектуальної, творчої діяльності </a:t>
            </a:r>
            <a:endParaRPr b="1" sz="3120"/>
          </a:p>
        </p:txBody>
      </p:sp>
      <p:sp>
        <p:nvSpPr>
          <p:cNvPr id="87" name="Google Shape;87;p18"/>
          <p:cNvSpPr txBox="1"/>
          <p:nvPr>
            <p:ph idx="1" type="body"/>
          </p:nvPr>
        </p:nvSpPr>
        <p:spPr>
          <a:xfrm>
            <a:off x="482450" y="1523125"/>
            <a:ext cx="5622000" cy="348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600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реалізується за допомогою низки законодавчих актів, якими забезпечується право на вибір і зайняття інтелектуальною, творчою діяльністю, а також забезпечуються права інтелектуальної власності, авторські права і зв’язані з ними майнові права та моральні інтереси. </a:t>
            </a:r>
            <a:endParaRPr sz="27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3200"/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10250" y="1523125"/>
            <a:ext cx="2354001" cy="3143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>
            <a:off x="921050" y="445025"/>
            <a:ext cx="7456200" cy="95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360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3330">
                <a:latin typeface="Times New Roman"/>
                <a:ea typeface="Times New Roman"/>
                <a:cs typeface="Times New Roman"/>
                <a:sym typeface="Times New Roman"/>
              </a:rPr>
              <a:t>Об’єктами права інтелектуальної власності є:</a:t>
            </a:r>
            <a:endParaRPr b="1" sz="3420"/>
          </a:p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>
            <a:off x="761550" y="1702550"/>
            <a:ext cx="5781600" cy="344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3600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твори науки, лі</a:t>
            </a:r>
            <a:r>
              <a:rPr lang="uk" sz="2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тер</a:t>
            </a:r>
            <a:r>
              <a:rPr lang="uk" sz="27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атури й мистецтва, винаходи, моделі. промислові зразки, раціоналізаторські пропозиції, знаки для товарів і послуг, результати науково-дослідних робіт та інші здобутки інтелектуальної праці. </a:t>
            </a:r>
            <a:endParaRPr sz="3200"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24150" y="1403525"/>
            <a:ext cx="1900250" cy="311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/>
          <p:nvPr>
            <p:ph type="title"/>
          </p:nvPr>
        </p:nvSpPr>
        <p:spPr>
          <a:xfrm>
            <a:off x="311700" y="445025"/>
            <a:ext cx="8045400" cy="109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852"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r>
              <a:rPr b="1" lang="uk" sz="3852">
                <a:latin typeface="Times New Roman"/>
                <a:ea typeface="Times New Roman"/>
                <a:cs typeface="Times New Roman"/>
                <a:sym typeface="Times New Roman"/>
              </a:rPr>
              <a:t>раво на використання здобутків культури та мистецтва </a:t>
            </a:r>
            <a:endParaRPr b="1" sz="3520"/>
          </a:p>
        </p:txBody>
      </p:sp>
      <p:sp>
        <p:nvSpPr>
          <p:cNvPr id="101" name="Google Shape;101;p20"/>
          <p:cNvSpPr txBox="1"/>
          <p:nvPr>
            <p:ph idx="1" type="body"/>
          </p:nvPr>
        </p:nvSpPr>
        <p:spPr>
          <a:xfrm>
            <a:off x="311700" y="1881975"/>
            <a:ext cx="8520600" cy="311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2" name="Google Shape;10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2" y="1881976"/>
            <a:ext cx="4127995" cy="31101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00" y="1881975"/>
            <a:ext cx="3110098" cy="3110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75575" y="2033400"/>
            <a:ext cx="2332573" cy="31100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4520">
                <a:latin typeface="Times New Roman"/>
                <a:ea typeface="Times New Roman"/>
                <a:cs typeface="Times New Roman"/>
                <a:sym typeface="Times New Roman"/>
              </a:rPr>
              <a:t>ПОЛІТИЧНІ ПРАВА</a:t>
            </a:r>
            <a:endParaRPr b="1" sz="45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0" name="Google Shape;110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1" name="Google Shape;11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52328" y="1460725"/>
            <a:ext cx="4191675" cy="2799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4163" y="2384563"/>
            <a:ext cx="1743075" cy="261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" y="1152475"/>
            <a:ext cx="3671998" cy="29425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1700" y="3187100"/>
            <a:ext cx="1956398" cy="1956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 rotWithShape="1">
          <a:blip r:embed="rId7">
            <a:alphaModFix/>
          </a:blip>
          <a:srcRect b="-22406" l="0" r="-140153" t="-117747"/>
          <a:stretch/>
        </p:blipFill>
        <p:spPr>
          <a:xfrm>
            <a:off x="2831049" y="511438"/>
            <a:ext cx="6432575" cy="469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3420"/>
              <a:t>Політичні права громадян - це</a:t>
            </a:r>
            <a:endParaRPr b="1" sz="4320"/>
          </a:p>
        </p:txBody>
      </p:sp>
      <p:sp>
        <p:nvSpPr>
          <p:cNvPr id="121" name="Google Shape;121;p22"/>
          <p:cNvSpPr txBox="1"/>
          <p:nvPr>
            <p:ph idx="1" type="body"/>
          </p:nvPr>
        </p:nvSpPr>
        <p:spPr>
          <a:xfrm>
            <a:off x="311700" y="1152475"/>
            <a:ext cx="8520600" cy="372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3000">
                <a:solidFill>
                  <a:schemeClr val="dk1"/>
                </a:solidFill>
              </a:rPr>
              <a:t>(перш за все – право на управління справами держави) складають органічну основу цивілізованого суспільства, створюють підґрунтя легітимації демократичного політичного режиму та владної еліти, виступають як цінності, якими влада повинна обмежувати себе і на які повинна орієнтуватися. 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3"/>
          <p:cNvSpPr txBox="1"/>
          <p:nvPr>
            <p:ph idx="1" type="body"/>
          </p:nvPr>
        </p:nvSpPr>
        <p:spPr>
          <a:xfrm>
            <a:off x="311700" y="446550"/>
            <a:ext cx="8520600" cy="444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800">
                <a:solidFill>
                  <a:schemeClr val="dk1"/>
                </a:solidFill>
              </a:rPr>
              <a:t>На відміну від прав людини, права громадянина охоплюють сферу відносин індивіда з державою (сферу публічних інтересів), надають йому інструменти впливу на зовнішню і внутрішню політику держави. Народ, зафіксовано в Основному законі, здійснює владу безпосередньо і через органи державної (законодавчої, виконавчої і судової) влади та органи місцевого самоврядування. </a:t>
            </a:r>
            <a:endParaRPr sz="2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/>
          <p:nvPr>
            <p:ph type="title"/>
          </p:nvPr>
        </p:nvSpPr>
        <p:spPr>
          <a:xfrm>
            <a:off x="183400" y="445025"/>
            <a:ext cx="8811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uk" sz="2620"/>
              <a:t>Важливо, що політичні права громадян визначені у: </a:t>
            </a:r>
            <a:endParaRPr b="1" sz="3520"/>
          </a:p>
        </p:txBody>
      </p:sp>
      <p:sp>
        <p:nvSpPr>
          <p:cNvPr id="132" name="Google Shape;132;p24"/>
          <p:cNvSpPr txBox="1"/>
          <p:nvPr>
            <p:ph idx="1" type="body"/>
          </p:nvPr>
        </p:nvSpPr>
        <p:spPr>
          <a:xfrm>
            <a:off x="20400" y="1152475"/>
            <a:ext cx="9144000" cy="38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Char char="-"/>
            </a:pPr>
            <a:r>
              <a:rPr lang="uk" sz="2300">
                <a:solidFill>
                  <a:schemeClr val="dk1"/>
                </a:solidFill>
              </a:rPr>
              <a:t>Міжнародному Пакті про громадянські і політичні права, який прийнятий Генеральною Асамблеєю ООН 16 грудня 1966 року та набрав чинності в Україні 23 березня 1976 р. </a:t>
            </a:r>
            <a:endParaRPr sz="2300">
              <a:solidFill>
                <a:schemeClr val="dk1"/>
              </a:solidFill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Char char="-"/>
            </a:pPr>
            <a:r>
              <a:rPr lang="uk" sz="2300">
                <a:solidFill>
                  <a:schemeClr val="dk1"/>
                </a:solidFill>
              </a:rPr>
              <a:t>Політичні права громадян України визначені Конституцією України та Законами України. </a:t>
            </a:r>
            <a:endParaRPr sz="23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2300">
                <a:solidFill>
                  <a:schemeClr val="dk1"/>
                </a:solidFill>
              </a:rPr>
              <a:t>Рівень гарантованості політичних прав і свобод постійно піддається моніторингу з боку впливових міжнародних організацій (ООН, ЄС, Рада Європи, ПАРЄ та ін.) і свідчить про рівень демократії в Україні. </a:t>
            </a:r>
            <a:endParaRPr b="1" sz="23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3520"/>
              <a:t>П</a:t>
            </a:r>
            <a:r>
              <a:rPr b="1" lang="uk" sz="3520"/>
              <a:t>олітичне право на управління справами держави українці здійснюють через: </a:t>
            </a:r>
            <a:endParaRPr b="1" sz="3520"/>
          </a:p>
        </p:txBody>
      </p:sp>
      <p:sp>
        <p:nvSpPr>
          <p:cNvPr id="138" name="Google Shape;138;p25"/>
          <p:cNvSpPr txBox="1"/>
          <p:nvPr>
            <p:ph idx="1" type="body"/>
          </p:nvPr>
        </p:nvSpPr>
        <p:spPr>
          <a:xfrm>
            <a:off x="311700" y="2380350"/>
            <a:ext cx="5413800" cy="22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AutoNum type="arabicPeriod"/>
            </a:pPr>
            <a:r>
              <a:rPr lang="uk" sz="2800">
                <a:solidFill>
                  <a:schemeClr val="dk1"/>
                </a:solidFill>
              </a:rPr>
              <a:t>Право брати участь у всеукраїнському та місцевих референдумах </a:t>
            </a:r>
            <a:r>
              <a:rPr lang="uk" sz="2800">
                <a:solidFill>
                  <a:schemeClr val="dk1"/>
                </a:solidFill>
              </a:rPr>
              <a:t>«Про Всеукраїнський референдум». </a:t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139" name="Google Shape;13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57950" y="2534463"/>
            <a:ext cx="3113697" cy="19399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6"/>
          <p:cNvSpPr txBox="1"/>
          <p:nvPr>
            <p:ph idx="1" type="body"/>
          </p:nvPr>
        </p:nvSpPr>
        <p:spPr>
          <a:xfrm>
            <a:off x="400800" y="147525"/>
            <a:ext cx="8743200" cy="332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400">
                <a:solidFill>
                  <a:schemeClr val="dk1"/>
                </a:solidFill>
              </a:rPr>
              <a:t>2. П</a:t>
            </a:r>
            <a:r>
              <a:rPr lang="uk" sz="2400">
                <a:solidFill>
                  <a:schemeClr val="dk1"/>
                </a:solidFill>
              </a:rPr>
              <a:t>раво вільно обирати і бути обраними до органів державної влади та о</a:t>
            </a:r>
            <a:r>
              <a:rPr lang="uk" sz="2400">
                <a:solidFill>
                  <a:schemeClr val="dk1"/>
                </a:solidFill>
              </a:rPr>
              <a:t>рганів місцевого самоврядування (регулюється ст.38, 70, 71 Конституції України, Законами України «Про вибори депутатів місцевих рад та сільських, селищних, міських голів», «Про вибори народних депутатів України», «Про вибори Президента України»).</a:t>
            </a:r>
            <a:endParaRPr sz="2500">
              <a:solidFill>
                <a:schemeClr val="dk1"/>
              </a:solidFill>
            </a:endParaRPr>
          </a:p>
        </p:txBody>
      </p:sp>
      <p:pic>
        <p:nvPicPr>
          <p:cNvPr id="145" name="Google Shape;145;p26"/>
          <p:cNvPicPr preferRelativeResize="0"/>
          <p:nvPr/>
        </p:nvPicPr>
        <p:blipFill rotWithShape="1">
          <a:blip r:embed="rId3">
            <a:alphaModFix/>
          </a:blip>
          <a:srcRect b="0" l="8764" r="3153" t="0"/>
          <a:stretch/>
        </p:blipFill>
        <p:spPr>
          <a:xfrm>
            <a:off x="2754175" y="2757875"/>
            <a:ext cx="3429975" cy="194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/>
          <p:nvPr>
            <p:ph idx="1" type="body"/>
          </p:nvPr>
        </p:nvSpPr>
        <p:spPr>
          <a:xfrm>
            <a:off x="311700" y="346875"/>
            <a:ext cx="5000100" cy="479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600">
                <a:solidFill>
                  <a:schemeClr val="dk1"/>
                </a:solidFill>
              </a:rPr>
              <a:t>3. П</a:t>
            </a:r>
            <a:r>
              <a:rPr lang="uk" sz="2600">
                <a:solidFill>
                  <a:schemeClr val="dk1"/>
                </a:solidFill>
              </a:rPr>
              <a:t>раво рівного доступу до державної служби, а також до служби в органах місцевого самоврядування (регулюється Законами України «Про державну службу», «Про місцеве самоврядування в Україні», «Про службу в органах місцевого самоврядування»). </a:t>
            </a:r>
            <a:endParaRPr sz="2600">
              <a:solidFill>
                <a:schemeClr val="dk1"/>
              </a:solidFill>
            </a:endParaRPr>
          </a:p>
        </p:txBody>
      </p:sp>
      <p:pic>
        <p:nvPicPr>
          <p:cNvPr id="151" name="Google Shape;15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11703" y="0"/>
            <a:ext cx="3832294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8"/>
          <p:cNvSpPr txBox="1"/>
          <p:nvPr>
            <p:ph idx="1" type="body"/>
          </p:nvPr>
        </p:nvSpPr>
        <p:spPr>
          <a:xfrm>
            <a:off x="311700" y="187400"/>
            <a:ext cx="3918600" cy="482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3000">
                <a:solidFill>
                  <a:schemeClr val="dk1"/>
                </a:solidFill>
              </a:rPr>
              <a:t>4. Право на свободу об'єднання у політичні партії та громадські організації (ст. 36, 37 Конституції України, Закон України про «Про політичні партії»); </a:t>
            </a:r>
            <a:endParaRPr sz="3000">
              <a:solidFill>
                <a:schemeClr val="dk1"/>
              </a:solidFill>
            </a:endParaRPr>
          </a:p>
        </p:txBody>
      </p:sp>
      <p:pic>
        <p:nvPicPr>
          <p:cNvPr id="157" name="Google Shape;15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2700" y="152400"/>
            <a:ext cx="1809300" cy="180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14076" y="56700"/>
            <a:ext cx="1998599" cy="200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82700" y="2209800"/>
            <a:ext cx="2819400" cy="74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30300" y="3105139"/>
            <a:ext cx="4913700" cy="12332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9"/>
          <p:cNvSpPr txBox="1"/>
          <p:nvPr>
            <p:ph type="title"/>
          </p:nvPr>
        </p:nvSpPr>
        <p:spPr>
          <a:xfrm>
            <a:off x="123600" y="288300"/>
            <a:ext cx="6200100" cy="456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5. П</a:t>
            </a:r>
            <a:r>
              <a:rPr lang="uk"/>
              <a:t>раво громадян України збиратися мирно, без зброї і проводити збори, мітинги, походи і демонстрації (ст. 39 Конституції </a:t>
            </a:r>
            <a:r>
              <a:rPr lang="uk"/>
              <a:t>України</a:t>
            </a:r>
            <a:r>
              <a:rPr lang="uk"/>
              <a:t>);</a:t>
            </a:r>
            <a:endParaRPr/>
          </a:p>
        </p:txBody>
      </p:sp>
      <p:pic>
        <p:nvPicPr>
          <p:cNvPr id="166" name="Google Shape;166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46850" y="2571760"/>
            <a:ext cx="3119324" cy="20674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76100" y="152400"/>
            <a:ext cx="1700221" cy="2266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838100" y="2419350"/>
            <a:ext cx="3429002" cy="25717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0"/>
          <p:cNvSpPr txBox="1"/>
          <p:nvPr>
            <p:ph type="title"/>
          </p:nvPr>
        </p:nvSpPr>
        <p:spPr>
          <a:xfrm>
            <a:off x="311700" y="445025"/>
            <a:ext cx="5413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133"/>
              <a:t>6. П</a:t>
            </a:r>
            <a:r>
              <a:rPr lang="uk" sz="3133"/>
              <a:t>раво направляти індивідуальні чи колективні письмові звернення або особисто звертатися до органів державної влади, органів місцевого самоврядування (ст. 40 Конституції України, Закон України «Про звернення громадян»);</a:t>
            </a:r>
            <a:r>
              <a:rPr lang="uk"/>
              <a:t> </a:t>
            </a:r>
            <a:endParaRPr/>
          </a:p>
        </p:txBody>
      </p:sp>
      <p:pic>
        <p:nvPicPr>
          <p:cNvPr id="174" name="Google Shape;17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54100" y="661263"/>
            <a:ext cx="2701259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1"/>
          <p:cNvSpPr txBox="1"/>
          <p:nvPr>
            <p:ph idx="1" type="body"/>
          </p:nvPr>
        </p:nvSpPr>
        <p:spPr>
          <a:xfrm>
            <a:off x="311700" y="326950"/>
            <a:ext cx="8643600" cy="424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3100">
                <a:solidFill>
                  <a:schemeClr val="dk1"/>
                </a:solidFill>
              </a:rPr>
              <a:t>7. П</a:t>
            </a:r>
            <a:r>
              <a:rPr lang="uk" sz="3100">
                <a:solidFill>
                  <a:schemeClr val="dk1"/>
                </a:solidFill>
              </a:rPr>
              <a:t>раво на свободу пересування (ст. 33 Конституції України, Закон України «Про свободу пересування та вільний вибір місця проживання в Україні»);</a:t>
            </a:r>
            <a:endParaRPr sz="3100">
              <a:solidFill>
                <a:schemeClr val="dk1"/>
              </a:solidFill>
            </a:endParaRPr>
          </a:p>
        </p:txBody>
      </p:sp>
      <p:pic>
        <p:nvPicPr>
          <p:cNvPr id="180" name="Google Shape;180;p31"/>
          <p:cNvPicPr preferRelativeResize="0"/>
          <p:nvPr/>
        </p:nvPicPr>
        <p:blipFill rotWithShape="1">
          <a:blip r:embed="rId3">
            <a:alphaModFix/>
          </a:blip>
          <a:srcRect b="0" l="-3629" r="3629" t="0"/>
          <a:stretch/>
        </p:blipFill>
        <p:spPr>
          <a:xfrm>
            <a:off x="2966221" y="2571750"/>
            <a:ext cx="3855780" cy="2571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2"/>
          <p:cNvSpPr txBox="1"/>
          <p:nvPr>
            <p:ph idx="1" type="body"/>
          </p:nvPr>
        </p:nvSpPr>
        <p:spPr>
          <a:xfrm>
            <a:off x="311700" y="366825"/>
            <a:ext cx="8520600" cy="420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500">
                <a:solidFill>
                  <a:schemeClr val="dk1"/>
                </a:solidFill>
              </a:rPr>
              <a:t>8. П</a:t>
            </a:r>
            <a:r>
              <a:rPr lang="uk" sz="2500">
                <a:solidFill>
                  <a:schemeClr val="dk1"/>
                </a:solidFill>
              </a:rPr>
              <a:t>раво на свободу слова (ст. 34 Конституції України). </a:t>
            </a:r>
            <a:endParaRPr sz="2500">
              <a:solidFill>
                <a:schemeClr val="dk1"/>
              </a:solidFill>
            </a:endParaRPr>
          </a:p>
        </p:txBody>
      </p:sp>
      <p:pic>
        <p:nvPicPr>
          <p:cNvPr id="186" name="Google Shape;186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76701" y="1237450"/>
            <a:ext cx="5269023" cy="3527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3820"/>
              <a:t>ДЯКУЮ ЗА УВАГУ !</a:t>
            </a:r>
            <a:endParaRPr sz="3820"/>
          </a:p>
        </p:txBody>
      </p:sp>
      <p:pic>
        <p:nvPicPr>
          <p:cNvPr id="192" name="Google Shape;192;p33"/>
          <p:cNvPicPr preferRelativeResize="0"/>
          <p:nvPr/>
        </p:nvPicPr>
        <p:blipFill rotWithShape="1">
          <a:blip r:embed="rId3">
            <a:alphaModFix/>
          </a:blip>
          <a:srcRect b="0" l="3130" r="-3130" t="0"/>
          <a:stretch/>
        </p:blipFill>
        <p:spPr>
          <a:xfrm>
            <a:off x="2085063" y="1143100"/>
            <a:ext cx="5731464" cy="3820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