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2" r:id="rId13"/>
    <p:sldId id="273" r:id="rId14"/>
    <p:sldId id="274" r:id="rId15"/>
    <p:sldId id="275" r:id="rId16"/>
    <p:sldId id="27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52" autoAdjust="0"/>
  </p:normalViewPr>
  <p:slideViewPr>
    <p:cSldViewPr>
      <p:cViewPr varScale="1">
        <p:scale>
          <a:sx n="63" d="100"/>
          <a:sy n="63" d="100"/>
        </p:scale>
        <p:origin x="-15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022FF-7114-4538-81B8-3A7E02DC2F66}" type="datetimeFigureOut">
              <a:rPr lang="uk-UA" smtClean="0"/>
              <a:t>13.12.2022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50A086-B3A8-4C10-A6B3-DA196E67255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9841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A086-B3A8-4C10-A6B3-DA196E67255D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1745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A086-B3A8-4C10-A6B3-DA196E67255D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6690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EE3B985-212A-4C9D-9237-C7D3638C9B55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C53CAE3-7359-4304-83A9-FEE244524F8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992888" cy="3240360"/>
          </a:xfrm>
        </p:spPr>
        <p:txBody>
          <a:bodyPr>
            <a:noAutofit/>
          </a:bodyPr>
          <a:lstStyle/>
          <a:p>
            <a:pPr algn="l"/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УРОКУ</a:t>
            </a:r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Макаронні вироби: асортимент, харчова цінність, вимоги до якості, умови зберігання, використання. Загальні правила варіння макаронів. Приготування та відпуск макаронів відварених: з жиром, з сметаною, з сиром</a:t>
            </a:r>
            <a:r>
              <a:rPr lang="uk-UA" sz="2800" dirty="0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717032"/>
            <a:ext cx="7772400" cy="129614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моя мета, мій принцип, мій девіз.</a:t>
            </a:r>
          </a:p>
          <a:p>
            <a:pPr algn="l"/>
            <a: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  <a:t> «Я знаю, я вмію я можу показати і навчити вас»</a:t>
            </a:r>
            <a:r>
              <a:rPr lang="uk-UA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algn="l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41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УРОКУ: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582341"/>
            <a:ext cx="78488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І. Макаронні вироби: асортимент, харчова цінність, вимоги до якості, зберігання,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ІІ. Загальні правила варіння макаронів.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ІІ.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Технологія приготування, макаронів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відварених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жиром,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сметаною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сиром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.Правила відпуску, вимоги до якості страв.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54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у нас незвичайний  урок __ ми вирушаємо у подорож до Італії. Відвідуємо багато </a:t>
            </a:r>
            <a:r>
              <a:rPr lang="uk-UA" sz="2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міст, завітаємо до </a:t>
            </a:r>
            <a:r>
              <a:rPr lang="uk-UA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друзів. 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420888"/>
            <a:ext cx="7992887" cy="3960440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8298749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7688"/>
            <a:ext cx="8784976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Макаронні вироби—це концентроване тісто з пшеничного борошна спеціального   помелу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Харчова цінність макаронних виробів 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складу макаронних виробів входять: вода – 11-13%, білки – 9-13%, жири – 0,9-2,7%,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вуглеводи – 72-75%, мінеральні речовини – 0,5-1,5%, клітковина –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0,1-0,6%, вітаміни В</a:t>
            </a:r>
            <a:r>
              <a:rPr lang="uk-UA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,РР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 </a:t>
            </a:r>
            <a:r>
              <a:rPr lang="uk-UA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 виду борошна макаронні вироби поділяють на групи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вироби з борошна твердих сортів пшениці;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вироби з борошна високоскловидної  м’якої  пшениці;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вироби з хлібопекарського пшеничного борошна.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 сорту борошна макаронні вироби поділяють на класи: </a:t>
            </a:r>
            <a:endParaRPr lang="uk-UA" sz="2400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1-й клас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вироби з макаронної крупки або хлібопекарського борошна вищого сорту і 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2-й клас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вироби з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напівкрупки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або хлібопекарського борошна першого сорту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 збагачують добавляють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смакрві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добовки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 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група А, 1-й клас, яєчний; група А 2-й клас,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томатний.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62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>
            <a:normAutofit/>
          </a:bodyPr>
          <a:lstStyle/>
          <a:p>
            <a:pPr lvl="0"/>
            <a:r>
              <a:rPr lang="uk-UA" sz="2400" b="1" dirty="0"/>
              <a:t>фігурні</a:t>
            </a:r>
            <a:r>
              <a:rPr lang="uk-UA" sz="2400" b="1" dirty="0" smtClean="0"/>
              <a:t>;</a:t>
            </a:r>
          </a:p>
          <a:p>
            <a:pPr marL="109728" lvl="0" indent="0">
              <a:buNone/>
            </a:pPr>
            <a:endParaRPr lang="ru-RU" sz="1800" dirty="0"/>
          </a:p>
          <a:p>
            <a:pPr lvl="0" fontAlgn="base"/>
            <a:endParaRPr lang="ru-RU" sz="1800" dirty="0"/>
          </a:p>
          <a:p>
            <a:endParaRPr lang="uk-UA" sz="1800" dirty="0" smtClean="0"/>
          </a:p>
          <a:p>
            <a:r>
              <a:rPr lang="uk-UA" sz="2400" b="1" dirty="0" smtClean="0"/>
              <a:t>трубчасті;</a:t>
            </a:r>
          </a:p>
          <a:p>
            <a:endParaRPr lang="uk-UA" sz="1800" dirty="0"/>
          </a:p>
          <a:p>
            <a:endParaRPr lang="uk-UA" sz="1800" dirty="0" smtClean="0"/>
          </a:p>
          <a:p>
            <a:r>
              <a:rPr lang="uk-UA" sz="2400" b="1" dirty="0" smtClean="0"/>
              <a:t>н</a:t>
            </a:r>
            <a:r>
              <a:rPr lang="uk-UA" sz="2400" b="1" dirty="0"/>
              <a:t>и</a:t>
            </a:r>
            <a:r>
              <a:rPr lang="uk-UA" sz="2400" b="1" dirty="0" smtClean="0"/>
              <a:t>ткоподібні;</a:t>
            </a:r>
            <a:r>
              <a:rPr lang="ru-RU" sz="2400" b="1" dirty="0" smtClean="0"/>
              <a:t> </a:t>
            </a:r>
          </a:p>
          <a:p>
            <a:endParaRPr lang="ru-RU" sz="1800" dirty="0"/>
          </a:p>
          <a:p>
            <a:endParaRPr lang="ru-RU" sz="1800" dirty="0" smtClean="0"/>
          </a:p>
          <a:p>
            <a:r>
              <a:rPr lang="uk-UA" sz="2400" b="1" dirty="0" smtClean="0"/>
              <a:t>стрічкоподібні</a:t>
            </a:r>
            <a:endParaRPr lang="ru-RU" sz="24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2000" i="1" u="sng" dirty="0">
                <a:effectLst/>
              </a:rPr>
              <a:t> </a:t>
            </a:r>
            <a:r>
              <a:rPr lang="uk-UA" sz="2800" u="sng" dirty="0">
                <a:solidFill>
                  <a:schemeClr val="accent5">
                    <a:lumMod val="50000"/>
                  </a:schemeClr>
                </a:solidFill>
                <a:effectLst/>
              </a:rPr>
              <a:t>Макаронні вироби, залежно від їх форми, поділяються на кілька типів:</a:t>
            </a:r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112676" y="1412776"/>
            <a:ext cx="93610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Блок-схема: перфолента 18"/>
          <p:cNvSpPr/>
          <p:nvPr/>
        </p:nvSpPr>
        <p:spPr>
          <a:xfrm>
            <a:off x="3253752" y="836712"/>
            <a:ext cx="5710735" cy="1224136"/>
          </a:xfrm>
          <a:prstGeom prst="flowChartPunchedTap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ru-RU" dirty="0" smtClean="0">
              <a:solidFill>
                <a:schemeClr val="tx1"/>
              </a:solidFill>
            </a:endParaRPr>
          </a:p>
          <a:p>
            <a:pPr fontAlgn="base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фигурні вироби можуть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виготовлятися самих різних форм і </a:t>
            </a:r>
            <a:r>
              <a:rPr lang="uk-UA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розмірів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2375756" y="2706110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Блок-схема: перфолента 21"/>
          <p:cNvSpPr/>
          <p:nvPr/>
        </p:nvSpPr>
        <p:spPr>
          <a:xfrm>
            <a:off x="3253752" y="2060848"/>
            <a:ext cx="5863632" cy="1074500"/>
          </a:xfrm>
          <a:prstGeom prst="flowChartPunchedTap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solidFill>
                  <a:schemeClr val="tx1"/>
                </a:solidFill>
              </a:rPr>
              <a:t>           </a:t>
            </a:r>
            <a:r>
              <a:rPr lang="uk-UA" sz="2400" b="1" dirty="0" smtClean="0">
                <a:solidFill>
                  <a:schemeClr val="tx1"/>
                </a:solidFill>
              </a:rPr>
              <a:t> </a:t>
            </a: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макарони, ріжки, пір’я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827584" y="6525344"/>
            <a:ext cx="476250" cy="95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22"/>
          <p:cNvSpPr>
            <a:spLocks noChangeArrowheads="1"/>
          </p:cNvSpPr>
          <p:nvPr/>
        </p:nvSpPr>
        <p:spPr bwMode="auto">
          <a:xfrm>
            <a:off x="-3749635" y="4113038"/>
            <a:ext cx="184731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uk-UA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>
            <a:off x="2843808" y="3769528"/>
            <a:ext cx="40994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Блок-схема: перфолента 28"/>
          <p:cNvSpPr/>
          <p:nvPr/>
        </p:nvSpPr>
        <p:spPr>
          <a:xfrm>
            <a:off x="3253752" y="3248942"/>
            <a:ext cx="5863632" cy="1728192"/>
          </a:xfrm>
          <a:prstGeom prst="flowChartPunchedTap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uk-UA" sz="2800" b="1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на вермішель-павутинку - звичайну – любительську</a:t>
            </a:r>
            <a:r>
              <a:rPr lang="uk-UA" sz="28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2800" dirty="0">
              <a:effectLst/>
              <a:ea typeface="Calibri"/>
              <a:cs typeface="Times New Roman"/>
            </a:endParaRPr>
          </a:p>
        </p:txBody>
      </p:sp>
      <p:sp>
        <p:nvSpPr>
          <p:cNvPr id="30" name="Блок-схема: перфолента 29"/>
          <p:cNvSpPr/>
          <p:nvPr/>
        </p:nvSpPr>
        <p:spPr>
          <a:xfrm>
            <a:off x="3258652" y="4747486"/>
            <a:ext cx="5756247" cy="2097756"/>
          </a:xfrm>
          <a:prstGeom prst="flowChartPunchedTap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відноситься локшина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вона 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 бути з прямими і хвилеподібними краями, рифлена і гладка. </a:t>
            </a:r>
          </a:p>
        </p:txBody>
      </p:sp>
    </p:spTree>
    <p:extLst>
      <p:ext uri="{BB962C8B-B14F-4D97-AF65-F5344CB8AC3E}">
        <p14:creationId xmlns:p14="http://schemas.microsoft.com/office/powerpoint/2010/main" val="229243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-5660" y="3068960"/>
            <a:ext cx="4495800" cy="3298371"/>
          </a:xfrm>
        </p:spPr>
        <p:txBody>
          <a:bodyPr>
            <a:normAutofit lnSpcReduction="10000"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довгим макаронних виробів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відносять :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Короткі макаронні</a:t>
            </a:r>
          </a:p>
          <a:p>
            <a:pPr marL="109728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трубочки: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295268" y="3068960"/>
            <a:ext cx="5868144" cy="3298371"/>
          </a:xfrm>
        </p:spPr>
        <p:txBody>
          <a:bodyPr>
            <a:normAutofit lnSpcReduction="10000"/>
          </a:bodyPr>
          <a:lstStyle/>
          <a:p>
            <a:pPr fontAlgn="base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спагетті,спагеттіні,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букатіні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еттучині,..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  <a:p>
            <a:pPr fontAlgn="base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пір'я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пенне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італіні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рігатоні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dirty="0" smtClean="0">
                <a:effectLst/>
              </a:rPr>
              <a:t/>
            </a:r>
            <a:br>
              <a:rPr lang="uk-UA" sz="2000" dirty="0" smtClean="0">
                <a:effectLst/>
              </a:rPr>
            </a:br>
            <a:r>
              <a:rPr lang="uk-UA" sz="2000" dirty="0">
                <a:effectLst/>
              </a:rPr>
              <a:t/>
            </a:r>
            <a:br>
              <a:rPr lang="uk-UA" sz="2000" dirty="0">
                <a:effectLst/>
              </a:rPr>
            </a:br>
            <a:r>
              <a:rPr lang="uk-UA" sz="2700" u="sng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Італійський  відділ </a:t>
            </a:r>
            <a:r>
              <a:rPr lang="uk-UA" sz="2700" u="sng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макаронних виробів.</a:t>
            </a:r>
            <a:r>
              <a:rPr lang="ru-RU" sz="2700" u="sng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u="sng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7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092" y="3429000"/>
            <a:ext cx="3564396" cy="95036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20688"/>
            <a:ext cx="7272808" cy="23762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293096"/>
            <a:ext cx="4968552" cy="144016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135621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Рисунок 28" descr="Форми макаронних виробів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116632"/>
            <a:ext cx="2861654" cy="2000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303312"/>
            <a:ext cx="23436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4360" y="150930"/>
            <a:ext cx="858611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Фігурні макарони: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Ротіні,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Фузз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спіральки,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маленькі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короткі «пружинки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Конкільє - черепашки, а в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перекладі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італійської - «раковина молюска». 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Фарфале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«метелики»-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«бантики»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Орсо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нагадують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 дрібні макарони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uk-UA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Дрібна паста (макарони) для </a:t>
            </a:r>
            <a:r>
              <a:rPr lang="uk-UA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супів: 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Анелії ,Кораллі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uk-UA" dirty="0"/>
          </a:p>
        </p:txBody>
      </p:sp>
      <p:pic>
        <p:nvPicPr>
          <p:cNvPr id="1026" name="Picture 2" descr="http://cdn3.momjunction.com/wp-content/uploads/2015/10/Alphabet-Pasta-Sou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60" y="2780928"/>
            <a:ext cx="34840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705" y="2780928"/>
            <a:ext cx="5579517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Блок-схема: процесс 1"/>
          <p:cNvSpPr/>
          <p:nvPr/>
        </p:nvSpPr>
        <p:spPr>
          <a:xfrm>
            <a:off x="234360" y="4998377"/>
            <a:ext cx="3185512" cy="1526967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Філіні - короткі ниточки</a:t>
            </a:r>
            <a:r>
              <a:rPr lang="uk-UA" dirty="0"/>
              <a:t>.</a:t>
            </a:r>
            <a:endParaRPr lang="ru-RU" dirty="0"/>
          </a:p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246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5976" y="332656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uk-UA" sz="2400" b="1" dirty="0"/>
              <a:t>Наповнена паста - макарони з </a:t>
            </a:r>
            <a:r>
              <a:rPr lang="uk-UA" sz="2400" b="1" dirty="0" smtClean="0"/>
              <a:t>начинкою--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Равіолі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маленька ріпа),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Лазанья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аннеллони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онкильоне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Их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заправляют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мясом,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овощами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fontAlgn="base"/>
            <a:r>
              <a:rPr lang="uk-UA" sz="2400" b="1" u="sng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uk-UA" sz="2400" b="1" u="sng" dirty="0">
                <a:solidFill>
                  <a:schemeClr val="accent1">
                    <a:lumMod val="50000"/>
                  </a:schemeClr>
                </a:solidFill>
              </a:rPr>
              <a:t>Італії дуже люблять чорні макарони і називають їх pasta </a:t>
            </a:r>
            <a:r>
              <a:rPr lang="uk-UA" sz="2400" b="1" u="sng" dirty="0" err="1">
                <a:solidFill>
                  <a:schemeClr val="accent1">
                    <a:lumMod val="50000"/>
                  </a:schemeClr>
                </a:solidFill>
              </a:rPr>
              <a:t>nera</a:t>
            </a:r>
            <a:r>
              <a:rPr lang="uk-UA" sz="2400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uk-UA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fontAlgn="base"/>
            <a:endParaRPr lang="ru-RU" b="1" dirty="0"/>
          </a:p>
        </p:txBody>
      </p:sp>
      <p:pic>
        <p:nvPicPr>
          <p:cNvPr id="3" name="Рисунок 2" descr="асортимент макаронних виробів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3888432" cy="2304256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4"/>
            <a:ext cx="4788024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564903"/>
            <a:ext cx="4240135" cy="4066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24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04865"/>
            <a:ext cx="8208912" cy="453650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16224"/>
          </a:xfrm>
          <a:blipFill>
            <a:blip r:embed="rId3"/>
            <a:tile tx="0" ty="0" sx="100000" sy="100000" flip="none" algn="tl"/>
          </a:blip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Гастрономічна столиця Італії—Тоскані. </a:t>
            </a:r>
            <a:b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Міжнародна 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Академія Італійської </a:t>
            </a:r>
            <a: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кухні. 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аме 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тут з'явилися страви і спеціалісти, які прославили італійську кухню на весь світ. </a:t>
            </a:r>
            <a: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дієтології. 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7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3" name="Скругленный прямоугольник 43"/>
          <p:cNvSpPr>
            <a:spLocks noChangeArrowheads="1"/>
          </p:cNvSpPr>
          <p:nvPr/>
        </p:nvSpPr>
        <p:spPr bwMode="auto">
          <a:xfrm>
            <a:off x="457200" y="457200"/>
            <a:ext cx="8435280" cy="5564088"/>
          </a:xfrm>
          <a:prstGeom prst="roundRect">
            <a:avLst>
              <a:gd name="adj" fmla="val 16667"/>
            </a:avLst>
          </a:prstGeom>
          <a:solidFill>
            <a:srgbClr val="D6E3BC"/>
          </a:solidFill>
          <a:ln w="25400">
            <a:solidFill>
              <a:srgbClr val="F79646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uk-UA" alt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Отже, макарони </a:t>
            </a:r>
            <a:r>
              <a:rPr kumimoji="0" lang="uk-UA" alt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alt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 дитинства всім знайома страва, яку в змозі приготувати навіть першокласник. Однак, якщо придивитися уважніше, то питання, як готувати макарони, виявиться не таким вже простим, адже існує безліч рецептів приготування цієї страви.</a:t>
            </a:r>
            <a:endParaRPr kumimoji="0" lang="uk-UA" alt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64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3470063"/>
              </p:ext>
            </p:extLst>
          </p:nvPr>
        </p:nvGraphicFramePr>
        <p:xfrm>
          <a:off x="3779912" y="4941168"/>
          <a:ext cx="2286000" cy="68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Объект упаковщика для оболочки" showAsIcon="1" r:id="rId3" imgW="2286000" imgH="686880" progId="Package">
                  <p:embed/>
                </p:oleObj>
              </mc:Choice>
              <mc:Fallback>
                <p:oleObj name="Объект упаковщика для оболочки" showAsIcon="1" r:id="rId3" imgW="2286000" imgH="68688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79912" y="4941168"/>
                        <a:ext cx="2286000" cy="687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619672" y="620688"/>
            <a:ext cx="6192688" cy="417646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spcBef>
                <a:spcPts val="750"/>
              </a:spcBef>
              <a:spcAft>
                <a:spcPts val="750"/>
              </a:spcAft>
            </a:pPr>
            <a:r>
              <a:rPr lang="uk-UA" sz="4800" dirty="0" smtClean="0">
                <a:effectLst/>
                <a:latin typeface="Times New Roman"/>
                <a:ea typeface="Calibri"/>
                <a:cs typeface="Times New Roman"/>
              </a:rPr>
              <a:t>майстер-клас </a:t>
            </a:r>
            <a:r>
              <a:rPr lang="ru-RU" sz="4800" dirty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«</a:t>
            </a:r>
            <a:r>
              <a:rPr lang="uk-UA" sz="4800" dirty="0">
                <a:effectLst/>
                <a:latin typeface="Times New Roman"/>
                <a:ea typeface="Calibri"/>
                <a:cs typeface="Times New Roman"/>
              </a:rPr>
              <a:t>Загальні правила варіння макаронів.</a:t>
            </a:r>
            <a:r>
              <a:rPr lang="ru-RU" sz="4800" dirty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»</a:t>
            </a:r>
            <a:endParaRPr lang="ru-RU" sz="4800" dirty="0">
              <a:effectLst/>
              <a:ea typeface="Calibri"/>
              <a:cs typeface="Times New Roman"/>
            </a:endParaRPr>
          </a:p>
          <a:p>
            <a:pPr algn="ctr">
              <a:lnSpc>
                <a:spcPct val="50000"/>
              </a:lnSpc>
              <a:spcAft>
                <a:spcPts val="0"/>
              </a:spcAft>
            </a:pPr>
            <a:r>
              <a:rPr lang="ru-RU" sz="4800" dirty="0">
                <a:effectLst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483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9464" y="332656"/>
            <a:ext cx="79728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ПРИГОТУЄМО СТРАВУ – «Бабка з локшини з сиром».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362509"/>
              </p:ext>
            </p:extLst>
          </p:nvPr>
        </p:nvGraphicFramePr>
        <p:xfrm>
          <a:off x="683568" y="980728"/>
          <a:ext cx="4608512" cy="3708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48000"/>
                <a:gridCol w="1560512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Локшина або вермішель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72              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вода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160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сир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100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яйця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10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цукор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10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маргарин столовий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5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сметана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5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сухарі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5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маргарин чи сметана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10\30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Вихід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310\330</a:t>
                      </a:r>
                      <a:endParaRPr lang="uk-UA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908" y="958280"/>
            <a:ext cx="3960440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7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15616" y="476672"/>
            <a:ext cx="7416824" cy="4968552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Локшину або вермішель варять незливним способом, охолоджують до температури 60*С. Сир протирають, додають сирі яйця, сіль, цукор, перемішують і з'єднують з відварними макаронними виробами, перемішують.</a:t>
            </a: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Підготовлену масу викладають на змащений жиром і посипаний сухарями лист шаром 3-4 см, поверхню розрівнюють, збризкують сметаною, жиром і запікають.</a:t>
            </a: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подаванням поливають вершковим маслом……..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39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Макарони, локшину, вермішель кладуть у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холодну підсолену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воду (на 1 кг макаронних виробів 5-6 л води і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 солі), варять, періодично помішуючи, до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готовності.</a:t>
            </a:r>
          </a:p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Тривалість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варіння макаронних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виробів 40-50хв.</a:t>
            </a:r>
          </a:p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ФАКТ: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алишайте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воді зварені макаронні вироби: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вони будуть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дуууууже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смачні.    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Autofit/>
          </a:bodyPr>
          <a:lstStyle/>
          <a:p>
            <a:r>
              <a:rPr lang="uk-UA" sz="4000" i="1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Макаронні </a:t>
            </a:r>
            <a:r>
              <a:rPr lang="uk-UA" sz="4000" i="1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вироби </a:t>
            </a:r>
            <a:r>
              <a:rPr lang="uk-UA" sz="4000" i="1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.І спосіб (зливний</a:t>
            </a:r>
            <a:r>
              <a:rPr lang="uk-UA" sz="4000" i="1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uk-UA" sz="4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68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27992"/>
          </a:xfrm>
        </p:spPr>
        <p:txBody>
          <a:bodyPr>
            <a:normAutofit fontScale="92500" lnSpcReduction="10000"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киплячу підсолену воду (на 1 кг –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0,2–0,3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 води і 30 г солі) засипають макаронні вироби і варять до загусання, помішуючи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Наприкінці варіння додають жир, закривають кришкою, доварюють на слабкому вогні так само, як каші. Привар становить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1000-2000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%. </a:t>
            </a:r>
            <a:endPara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способом варять макаронні вироби, які потім використовують для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 борщів, рибних юшок, мармеладу.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400" i="1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Макаронні вироби .</a:t>
            </a:r>
            <a:r>
              <a:rPr lang="uk-UA" sz="4400" i="1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ІІ </a:t>
            </a:r>
            <a:r>
              <a:rPr lang="uk-UA" sz="4400" i="1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спосіб </a:t>
            </a:r>
            <a:r>
              <a:rPr lang="uk-UA" sz="4400" i="1" u="sng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(незливний</a:t>
            </a:r>
            <a:r>
              <a:rPr lang="uk-UA" sz="4400" i="1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uk-UA" sz="4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9742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556792"/>
            <a:ext cx="59046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cs typeface="Aharoni" panose="02010803020104030203" pitchFamily="2" charset="-79"/>
              </a:rPr>
              <a:t>Дякую за увагу.,,,, смачненького </a:t>
            </a:r>
            <a:endParaRPr lang="uk-UA" sz="3200" b="1" dirty="0">
              <a:cs typeface="Aharoni" panose="02010803020104030203" pitchFamily="2" charset="-79"/>
            </a:endParaRPr>
          </a:p>
        </p:txBody>
      </p:sp>
      <p:sp>
        <p:nvSpPr>
          <p:cNvPr id="3" name="Улыбающееся лицо 2"/>
          <p:cNvSpPr/>
          <p:nvPr/>
        </p:nvSpPr>
        <p:spPr>
          <a:xfrm>
            <a:off x="6804248" y="2420888"/>
            <a:ext cx="648072" cy="67943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269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548</TotalTime>
  <Words>643</Words>
  <Application>Microsoft Office PowerPoint</Application>
  <PresentationFormat>Экран (4:3)</PresentationFormat>
  <Paragraphs>104</Paragraphs>
  <Slides>16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Открытая</vt:lpstr>
      <vt:lpstr>Объект упаковщика для оболочки</vt:lpstr>
      <vt:lpstr>          ТЕМА УРОКУ: Макаронні вироби: асортимент, харчова цінність, вимоги до якості, умови зберігання, використання. Загальні правила варіння макаронів. Приготування та відпуск макаронів відварених: з жиром, з сметаною, з сиром. </vt:lpstr>
      <vt:lpstr>ПЛАН УРОКУ:</vt:lpstr>
      <vt:lpstr>Сьогодні у нас незвичайний  урок __ ми вирушаємо у подорож до Італії. Відвідуємо багато міст, завітаємо до друзів.  </vt:lpstr>
      <vt:lpstr>Презентация PowerPoint</vt:lpstr>
      <vt:lpstr> Макаронні вироби, залежно від їх форми, поділяються на кілька типів:</vt:lpstr>
      <vt:lpstr>  Італійський  відділ макаронних виробів. </vt:lpstr>
      <vt:lpstr>Презентация PowerPoint</vt:lpstr>
      <vt:lpstr>Презентация PowerPoint</vt:lpstr>
      <vt:lpstr>Гастрономічна столиця Італії—Тоскані.  Міжнародна Академія Італійської кухні. Саме тут з'явилися страви і спеціалісти, які прославили італійську кухню на весь світ.  Кафедра дієтології. </vt:lpstr>
      <vt:lpstr>Презентация PowerPoint</vt:lpstr>
      <vt:lpstr>Презентация PowerPoint</vt:lpstr>
      <vt:lpstr>Презентация PowerPoint</vt:lpstr>
      <vt:lpstr>Презентация PowerPoint</vt:lpstr>
      <vt:lpstr>Макаронні вироби .І спосіб (зливний). </vt:lpstr>
      <vt:lpstr>Макаронні вироби .ІІ спосіб (незливний).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Макаронні вироби: асортимент, харчова цінність, вимоги до якості, умови зберігання, використання. Загальні правила варіння макаронів. Приготування та відпуск макаронів відварених: з жиром, з сметаною, з сиром. </dc:title>
  <dc:creator>Ninel</dc:creator>
  <cp:lastModifiedBy>Ninel</cp:lastModifiedBy>
  <cp:revision>55</cp:revision>
  <dcterms:created xsi:type="dcterms:W3CDTF">2016-10-24T13:04:42Z</dcterms:created>
  <dcterms:modified xsi:type="dcterms:W3CDTF">2022-12-13T15:48:04Z</dcterms:modified>
</cp:coreProperties>
</file>