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0" r:id="rId4"/>
    <p:sldId id="267" r:id="rId5"/>
    <p:sldId id="257" r:id="rId6"/>
    <p:sldId id="266" r:id="rId7"/>
    <p:sldId id="261" r:id="rId8"/>
    <p:sldId id="259" r:id="rId9"/>
    <p:sldId id="268" r:id="rId10"/>
    <p:sldId id="258" r:id="rId11"/>
    <p:sldId id="269" r:id="rId12"/>
    <p:sldId id="264" r:id="rId13"/>
    <p:sldId id="274" r:id="rId14"/>
    <p:sldId id="275" r:id="rId15"/>
    <p:sldId id="271" r:id="rId16"/>
    <p:sldId id="272" r:id="rId17"/>
    <p:sldId id="270" r:id="rId18"/>
    <p:sldId id="265" r:id="rId19"/>
    <p:sldId id="273" r:id="rId20"/>
    <p:sldId id="263" r:id="rId21"/>
    <p:sldId id="26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660066"/>
    <a:srgbClr val="CCFFFF"/>
    <a:srgbClr val="FFFF99"/>
    <a:srgbClr val="FFFFCC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08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6F2D6B-F30C-4AD7-AEAC-7648EE55146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08E7E0-04EF-4F7D-B940-FD560FD7F93A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1418699" y="361294"/>
          <a:ext cx="3141951" cy="1779579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gm:spPr>
      <dgm:t>
        <a:bodyPr/>
        <a:lstStyle/>
        <a:p>
          <a:pPr algn="ctr"/>
          <a:r>
            <a:rPr lang="uk-UA" sz="2400" b="1" i="1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Техніко-економічні</a:t>
          </a:r>
        </a:p>
        <a:p>
          <a:pPr algn="ctr"/>
          <a:r>
            <a:rPr lang="uk-UA" sz="14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(поліпшення умов праці, удосконалення системи матеріального стимулювання і нормування праці, підвищення ступеня автоматизації робіт, розвиток нових форм організації праці) </a:t>
          </a:r>
          <a:endParaRPr lang="ru-RU" sz="1400" dirty="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84FE5716-7D44-47AE-B0D7-C7F512FB9B26}" type="parTrans" cxnId="{2A919FB5-5C66-44C7-BA2C-D2BC8AD71D71}">
      <dgm:prSet/>
      <dgm:spPr/>
      <dgm:t>
        <a:bodyPr/>
        <a:lstStyle/>
        <a:p>
          <a:pPr algn="ctr"/>
          <a:endParaRPr lang="ru-RU"/>
        </a:p>
      </dgm:t>
    </dgm:pt>
    <dgm:pt modelId="{56D39ED7-E58B-4EF6-9DD3-E87EF85A5DEE}" type="sibTrans" cxnId="{2A919FB5-5C66-44C7-BA2C-D2BC8AD71D71}">
      <dgm:prSet/>
      <dgm:spPr/>
      <dgm:t>
        <a:bodyPr/>
        <a:lstStyle/>
        <a:p>
          <a:pPr algn="ctr"/>
          <a:endParaRPr lang="ru-RU"/>
        </a:p>
      </dgm:t>
    </dgm:pt>
    <dgm:pt modelId="{A7EF25C6-9605-40B4-A03B-0D805F6FDE5E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4832886" y="350569"/>
          <a:ext cx="2717925" cy="1790867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gm:spPr>
      <dgm:t>
        <a:bodyPr/>
        <a:lstStyle/>
        <a:p>
          <a:pPr algn="ctr"/>
          <a:r>
            <a:rPr lang="uk-UA" sz="2400" b="1" i="1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Організаційні</a:t>
          </a:r>
        </a:p>
        <a:p>
          <a:pPr algn="ctr"/>
          <a:r>
            <a:rPr lang="uk-UA" sz="16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(удосконалення процедур прийому і звільнення працівників, системи професійного просування, робота </a:t>
          </a:r>
          <a:r>
            <a:rPr lang="uk-UA" sz="1600" dirty="0" smtClean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з молоддю</a:t>
          </a:r>
          <a:r>
            <a:rPr lang="uk-UA" sz="16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)</a:t>
          </a:r>
          <a:r>
            <a:rPr lang="uk-UA" sz="1600" i="1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 </a:t>
          </a:r>
          <a:endParaRPr lang="ru-RU" sz="1600" dirty="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90DEA207-E643-44D9-BD17-B1DE344DEC1C}" type="parTrans" cxnId="{17501A39-96FE-4C06-996D-28C3983EC47F}">
      <dgm:prSet/>
      <dgm:spPr/>
      <dgm:t>
        <a:bodyPr/>
        <a:lstStyle/>
        <a:p>
          <a:pPr algn="ctr"/>
          <a:endParaRPr lang="ru-RU"/>
        </a:p>
      </dgm:t>
    </dgm:pt>
    <dgm:pt modelId="{B05DCFEA-2385-493F-AB99-F5843C07C86E}" type="sibTrans" cxnId="{17501A39-96FE-4C06-996D-28C3983EC47F}">
      <dgm:prSet/>
      <dgm:spPr/>
      <dgm:t>
        <a:bodyPr/>
        <a:lstStyle/>
        <a:p>
          <a:pPr algn="ctr"/>
          <a:endParaRPr lang="ru-RU"/>
        </a:p>
      </dgm:t>
    </dgm:pt>
    <dgm:pt modelId="{27CDFB00-E992-4C1D-807B-CC06E8D60FD7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1611" y="2707150"/>
          <a:ext cx="2638454" cy="1802961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gm:spPr>
      <dgm:t>
        <a:bodyPr/>
        <a:lstStyle/>
        <a:p>
          <a:pPr algn="ctr"/>
          <a:r>
            <a:rPr lang="uk-UA" sz="2400" b="1" i="1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Виховні</a:t>
          </a:r>
          <a:r>
            <a:rPr lang="uk-UA" sz="2400" b="1" i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</a:t>
          </a:r>
        </a:p>
        <a:p>
          <a:pPr algn="ctr"/>
          <a:r>
            <a:rPr lang="uk-UA" sz="1600" b="0" i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</a:t>
          </a:r>
          <a:r>
            <a:rPr lang="uk-UA" sz="16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формування у працівників відповідального відношення до праці, свідомої дисципліни, культури поведінки</a:t>
          </a:r>
          <a:r>
            <a:rPr lang="uk-UA" sz="14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)</a:t>
          </a:r>
          <a:endParaRPr lang="ru-RU" sz="1400" b="0" i="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40C0017E-4E72-4D9E-BFB0-7D61C5EBE7DA}" type="parTrans" cxnId="{8C5EA16E-8F86-405B-AAFF-625FBE5639FD}">
      <dgm:prSet/>
      <dgm:spPr/>
      <dgm:t>
        <a:bodyPr/>
        <a:lstStyle/>
        <a:p>
          <a:pPr algn="ctr"/>
          <a:endParaRPr lang="ru-RU"/>
        </a:p>
      </dgm:t>
    </dgm:pt>
    <dgm:pt modelId="{F00149F7-1277-4ED2-9CBC-08DFB5621C79}" type="sibTrans" cxnId="{8C5EA16E-8F86-405B-AAFF-625FBE5639FD}">
      <dgm:prSet/>
      <dgm:spPr/>
      <dgm:t>
        <a:bodyPr/>
        <a:lstStyle/>
        <a:p>
          <a:pPr algn="ctr"/>
          <a:endParaRPr lang="ru-RU"/>
        </a:p>
      </dgm:t>
    </dgm:pt>
    <dgm:pt modelId="{3561EC94-9283-40EB-9495-D8C170713463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2903911" y="2697580"/>
          <a:ext cx="2638454" cy="1822101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gm:spPr>
      <dgm:t>
        <a:bodyPr/>
        <a:lstStyle/>
        <a:p>
          <a:pPr algn="ctr"/>
          <a:r>
            <a:rPr lang="uk-UA" sz="2400" b="1" i="1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Соціально-психологічні</a:t>
          </a:r>
        </a:p>
        <a:p>
          <a:pPr algn="ctr"/>
          <a:r>
            <a:rPr lang="uk-UA" sz="16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(удосконалення стилю і методів керівництва, взаємин у колективі, системи морального заохочення)  </a:t>
          </a:r>
          <a:endParaRPr lang="ru-RU" sz="160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84B0F189-53D9-4666-8A75-98EDF8E16832}" type="parTrans" cxnId="{E99A3760-2E13-4DDE-9EC0-1399DE653809}">
      <dgm:prSet/>
      <dgm:spPr/>
      <dgm:t>
        <a:bodyPr/>
        <a:lstStyle/>
        <a:p>
          <a:pPr algn="ctr"/>
          <a:endParaRPr lang="ru-RU"/>
        </a:p>
      </dgm:t>
    </dgm:pt>
    <dgm:pt modelId="{E09A6872-F8CC-4F38-AA9F-B4F6EDA3CE8D}" type="sibTrans" cxnId="{E99A3760-2E13-4DDE-9EC0-1399DE653809}">
      <dgm:prSet/>
      <dgm:spPr/>
      <dgm:t>
        <a:bodyPr/>
        <a:lstStyle/>
        <a:p>
          <a:pPr algn="ctr"/>
          <a:endParaRPr lang="ru-RU"/>
        </a:p>
      </dgm:t>
    </dgm:pt>
    <dgm:pt modelId="{B244704A-C28F-462E-B8F9-463DE6912822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5806212" y="2704902"/>
          <a:ext cx="3153296" cy="1807457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gm:spPr>
      <dgm:t>
        <a:bodyPr/>
        <a:lstStyle/>
        <a:p>
          <a:pPr algn="ctr"/>
          <a:r>
            <a:rPr lang="uk-UA" sz="2400" b="1" i="1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Культурно-побутові</a:t>
          </a:r>
        </a:p>
        <a:p>
          <a:pPr algn="ctr"/>
          <a:r>
            <a:rPr lang="uk-UA" sz="1600" b="0" i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</a:t>
          </a:r>
          <a:r>
            <a:rPr lang="uk-UA" sz="16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поліпшення культурно-масової і спортивної роботи, збільшення забезпеченості житлом, дитячими установами, базами і будинками відпочинку) </a:t>
          </a:r>
          <a:r>
            <a:rPr lang="uk-UA" sz="1600" b="1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 </a:t>
          </a:r>
          <a:endParaRPr lang="ru-RU" sz="1600" b="1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9C6165D9-2050-4EE8-9BC4-0D2E280E52EA}" type="parTrans" cxnId="{7C5D22F3-5AE0-4321-A607-C2D3DA1D9B6B}">
      <dgm:prSet/>
      <dgm:spPr/>
      <dgm:t>
        <a:bodyPr/>
        <a:lstStyle/>
        <a:p>
          <a:pPr algn="ctr"/>
          <a:endParaRPr lang="ru-RU"/>
        </a:p>
      </dgm:t>
    </dgm:pt>
    <dgm:pt modelId="{74B664E9-F2FF-4B82-9D59-7EE9BD211E4A}" type="sibTrans" cxnId="{7C5D22F3-5AE0-4321-A607-C2D3DA1D9B6B}">
      <dgm:prSet/>
      <dgm:spPr/>
      <dgm:t>
        <a:bodyPr/>
        <a:lstStyle/>
        <a:p>
          <a:pPr algn="ctr"/>
          <a:endParaRPr lang="ru-RU"/>
        </a:p>
      </dgm:t>
    </dgm:pt>
    <dgm:pt modelId="{C8CA0327-0FE6-47D2-BF61-245FF355037D}" type="pres">
      <dgm:prSet presAssocID="{356F2D6B-F30C-4AD7-AEAC-7648EE55146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89BA2B-4CDD-489A-9113-F5AF9D8C51FE}" type="pres">
      <dgm:prSet presAssocID="{6C08E7E0-04EF-4F7D-B940-FD560FD7F93A}" presName="node" presStyleLbl="node1" presStyleIdx="0" presStyleCnt="5" custScaleX="119083" custScaleY="112413" custLinFactNeighborY="-181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51AB24-E733-4F31-8D73-A60AF81EC414}" type="pres">
      <dgm:prSet presAssocID="{56D39ED7-E58B-4EF6-9DD3-E87EF85A5DEE}" presName="sibTrans" presStyleCnt="0"/>
      <dgm:spPr/>
    </dgm:pt>
    <dgm:pt modelId="{193364B1-E332-4BE5-822E-26270DEB4BA8}" type="pres">
      <dgm:prSet presAssocID="{A7EF25C6-9605-40B4-A03B-0D805F6FDE5E}" presName="node" presStyleLbl="node1" presStyleIdx="1" presStyleCnt="5" custScaleX="103012" custScaleY="113126" custLinFactNeighborX="318" custLinFactNeighborY="-184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15A1D0-79CD-42BF-BF32-E7433B6DCE99}" type="pres">
      <dgm:prSet presAssocID="{B05DCFEA-2385-493F-AB99-F5843C07C86E}" presName="sibTrans" presStyleCnt="0"/>
      <dgm:spPr/>
    </dgm:pt>
    <dgm:pt modelId="{7EEF5AEE-9924-4582-B5F4-83C1AE8FDBE8}" type="pres">
      <dgm:prSet presAssocID="{27CDFB00-E992-4C1D-807B-CC06E8D60FD7}" presName="node" presStyleLbl="node1" presStyleIdx="2" presStyleCnt="5" custScaleY="113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1D0D05-A578-4149-9294-55A0943CF930}" type="pres">
      <dgm:prSet presAssocID="{F00149F7-1277-4ED2-9CBC-08DFB5621C79}" presName="sibTrans" presStyleCnt="0"/>
      <dgm:spPr/>
    </dgm:pt>
    <dgm:pt modelId="{B42E27A1-680A-4218-8427-70860B470B88}" type="pres">
      <dgm:prSet presAssocID="{3561EC94-9283-40EB-9495-D8C170713463}" presName="node" presStyleLbl="node1" presStyleIdx="3" presStyleCnt="5" custScaleY="115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290FA3-31AE-4A7F-8234-7E4800446843}" type="pres">
      <dgm:prSet presAssocID="{E09A6872-F8CC-4F38-AA9F-B4F6EDA3CE8D}" presName="sibTrans" presStyleCnt="0"/>
      <dgm:spPr/>
    </dgm:pt>
    <dgm:pt modelId="{3884D10C-2E17-4E7C-B96E-03C1B48CB154}" type="pres">
      <dgm:prSet presAssocID="{B244704A-C28F-462E-B8F9-463DE6912822}" presName="node" presStyleLbl="node1" presStyleIdx="4" presStyleCnt="5" custScaleX="119513" custScaleY="114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501A39-96FE-4C06-996D-28C3983EC47F}" srcId="{356F2D6B-F30C-4AD7-AEAC-7648EE551464}" destId="{A7EF25C6-9605-40B4-A03B-0D805F6FDE5E}" srcOrd="1" destOrd="0" parTransId="{90DEA207-E643-44D9-BD17-B1DE344DEC1C}" sibTransId="{B05DCFEA-2385-493F-AB99-F5843C07C86E}"/>
    <dgm:cxn modelId="{5B099DCD-292E-45BD-AE9E-7E03A955966F}" type="presOf" srcId="{B244704A-C28F-462E-B8F9-463DE6912822}" destId="{3884D10C-2E17-4E7C-B96E-03C1B48CB154}" srcOrd="0" destOrd="0" presId="urn:microsoft.com/office/officeart/2005/8/layout/default"/>
    <dgm:cxn modelId="{2A919FB5-5C66-44C7-BA2C-D2BC8AD71D71}" srcId="{356F2D6B-F30C-4AD7-AEAC-7648EE551464}" destId="{6C08E7E0-04EF-4F7D-B940-FD560FD7F93A}" srcOrd="0" destOrd="0" parTransId="{84FE5716-7D44-47AE-B0D7-C7F512FB9B26}" sibTransId="{56D39ED7-E58B-4EF6-9DD3-E87EF85A5DEE}"/>
    <dgm:cxn modelId="{CE577FA2-40B8-4DF4-8617-EE07C204C976}" type="presOf" srcId="{6C08E7E0-04EF-4F7D-B940-FD560FD7F93A}" destId="{9089BA2B-4CDD-489A-9113-F5AF9D8C51FE}" srcOrd="0" destOrd="0" presId="urn:microsoft.com/office/officeart/2005/8/layout/default"/>
    <dgm:cxn modelId="{7C5D22F3-5AE0-4321-A607-C2D3DA1D9B6B}" srcId="{356F2D6B-F30C-4AD7-AEAC-7648EE551464}" destId="{B244704A-C28F-462E-B8F9-463DE6912822}" srcOrd="4" destOrd="0" parTransId="{9C6165D9-2050-4EE8-9BC4-0D2E280E52EA}" sibTransId="{74B664E9-F2FF-4B82-9D59-7EE9BD211E4A}"/>
    <dgm:cxn modelId="{E99A3760-2E13-4DDE-9EC0-1399DE653809}" srcId="{356F2D6B-F30C-4AD7-AEAC-7648EE551464}" destId="{3561EC94-9283-40EB-9495-D8C170713463}" srcOrd="3" destOrd="0" parTransId="{84B0F189-53D9-4666-8A75-98EDF8E16832}" sibTransId="{E09A6872-F8CC-4F38-AA9F-B4F6EDA3CE8D}"/>
    <dgm:cxn modelId="{AC57BE3F-9B09-4806-92E7-2EA663D11865}" type="presOf" srcId="{3561EC94-9283-40EB-9495-D8C170713463}" destId="{B42E27A1-680A-4218-8427-70860B470B88}" srcOrd="0" destOrd="0" presId="urn:microsoft.com/office/officeart/2005/8/layout/default"/>
    <dgm:cxn modelId="{C0AFF8F5-D939-40B8-B3D7-922FBC256B4C}" type="presOf" srcId="{27CDFB00-E992-4C1D-807B-CC06E8D60FD7}" destId="{7EEF5AEE-9924-4582-B5F4-83C1AE8FDBE8}" srcOrd="0" destOrd="0" presId="urn:microsoft.com/office/officeart/2005/8/layout/default"/>
    <dgm:cxn modelId="{8C5EA16E-8F86-405B-AAFF-625FBE5639FD}" srcId="{356F2D6B-F30C-4AD7-AEAC-7648EE551464}" destId="{27CDFB00-E992-4C1D-807B-CC06E8D60FD7}" srcOrd="2" destOrd="0" parTransId="{40C0017E-4E72-4D9E-BFB0-7D61C5EBE7DA}" sibTransId="{F00149F7-1277-4ED2-9CBC-08DFB5621C79}"/>
    <dgm:cxn modelId="{C73A8E5B-8CF3-4D06-B0D8-182EFA11D3CE}" type="presOf" srcId="{356F2D6B-F30C-4AD7-AEAC-7648EE551464}" destId="{C8CA0327-0FE6-47D2-BF61-245FF355037D}" srcOrd="0" destOrd="0" presId="urn:microsoft.com/office/officeart/2005/8/layout/default"/>
    <dgm:cxn modelId="{CAA4EC5F-250D-4340-902E-180836B035B6}" type="presOf" srcId="{A7EF25C6-9605-40B4-A03B-0D805F6FDE5E}" destId="{193364B1-E332-4BE5-822E-26270DEB4BA8}" srcOrd="0" destOrd="0" presId="urn:microsoft.com/office/officeart/2005/8/layout/default"/>
    <dgm:cxn modelId="{710DEC37-C4CF-4D8A-B2AE-69AD1555701C}" type="presParOf" srcId="{C8CA0327-0FE6-47D2-BF61-245FF355037D}" destId="{9089BA2B-4CDD-489A-9113-F5AF9D8C51FE}" srcOrd="0" destOrd="0" presId="urn:microsoft.com/office/officeart/2005/8/layout/default"/>
    <dgm:cxn modelId="{564108F6-3507-445B-9766-3A88F43D12FF}" type="presParOf" srcId="{C8CA0327-0FE6-47D2-BF61-245FF355037D}" destId="{4851AB24-E733-4F31-8D73-A60AF81EC414}" srcOrd="1" destOrd="0" presId="urn:microsoft.com/office/officeart/2005/8/layout/default"/>
    <dgm:cxn modelId="{88934BDD-8F0A-43BC-8913-895E060ACE90}" type="presParOf" srcId="{C8CA0327-0FE6-47D2-BF61-245FF355037D}" destId="{193364B1-E332-4BE5-822E-26270DEB4BA8}" srcOrd="2" destOrd="0" presId="urn:microsoft.com/office/officeart/2005/8/layout/default"/>
    <dgm:cxn modelId="{F2B89D36-A2FA-49E1-A7C5-5B2C98442346}" type="presParOf" srcId="{C8CA0327-0FE6-47D2-BF61-245FF355037D}" destId="{3E15A1D0-79CD-42BF-BF32-E7433B6DCE99}" srcOrd="3" destOrd="0" presId="urn:microsoft.com/office/officeart/2005/8/layout/default"/>
    <dgm:cxn modelId="{2E8DE25C-8F96-46FF-96DE-23305E71ACB9}" type="presParOf" srcId="{C8CA0327-0FE6-47D2-BF61-245FF355037D}" destId="{7EEF5AEE-9924-4582-B5F4-83C1AE8FDBE8}" srcOrd="4" destOrd="0" presId="urn:microsoft.com/office/officeart/2005/8/layout/default"/>
    <dgm:cxn modelId="{FA212A74-F19E-47FF-8D22-12F0F2EA00C1}" type="presParOf" srcId="{C8CA0327-0FE6-47D2-BF61-245FF355037D}" destId="{411D0D05-A578-4149-9294-55A0943CF930}" srcOrd="5" destOrd="0" presId="urn:microsoft.com/office/officeart/2005/8/layout/default"/>
    <dgm:cxn modelId="{80BC96D7-72BE-412C-AEE7-69278DC2CD91}" type="presParOf" srcId="{C8CA0327-0FE6-47D2-BF61-245FF355037D}" destId="{B42E27A1-680A-4218-8427-70860B470B88}" srcOrd="6" destOrd="0" presId="urn:microsoft.com/office/officeart/2005/8/layout/default"/>
    <dgm:cxn modelId="{F36AFCA8-E0B2-4435-B496-DBC165BBCD80}" type="presParOf" srcId="{C8CA0327-0FE6-47D2-BF61-245FF355037D}" destId="{42290FA3-31AE-4A7F-8234-7E4800446843}" srcOrd="7" destOrd="0" presId="urn:microsoft.com/office/officeart/2005/8/layout/default"/>
    <dgm:cxn modelId="{0598CD1C-3FCC-4250-8028-0985AA9FE064}" type="presParOf" srcId="{C8CA0327-0FE6-47D2-BF61-245FF355037D}" destId="{3884D10C-2E17-4E7C-B96E-03C1B48CB15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89BA2B-4CDD-489A-9113-F5AF9D8C51FE}">
      <dsp:nvSpPr>
        <dsp:cNvPr id="0" name=""/>
        <dsp:cNvSpPr/>
      </dsp:nvSpPr>
      <dsp:spPr>
        <a:xfrm>
          <a:off x="1418699" y="361294"/>
          <a:ext cx="3141951" cy="1779579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Техніко-економічні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(поліпшення умов праці, удосконалення системи матеріального стимулювання і нормування праці, підвищення ступеня автоматизації робіт, розвиток нових форм організації праці) </a:t>
          </a:r>
          <a:endParaRPr lang="ru-RU" sz="1400" kern="1200" dirty="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1418699" y="361294"/>
        <a:ext cx="3141951" cy="1779579"/>
      </dsp:txXfrm>
    </dsp:sp>
    <dsp:sp modelId="{193364B1-E332-4BE5-822E-26270DEB4BA8}">
      <dsp:nvSpPr>
        <dsp:cNvPr id="0" name=""/>
        <dsp:cNvSpPr/>
      </dsp:nvSpPr>
      <dsp:spPr>
        <a:xfrm>
          <a:off x="4832886" y="350569"/>
          <a:ext cx="2717925" cy="1790867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Організаційні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(удосконалення процедур прийому і звільнення працівників, системи професійного просування, робота </a:t>
          </a:r>
          <a:r>
            <a:rPr lang="uk-UA" sz="1600" kern="1200" dirty="0" smtClean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з молоддю</a:t>
          </a:r>
          <a:r>
            <a:rPr lang="uk-UA" sz="1600" kern="12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)</a:t>
          </a:r>
          <a:r>
            <a:rPr lang="uk-UA" sz="1600" i="1" kern="1200" dirty="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 </a:t>
          </a:r>
          <a:endParaRPr lang="ru-RU" sz="1600" kern="1200" dirty="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4832886" y="350569"/>
        <a:ext cx="2717925" cy="1790867"/>
      </dsp:txXfrm>
    </dsp:sp>
    <dsp:sp modelId="{7EEF5AEE-9924-4582-B5F4-83C1AE8FDBE8}">
      <dsp:nvSpPr>
        <dsp:cNvPr id="0" name=""/>
        <dsp:cNvSpPr/>
      </dsp:nvSpPr>
      <dsp:spPr>
        <a:xfrm>
          <a:off x="1611" y="2707150"/>
          <a:ext cx="2638454" cy="1802961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Виховні</a:t>
          </a:r>
          <a:r>
            <a:rPr lang="uk-UA" sz="2400" b="1" i="1" kern="120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i="0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</a:t>
          </a:r>
          <a:r>
            <a:rPr lang="uk-UA" sz="1600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формування у працівників відповідального відношення до праці, свідомої дисципліни, культури поведінки</a:t>
          </a:r>
          <a:r>
            <a:rPr lang="uk-UA" sz="1400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)</a:t>
          </a:r>
          <a:endParaRPr lang="ru-RU" sz="1400" b="0" i="0" kern="120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1611" y="2707150"/>
        <a:ext cx="2638454" cy="1802961"/>
      </dsp:txXfrm>
    </dsp:sp>
    <dsp:sp modelId="{B42E27A1-680A-4218-8427-70860B470B88}">
      <dsp:nvSpPr>
        <dsp:cNvPr id="0" name=""/>
        <dsp:cNvSpPr/>
      </dsp:nvSpPr>
      <dsp:spPr>
        <a:xfrm>
          <a:off x="2903911" y="2697580"/>
          <a:ext cx="2638454" cy="1822101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Соціально-психологічні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(удосконалення стилю і методів керівництва, взаємин у колективі, системи морального заохочення)  </a:t>
          </a:r>
          <a:endParaRPr lang="ru-RU" sz="1600" kern="120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2903911" y="2697580"/>
        <a:ext cx="2638454" cy="1822101"/>
      </dsp:txXfrm>
    </dsp:sp>
    <dsp:sp modelId="{3884D10C-2E17-4E7C-B96E-03C1B48CB154}">
      <dsp:nvSpPr>
        <dsp:cNvPr id="0" name=""/>
        <dsp:cNvSpPr/>
      </dsp:nvSpPr>
      <dsp:spPr>
        <a:xfrm>
          <a:off x="5806212" y="2704902"/>
          <a:ext cx="3153296" cy="1807457"/>
        </a:xfrm>
        <a:prstGeom prst="rect">
          <a:avLst/>
        </a:prstGeom>
        <a:solidFill>
          <a:sysClr val="window" lastClr="FFFFFF"/>
        </a:solidFill>
        <a:ln w="25400" cap="flat" cmpd="sng" algn="ctr">
          <a:solidFill>
            <a:sysClr val="windowText" lastClr="000000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Культурно-побутові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i="0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(</a:t>
          </a:r>
          <a:r>
            <a:rPr lang="uk-UA" sz="1600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поліпшення культурно-масової і спортивної роботи, збільшення забезпеченості житлом, дитячими установами, базами і будинками відпочинку) </a:t>
          </a:r>
          <a:r>
            <a:rPr lang="uk-UA" sz="1600" b="1" kern="1200">
              <a:solidFill>
                <a:sysClr val="windowText" lastClr="000000"/>
              </a:solidFill>
              <a:latin typeface="Times New Roman" pitchFamily="18" charset="0"/>
              <a:ea typeface="+mn-ea"/>
              <a:cs typeface="Times New Roman" pitchFamily="18" charset="0"/>
            </a:rPr>
            <a:t> </a:t>
          </a:r>
          <a:endParaRPr lang="ru-RU" sz="1600" b="1" kern="1200">
            <a:solidFill>
              <a:sysClr val="windowText" lastClr="000000"/>
            </a:solidFill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5806212" y="2704902"/>
        <a:ext cx="3153296" cy="1807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28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50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306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36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480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95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11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717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879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851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51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56E20-8E3A-4544-8E05-FC40330B3280}" type="datetimeFigureOut">
              <a:rPr lang="ru-RU" smtClean="0"/>
              <a:t>22.06.2010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088B4-5D41-4827-A570-A934EF45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9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498"/>
            <a:ext cx="9196283" cy="7016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0583" y="2518553"/>
            <a:ext cx="8275116" cy="1614041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АНАЛІЗ ПЛИННОСТІ КАДРІВ</a:t>
            </a:r>
            <a:endParaRPr lang="ru-RU" sz="60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365104"/>
            <a:ext cx="2269978" cy="2262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628667"/>
            <a:ext cx="27305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4434" y="1006817"/>
            <a:ext cx="436741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60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Тема уроку: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41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260648"/>
            <a:ext cx="25106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solidFill>
                  <a:srgbClr val="99336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ПЛАН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844824"/>
            <a:ext cx="846116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AutoNum type="arabicPeriod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Поняття про плинність кадрів.</a:t>
            </a:r>
          </a:p>
          <a:p>
            <a:pPr marL="457200" indent="-457200">
              <a:buAutoNum type="arabicPeriod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Основні причини і мотиви плинності кадрів.</a:t>
            </a:r>
          </a:p>
          <a:p>
            <a:pPr marL="457200" indent="-457200">
              <a:buAutoNum type="arabicPeriod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Аналіз стану процесу  плинності кадрів.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10260" y="4941168"/>
            <a:ext cx="49316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Незамінних людей немає, але є такі,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котрих заміняти не слід»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48215" y="4077072"/>
            <a:ext cx="17764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Епіграф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11" y="3717032"/>
            <a:ext cx="3232749" cy="215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460" y="567279"/>
            <a:ext cx="2303714" cy="1418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784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38367"/>
            <a:ext cx="3899649" cy="292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28195"/>
            <a:ext cx="3385023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116632"/>
            <a:ext cx="7200800" cy="1923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99336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ПЛИННІСТЬ </a:t>
            </a:r>
            <a:r>
              <a:rPr lang="uk-UA" sz="6000" b="1" dirty="0" smtClean="0">
                <a:solidFill>
                  <a:srgbClr val="99336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КАДРІВ -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040214"/>
            <a:ext cx="8493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це сукупність звільнень працівників за власним бажанням або за прогули та інші порушення трудової дисципліни.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9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49080"/>
            <a:ext cx="2130949" cy="218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6553" y="1700808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0"/>
              </a:spcAft>
              <a:buFont typeface="Wingdings" pitchFamily="2" charset="2"/>
              <a:buChar char="Ø"/>
            </a:pPr>
            <a:r>
              <a:rPr lang="uk-UA" sz="3000" dirty="0" smtClean="0">
                <a:effectLst/>
                <a:latin typeface="Times New Roman"/>
                <a:ea typeface="Calibri"/>
                <a:cs typeface="Times New Roman"/>
              </a:rPr>
              <a:t>пов'язані із сімейно-побутовими обставинами;</a:t>
            </a:r>
            <a:endParaRPr lang="ru-RU" sz="3000" dirty="0">
              <a:ea typeface="Calibri"/>
              <a:cs typeface="Times New Roman"/>
            </a:endParaRPr>
          </a:p>
          <a:p>
            <a:pPr marL="457200" indent="-457200" algn="just">
              <a:spcAft>
                <a:spcPts val="0"/>
              </a:spcAft>
              <a:buFont typeface="Wingdings" pitchFamily="2" charset="2"/>
              <a:buChar char="Ø"/>
            </a:pPr>
            <a:r>
              <a:rPr lang="uk-UA" sz="3000" dirty="0" smtClean="0">
                <a:effectLst/>
                <a:latin typeface="Times New Roman"/>
                <a:ea typeface="Calibri"/>
                <a:cs typeface="Times New Roman"/>
              </a:rPr>
              <a:t>пов'язані з незадоволеністю умовами праці і побуту;</a:t>
            </a:r>
            <a:endParaRPr lang="ru-RU" sz="3000" dirty="0">
              <a:ea typeface="Calibri"/>
              <a:cs typeface="Times New Roman"/>
            </a:endParaRPr>
          </a:p>
          <a:p>
            <a:pPr marL="457200" indent="-457200" algn="just">
              <a:spcAft>
                <a:spcPts val="0"/>
              </a:spcAft>
              <a:buFont typeface="Wingdings" pitchFamily="2" charset="2"/>
              <a:buChar char="Ø"/>
            </a:pPr>
            <a:r>
              <a:rPr lang="uk-UA" sz="3000" dirty="0" smtClean="0">
                <a:effectLst/>
                <a:latin typeface="Times New Roman"/>
                <a:ea typeface="Calibri"/>
                <a:cs typeface="Times New Roman"/>
              </a:rPr>
              <a:t>пов'язані з порушеннями трудової дисципліни.</a:t>
            </a:r>
            <a:endParaRPr lang="ru-RU" sz="3000" dirty="0">
              <a:ea typeface="Calibri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32677" y="46534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Причини плинності кадрів</a:t>
            </a:r>
            <a:endParaRPr lang="ru-RU" sz="36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54" y="4326208"/>
            <a:ext cx="3535759" cy="218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06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71" t="14654" r="30240" b="30773"/>
          <a:stretch/>
        </p:blipFill>
        <p:spPr bwMode="auto">
          <a:xfrm>
            <a:off x="1491372" y="303378"/>
            <a:ext cx="6073040" cy="4151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9852" y="3810611"/>
            <a:ext cx="360040" cy="338336"/>
          </a:xfrm>
          <a:prstGeom prst="rect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76856" y="4536160"/>
            <a:ext cx="360040" cy="338336"/>
          </a:xfrm>
          <a:prstGeom prst="rect">
            <a:avLst/>
          </a:prstGeom>
          <a:solidFill>
            <a:srgbClr val="9933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84304" y="6367323"/>
            <a:ext cx="360040" cy="338336"/>
          </a:xfrm>
          <a:prstGeom prst="rect">
            <a:avLst/>
          </a:prstGeom>
          <a:solidFill>
            <a:srgbClr val="66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76856" y="5862956"/>
            <a:ext cx="360040" cy="338336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6856" y="5262364"/>
            <a:ext cx="360040" cy="338336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73277" y="3979779"/>
            <a:ext cx="8244408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Невідповідність об'єму виконуваної роботи рівню заробітної </a:t>
            </a:r>
            <a:r>
              <a:rPr lang="uk-UA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плати</a:t>
            </a:r>
          </a:p>
          <a:p>
            <a:pPr lvl="0" algn="just"/>
            <a:endParaRPr lang="uk-UA" sz="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Відсутність поваги та грамотного управління зі сторони </a:t>
            </a:r>
            <a:r>
              <a:rPr lang="uk-UA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керівництва</a:t>
            </a:r>
          </a:p>
          <a:p>
            <a:pPr lvl="0" algn="just"/>
            <a:endParaRPr lang="uk-UA" sz="9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Відсутність заохочення за якісну </a:t>
            </a:r>
            <a:r>
              <a:rPr lang="uk-UA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роботу</a:t>
            </a:r>
          </a:p>
          <a:p>
            <a:pPr lvl="0" algn="just"/>
            <a:endParaRPr lang="uk-UA" sz="9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uk-UA" sz="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Відсутність </a:t>
            </a:r>
            <a:r>
              <a:rPr lang="uk-UA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перспективи на кар'єрне </a:t>
            </a:r>
            <a:r>
              <a:rPr lang="uk-UA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зростання</a:t>
            </a:r>
          </a:p>
          <a:p>
            <a:pPr lvl="0" algn="just"/>
            <a:endParaRPr lang="uk-UA" sz="9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Напружена психологічна  атмосфера у колективі</a:t>
            </a:r>
            <a:endParaRPr lang="ru-RU" sz="2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9672" y="142176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Причини плинності кадрів</a:t>
            </a:r>
            <a:endParaRPr lang="ru-RU" sz="36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52" y="1382152"/>
            <a:ext cx="1944216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111" y="1382152"/>
            <a:ext cx="3134324" cy="2131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27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906352"/>
            <a:ext cx="3546877" cy="2662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6766" y="1124744"/>
            <a:ext cx="7848872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uk-UA" sz="2800" b="1" dirty="0" smtClean="0">
                <a:effectLst/>
                <a:latin typeface="Times New Roman"/>
                <a:ea typeface="Calibri"/>
                <a:cs typeface="Times New Roman"/>
              </a:rPr>
              <a:t>цілком керовані </a:t>
            </a: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(умови праці і побуту);</a:t>
            </a:r>
            <a:endParaRPr lang="ru-RU" sz="2800" dirty="0"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uk-UA" sz="2800" b="1" dirty="0" smtClean="0">
                <a:effectLst/>
                <a:latin typeface="Times New Roman"/>
                <a:ea typeface="Calibri"/>
                <a:cs typeface="Times New Roman"/>
              </a:rPr>
              <a:t>частково керовані </a:t>
            </a: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(задоволеність колективом, взаєминами, формами мотивації);</a:t>
            </a:r>
            <a:endParaRPr lang="ru-RU" sz="2800" dirty="0"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uk-UA" sz="2800" b="1" dirty="0" smtClean="0">
                <a:effectLst/>
                <a:latin typeface="Times New Roman"/>
                <a:ea typeface="Calibri"/>
                <a:cs typeface="Times New Roman"/>
              </a:rPr>
              <a:t>некеровані</a:t>
            </a: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 (природно-кліматичні чинники).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sz="800" dirty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Цілеспрямовано впливаючи на перші і другі, можна значно знизити плинність.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260648"/>
            <a:ext cx="5823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Чинники плинності </a:t>
            </a:r>
            <a:r>
              <a:rPr lang="uk-UA" sz="36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кадрів</a:t>
            </a:r>
            <a:endParaRPr lang="ru-RU" sz="36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66" y="4495963"/>
            <a:ext cx="3633787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438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050995"/>
            <a:ext cx="8496944" cy="5121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itchFamily="2" charset="2"/>
              <a:buChar char="v"/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низька зарплата окремих груп працівників у зв'язку з поганою організацією праці і виробництва;</a:t>
            </a:r>
          </a:p>
          <a:p>
            <a:pPr algn="just">
              <a:spcAft>
                <a:spcPts val="0"/>
              </a:spcAft>
            </a:pPr>
            <a:endParaRPr lang="ru-RU" sz="900" dirty="0">
              <a:ea typeface="Calibri"/>
              <a:cs typeface="Times New Roman"/>
            </a:endParaRP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v"/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відсутність ритмічності роботи, систематична робота в понаднормові години і вихідні дні;</a:t>
            </a:r>
          </a:p>
          <a:p>
            <a:pPr algn="just">
              <a:spcAft>
                <a:spcPts val="0"/>
              </a:spcAft>
            </a:pPr>
            <a:endParaRPr lang="ru-RU" sz="800" dirty="0">
              <a:ea typeface="Calibri"/>
              <a:cs typeface="Times New Roman"/>
            </a:endParaRP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v"/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невідповідність виконуваних робіт рівню кваліфікації і основній професії, невизначеність перспектив професійного просування;</a:t>
            </a:r>
          </a:p>
          <a:p>
            <a:pPr algn="just">
              <a:spcAft>
                <a:spcPts val="0"/>
              </a:spcAft>
            </a:pPr>
            <a:endParaRPr lang="ru-RU" sz="800" dirty="0"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 важкі і шкідливі умови праці;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800" dirty="0"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погані взаємини у колективі, з адміністрацією;</a:t>
            </a:r>
            <a:endParaRPr lang="ru-RU" sz="2800" dirty="0"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незадоволеність професією.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404664"/>
            <a:ext cx="7239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Основні мотиви плинності </a:t>
            </a:r>
            <a:r>
              <a:rPr lang="uk-UA" sz="36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кадрів</a:t>
            </a:r>
            <a:endParaRPr lang="ru-RU" sz="36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802" y="4675776"/>
            <a:ext cx="2347913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312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33056"/>
            <a:ext cx="619125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83658" y="1484784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uk-UA" sz="3200" dirty="0" smtClean="0">
                <a:effectLst/>
                <a:latin typeface="Times New Roman"/>
                <a:ea typeface="Calibri"/>
              </a:rPr>
              <a:t>вивчення анкетних даних,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uk-UA" sz="3200" dirty="0" smtClean="0">
                <a:effectLst/>
                <a:latin typeface="Times New Roman"/>
                <a:ea typeface="Calibri"/>
              </a:rPr>
              <a:t>бесіди з працівниками, що звільняються,   а також з його товаришами, колегами і безпосереднім керівником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4863" y="563820"/>
            <a:ext cx="83526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Аналіз стану процесу плинності </a:t>
            </a:r>
            <a:r>
              <a:rPr lang="uk-UA" sz="36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кадрів</a:t>
            </a:r>
            <a:endParaRPr lang="ru-RU" sz="36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30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39552" y="1152147"/>
                <a:ext cx="7776864" cy="47101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характеризується </a:t>
                </a:r>
                <a:r>
                  <a:rPr lang="uk-UA" sz="2400" b="1" i="1" dirty="0">
                    <a:effectLst/>
                    <a:latin typeface="Times New Roman"/>
                    <a:ea typeface="Calibri"/>
                    <a:cs typeface="Times New Roman"/>
                  </a:rPr>
                  <a:t>коефіцієнтом плинності кадрів</a:t>
                </a:r>
                <a:r>
                  <a:rPr lang="uk-UA" sz="2400" dirty="0">
                    <a:effectLst/>
                    <a:latin typeface="Times New Roman"/>
                    <a:ea typeface="Calibri"/>
                    <a:cs typeface="Times New Roman"/>
                  </a:rPr>
                  <a:t> (</a:t>
                </a:r>
                <a:r>
                  <a:rPr lang="uk-UA" sz="2400" b="1" dirty="0" err="1">
                    <a:effectLst/>
                    <a:latin typeface="Times New Roman"/>
                    <a:ea typeface="Calibri"/>
                    <a:cs typeface="Times New Roman"/>
                  </a:rPr>
                  <a:t>Кпк</a:t>
                </a:r>
                <a:r>
                  <a:rPr lang="uk-UA" sz="2400" dirty="0">
                    <a:effectLst/>
                    <a:latin typeface="Times New Roman"/>
                    <a:ea typeface="Calibri"/>
                    <a:cs typeface="Times New Roman"/>
                  </a:rPr>
                  <a:t>):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i="1">
                          <a:effectLst/>
                          <a:latin typeface="Cambria Math"/>
                          <a:ea typeface="Calibri"/>
                          <a:cs typeface="Cambria Math"/>
                        </a:rPr>
                        <m:t>Кпк</m:t>
                      </m:r>
                      <m:r>
                        <a:rPr lang="uk-UA" sz="2400" b="1">
                          <a:effectLst/>
                          <a:latin typeface="Cambria Math"/>
                          <a:ea typeface="Calibri"/>
                          <a:cs typeface="Cambria Math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effectLst/>
                              <a:latin typeface="Cambria Math" panose="02040503050406030204" pitchFamily="18" charset="0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𝐑</m:t>
                          </m:r>
                          <m:r>
                            <a:rPr lang="uk-UA" sz="2400" b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з</m:t>
                          </m:r>
                          <m:r>
                            <a:rPr lang="uk-UA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uk-UA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𝐑</m:t>
                          </m:r>
                          <m:r>
                            <a:rPr lang="uk-UA" sz="2400" b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нз</m:t>
                          </m:r>
                        </m:num>
                        <m:den>
                          <m:r>
                            <a:rPr lang="uk-UA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𝐑</m:t>
                          </m:r>
                          <m:r>
                            <a:rPr lang="uk-UA" sz="2400" b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с</m:t>
                          </m:r>
                        </m:den>
                      </m:f>
                    </m:oMath>
                  </m:oMathPara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	</a:t>
                </a:r>
                <a:r>
                  <a:rPr lang="uk-UA" sz="2400" dirty="0">
                    <a:effectLst/>
                    <a:latin typeface="Times New Roman"/>
                    <a:ea typeface="Calibri"/>
                    <a:cs typeface="Times New Roman"/>
                  </a:rPr>
                  <a:t>де </a:t>
                </a:r>
                <a:r>
                  <a:rPr lang="uk-UA" sz="2400" b="1" dirty="0" err="1">
                    <a:effectLst/>
                    <a:latin typeface="Times New Roman"/>
                    <a:ea typeface="Calibri"/>
                    <a:cs typeface="Times New Roman"/>
                  </a:rPr>
                  <a:t>Rз</a:t>
                </a:r>
                <a:r>
                  <a:rPr lang="uk-UA" sz="2400" dirty="0">
                    <a:effectLst/>
                    <a:latin typeface="Times New Roman"/>
                    <a:ea typeface="Calibri"/>
                    <a:cs typeface="Times New Roman"/>
                  </a:rPr>
                  <a:t> – кількість звільнених працівників з підприємства за певний період; </a:t>
                </a:r>
                <a:endParaRPr lang="uk-UA" sz="2400" dirty="0" smtClean="0"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b="1" dirty="0">
                    <a:latin typeface="Times New Roman"/>
                    <a:ea typeface="Calibri"/>
                    <a:cs typeface="Times New Roman"/>
                  </a:rPr>
                  <a:t>	</a:t>
                </a:r>
                <a:r>
                  <a:rPr lang="uk-UA" sz="2400" b="1" dirty="0" err="1" smtClean="0">
                    <a:effectLst/>
                    <a:latin typeface="Times New Roman"/>
                    <a:ea typeface="Calibri"/>
                    <a:cs typeface="Times New Roman"/>
                  </a:rPr>
                  <a:t>Rнз</a:t>
                </a:r>
                <a:r>
                  <a:rPr lang="uk-UA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uk-UA" sz="2400" dirty="0">
                    <a:effectLst/>
                    <a:latin typeface="Times New Roman"/>
                    <a:ea typeface="Calibri"/>
                    <a:cs typeface="Times New Roman"/>
                  </a:rPr>
                  <a:t>– кількість неминуче звільнених працівників за відповідний період (у зв'язку з виходом на пенсію, в армію, у декретну відпустку, при направленні на навчання, за станом здоров'я, за скороченням штатів);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	</a:t>
                </a:r>
                <a:r>
                  <a:rPr lang="uk-UA" sz="2400" b="1" dirty="0" err="1">
                    <a:effectLst/>
                    <a:latin typeface="Times New Roman"/>
                    <a:ea typeface="Calibri"/>
                    <a:cs typeface="Times New Roman"/>
                  </a:rPr>
                  <a:t>Rс</a:t>
                </a:r>
                <a:r>
                  <a:rPr lang="uk-UA" sz="2400" dirty="0">
                    <a:effectLst/>
                    <a:latin typeface="Times New Roman"/>
                    <a:ea typeface="Calibri"/>
                    <a:cs typeface="Times New Roman"/>
                  </a:rPr>
                  <a:t> – середньооблікова чисельність працівників за відповідний період.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1152147"/>
                <a:ext cx="7776864" cy="4710136"/>
              </a:xfrm>
              <a:prstGeom prst="rect">
                <a:avLst/>
              </a:prstGeom>
              <a:blipFill rotWithShape="1">
                <a:blip r:embed="rId2"/>
                <a:stretch>
                  <a:fillRect l="-1255" t="-517" r="-1255" b="-12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539552" y="188640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993366"/>
                </a:solidFill>
                <a:effectLst/>
                <a:latin typeface="Times New Roman"/>
                <a:ea typeface="Calibri"/>
                <a:cs typeface="Times New Roman"/>
              </a:rPr>
              <a:t>Стан процесу плинності кадрів</a:t>
            </a:r>
            <a:endParaRPr lang="ru-RU" sz="44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19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5871" y="332656"/>
            <a:ext cx="842493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Коефіцієнт плинності кадрів</a:t>
            </a: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Формула має такий вигляд:</a:t>
            </a:r>
          </a:p>
          <a:p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4800" b="1" dirty="0" err="1" smtClean="0">
                <a:latin typeface="Times New Roman" pitchFamily="18" charset="0"/>
                <a:cs typeface="Times New Roman" pitchFamily="18" charset="0"/>
              </a:rPr>
              <a:t>Кп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uk-UA" sz="4800" b="1" dirty="0" err="1" smtClean="0">
                <a:latin typeface="Times New Roman" pitchFamily="18" charset="0"/>
                <a:cs typeface="Times New Roman" pitchFamily="18" charset="0"/>
              </a:rPr>
              <a:t>Кз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/ ЧСР × 100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де</a:t>
            </a:r>
          </a:p>
          <a:p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Кп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- коефіцієнт плинності кадрів;</a:t>
            </a:r>
          </a:p>
          <a:p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Кз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- кількість звільнених працівників (за власним бажанням і за порушення);</a:t>
            </a:r>
          </a:p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ЧСР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- середньооблікова чисельність персоналу.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82588"/>
            <a:ext cx="2760655" cy="20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5074174"/>
            <a:ext cx="2047701" cy="1526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72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52900"/>
            <a:ext cx="892899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Коефіцієнт плинності кадрів, формула розрахунку якого представлена вище, має і своє нормативне значення. </a:t>
            </a:r>
          </a:p>
          <a:p>
            <a:pPr marL="342900" indent="-342900" algn="just">
              <a:spcAft>
                <a:spcPts val="0"/>
              </a:spcAft>
              <a:buFont typeface="Wingdings" pitchFamily="2" charset="2"/>
              <a:buChar char="Ø"/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Якщо воно коливається </a:t>
            </a:r>
            <a:r>
              <a:rPr lang="uk-UA" sz="3200" b="1" dirty="0" smtClean="0">
                <a:effectLst/>
                <a:latin typeface="Times New Roman"/>
                <a:ea typeface="Calibri"/>
                <a:cs typeface="Times New Roman"/>
              </a:rPr>
              <a:t>в межах 3-5%,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то керівництву організації нема про що турбуватися. Це говорить про природне оновлення персоналу, а не про проблеми в управлінні або колективі.</a:t>
            </a:r>
          </a:p>
          <a:p>
            <a:pPr algn="just">
              <a:spcAft>
                <a:spcPts val="0"/>
              </a:spcAft>
            </a:pPr>
            <a:endParaRPr lang="ru-RU" sz="1200" dirty="0" smtClean="0">
              <a:ea typeface="Calibri"/>
              <a:cs typeface="Times New Roman"/>
            </a:endParaRPr>
          </a:p>
          <a:p>
            <a:pPr marL="342900" indent="-342900" algn="just">
              <a:spcAft>
                <a:spcPts val="0"/>
              </a:spcAft>
              <a:buFont typeface="Wingdings" pitchFamily="2" charset="2"/>
              <a:buChar char="Ø"/>
            </a:pPr>
            <a:r>
              <a:rPr lang="uk-UA" sz="2400" dirty="0" smtClean="0">
                <a:effectLst/>
                <a:latin typeface="Times New Roman"/>
                <a:ea typeface="Calibri"/>
              </a:rPr>
              <a:t>Якщо коефіцієнт плинності кадрів набагато </a:t>
            </a:r>
            <a:r>
              <a:rPr lang="uk-UA" sz="3200" b="1" dirty="0" smtClean="0">
                <a:effectLst/>
                <a:latin typeface="Times New Roman"/>
                <a:ea typeface="Calibri"/>
              </a:rPr>
              <a:t>більше 5%</a:t>
            </a:r>
            <a:r>
              <a:rPr lang="uk-UA" sz="2400" b="1" dirty="0" smtClean="0">
                <a:effectLst/>
                <a:latin typeface="Times New Roman"/>
                <a:ea typeface="Calibri"/>
              </a:rPr>
              <a:t>, </a:t>
            </a:r>
            <a:r>
              <a:rPr lang="uk-UA" sz="2400" dirty="0" smtClean="0">
                <a:effectLst/>
                <a:latin typeface="Times New Roman"/>
                <a:ea typeface="Calibri"/>
              </a:rPr>
              <a:t>то це привід вживати рішучих заходів щодо стабілізації ситуації з персоналом.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353906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Нормативне значення коефіцієнта плинності</a:t>
            </a:r>
            <a:endParaRPr lang="ru-RU" sz="36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999869"/>
            <a:ext cx="2219742" cy="1667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037713"/>
            <a:ext cx="2653504" cy="159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649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153" y="3284984"/>
            <a:ext cx="2887761" cy="1536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67396" y="0"/>
            <a:ext cx="267682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err="1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Мобінг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9161" y="764704"/>
            <a:ext cx="90285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dirty="0" smtClean="0">
                <a:effectLst/>
                <a:latin typeface="Times New Roman"/>
                <a:ea typeface="Calibri"/>
              </a:rPr>
              <a:t>Мо́бінг (від англ. </a:t>
            </a:r>
            <a:r>
              <a:rPr lang="en-US" sz="3200" dirty="0" smtClean="0">
                <a:effectLst/>
                <a:latin typeface="Times New Roman"/>
                <a:ea typeface="Calibri"/>
              </a:rPr>
              <a:t>mob — </a:t>
            </a:r>
            <a:r>
              <a:rPr lang="vi-VN" sz="3200" dirty="0" smtClean="0">
                <a:effectLst/>
                <a:latin typeface="Times New Roman"/>
                <a:ea typeface="Calibri"/>
              </a:rPr>
              <a:t>юрба) — форма психологічного тиску у вигляді цькування співробітника у колективі, зазвичай з метою його звільнення. </a:t>
            </a:r>
            <a:r>
              <a:rPr lang="uk-UA" sz="3200" dirty="0" smtClean="0">
                <a:effectLst/>
                <a:latin typeface="Times New Roman"/>
                <a:ea typeface="Calibri"/>
              </a:rPr>
              <a:t>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29385"/>
            <a:ext cx="6517937" cy="4262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1)    Контроль поведінки (контролюються дії жертви, коло її оточення та спілкування);</a:t>
            </a:r>
          </a:p>
          <a:p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2)    Контроль мислення (нав’язування певних установок людині);</a:t>
            </a:r>
          </a:p>
          <a:p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3)    Контроль емоцій (провокування емоцій, маніпулювання з  метою викликати певні емоційні стани);</a:t>
            </a:r>
          </a:p>
          <a:p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4)     Інформаційний контроль (тиран контролює будь-які інформаційні джерела жертви: преса, кіно, відео, телепередачі, книги, музика).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49416" y="5085184"/>
            <a:ext cx="3394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(«напад натовпом»</a:t>
            </a:r>
            <a:r>
              <a:rPr lang="uk-UA" sz="36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55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92" y="906310"/>
            <a:ext cx="7426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Феномен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мобінгу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властивий для будь-якої держави, включаючи й Україну, яка перебуває на стадії трансформації суспільного устрою, що супроводжується ствердженням різних форм власності та видів діяльності. 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Водночас слід зауважити, що проблема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мобінгу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має яскраво виражений правовий аспект, оскільки у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ст. 3 Конституції України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наголошується, що людина, її життя і здоров'я, честь і гідність, недоторканність і безпека визнаються найвищою соціальною цінністю.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Стаття 2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Кодексу законів про працю України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закріплює право на здорові та безпечні умови праці як одне з основних трудових прав працівників.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25576" y="-109353"/>
            <a:ext cx="267682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err="1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Мобінг</a:t>
            </a:r>
            <a:endParaRPr lang="ru-RU" sz="60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947" y="260648"/>
            <a:ext cx="1938197" cy="1291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025" y="5216277"/>
            <a:ext cx="1828848" cy="130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826" y="2700543"/>
            <a:ext cx="1483246" cy="2043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723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656" y="4753903"/>
            <a:ext cx="1727344" cy="2075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28852" y="548680"/>
            <a:ext cx="8964488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У 2002 р. прийнято Закон про захист працівників від морального переслідування на робочому місці, було внесено доповнення щодо способів захисту права на гідність працівника під час трудової діяльності. </a:t>
            </a:r>
          </a:p>
          <a:p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У статті 94 § 2 Кодексу праці Республіки Польща поняття 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мобінг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» визначене як діяльність або поведінка щодо працівника або скерована проти працівника, що полягає в наполегливому та довготривалому переслідуванні або залякуванні працівника з метою формування в нього заниженої оцінки професійної придатності, приниження або осміювання працівника, його ізолювання або вилучення із колективу працівників.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Німеччина визнала, що 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мобінг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створює умови, які призводять до різних захворювань.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У Швеції керівники підприємств повинні так організувати працю, щоб запобігти й не допустити психологічного терору на робочому місці. З появою ознак 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мобінгу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роботодавець зобов'язаний вжити контрзаходи.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-37"/>
            <a:ext cx="47954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err="1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Мобінг</a:t>
            </a:r>
            <a:r>
              <a:rPr lang="uk-UA" sz="40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 за кордоном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2506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3762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Неправильно розроблена система адаптації</a:t>
            </a:r>
            <a:endParaRPr lang="ru-RU" sz="44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3222"/>
            <a:ext cx="4583683" cy="286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3520061"/>
            <a:ext cx="4401526" cy="27496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337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03670699"/>
              </p:ext>
            </p:extLst>
          </p:nvPr>
        </p:nvGraphicFramePr>
        <p:xfrm>
          <a:off x="30334" y="1196752"/>
          <a:ext cx="8961120" cy="5162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11261" y="431906"/>
            <a:ext cx="88327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Заходи щодо зменшення плинності кадрів</a:t>
            </a:r>
            <a:endParaRPr lang="ru-RU" sz="3600" dirty="0"/>
          </a:p>
        </p:txBody>
      </p:sp>
      <p:sp>
        <p:nvSpPr>
          <p:cNvPr id="5" name="Стрелка вниз 4"/>
          <p:cNvSpPr/>
          <p:nvPr/>
        </p:nvSpPr>
        <p:spPr>
          <a:xfrm>
            <a:off x="2555776" y="1078237"/>
            <a:ext cx="866775" cy="31115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3860855" y="3500284"/>
            <a:ext cx="866775" cy="31115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99592" y="3500284"/>
            <a:ext cx="866775" cy="31115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5796136" y="1078237"/>
            <a:ext cx="866775" cy="31115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7020272" y="3500284"/>
            <a:ext cx="866775" cy="31115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1389079" cy="1062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59" y="1821838"/>
            <a:ext cx="1690341" cy="104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01" y="5737443"/>
            <a:ext cx="1437459" cy="107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636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92696"/>
            <a:ext cx="828092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Поліпшення системи адаптації.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Дозволить новим співробітникам швидше звикнути до роботи і колективу. Зменшить імовірність звільнення працівника в перший рік.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Зручний графік роботи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 Робочий день стандартної тривалості, наявність перерви на обід і технічних перерв протягом дня.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Матеріальне стимулювання.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Преміювання за результатами роботи, перед святами, по закінченні року або важливого проекту.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Нематеріальне стимулювання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 Почесна дошка з фотографіями кращих співробітників тижня.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Уважне ставлення до проблем співробітників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 Робота завжди понад усе, але співробітники - все ж люди, і їм теж іноді потрібна допомога або можливість, наприклад, раз на тиждень піти раніше.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Заходи по згуртуванню колективу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 Корпоративні свята, тематичні зібрання, ярмарки, спортивні заходи. Люди повинні спілкуватися на рівних, що забезпечить можливість дізнатися один одного краще і швидше спрацюватися.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Перспектива кар'єрного росту для кожного.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Можливість отримати підвищення будь-якому співробітникові, а не тільки з числа наближених до начальства.</a:t>
            </a:r>
            <a:endParaRPr lang="ru-RU" sz="1400" dirty="0"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Поліпшення умов праці.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Сучасна техніка, ліцензійні програми, можливість отримання технічної підтримки, своєчасне забезпечення канцелярськими предметами.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421" y="107921"/>
            <a:ext cx="78665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Заходи щодо зменшення плинності кадрів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4722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" y="1412776"/>
            <a:ext cx="8963025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10115" y="404664"/>
            <a:ext cx="79334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Заходи по згуртуванню колективу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7506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359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Матеріальне і моральне стимулювання</a:t>
            </a:r>
            <a:endParaRPr lang="ru-RU" sz="36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11" y="1196752"/>
            <a:ext cx="3106600" cy="3079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16832"/>
            <a:ext cx="3995678" cy="3129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11" y="4149080"/>
            <a:ext cx="3383953" cy="253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627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16632"/>
            <a:ext cx="71988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Перспектива кар'єрного росту</a:t>
            </a:r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4518"/>
            <a:ext cx="4391535" cy="3365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091" y="2507025"/>
            <a:ext cx="6811928" cy="418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49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338753"/>
            <a:ext cx="55436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 smtClean="0">
                <a:solidFill>
                  <a:srgbClr val="993366"/>
                </a:solidFill>
                <a:latin typeface="Times New Roman"/>
                <a:ea typeface="Calibri"/>
                <a:cs typeface="Times New Roman"/>
              </a:rPr>
              <a:t>Поліпшення умов праці</a:t>
            </a:r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23" y="1186656"/>
            <a:ext cx="4165197" cy="2779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331" y="1194887"/>
            <a:ext cx="2481064" cy="248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35" y="3751312"/>
            <a:ext cx="4314056" cy="2798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973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995</Words>
  <Application>Microsoft Office PowerPoint</Application>
  <PresentationFormat>Экран (4:3)</PresentationFormat>
  <Paragraphs>111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Cambria Math</vt:lpstr>
      <vt:lpstr>Times New Roman</vt:lpstr>
      <vt:lpstr>Wingdings</vt:lpstr>
      <vt:lpstr>Тема Office</vt:lpstr>
      <vt:lpstr>АНАЛІЗ ПЛИННОСТІ КАДРІВ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UralSOFT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Лариса</cp:lastModifiedBy>
  <cp:revision>16</cp:revision>
  <dcterms:created xsi:type="dcterms:W3CDTF">2015-10-06T18:14:37Z</dcterms:created>
  <dcterms:modified xsi:type="dcterms:W3CDTF">2010-06-21T23:53:02Z</dcterms:modified>
</cp:coreProperties>
</file>