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tmp" ContentType="image/jpe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9" r:id="rId11"/>
    <p:sldId id="267" r:id="rId12"/>
    <p:sldId id="270" r:id="rId13"/>
    <p:sldId id="272" r:id="rId14"/>
    <p:sldId id="271" r:id="rId15"/>
    <p:sldId id="268" r:id="rId16"/>
    <p:sldId id="273" r:id="rId17"/>
    <p:sldId id="275" r:id="rId18"/>
    <p:sldId id="276" r:id="rId19"/>
    <p:sldId id="279" r:id="rId20"/>
    <p:sldId id="280" r:id="rId21"/>
    <p:sldId id="281" r:id="rId22"/>
    <p:sldId id="264" r:id="rId23"/>
    <p:sldId id="282" r:id="rId24"/>
    <p:sldId id="278" r:id="rId25"/>
    <p:sldId id="266" r:id="rId26"/>
    <p:sldId id="283" r:id="rId27"/>
  </p:sldIdLst>
  <p:sldSz cx="18288000" cy="10287000"/>
  <p:notesSz cx="6858000" cy="9144000"/>
  <p:embeddedFontLst>
    <p:embeddedFont>
      <p:font typeface="Arimo Bold" panose="020B0604020202020204" charset="0"/>
      <p:regular r:id="rId28"/>
    </p:embeddedFont>
    <p:embeddedFont>
      <p:font typeface="Klein Bold" panose="020B0604020202020204" charset="0"/>
      <p:regular r:id="rId29"/>
    </p:embeddedFont>
    <p:embeddedFont>
      <p:font typeface="PT Serif Bold" panose="020B0604020202020204" charset="-52"/>
      <p:regular r:id="rId30"/>
    </p:embeddedFont>
    <p:embeddedFont>
      <p:font typeface="Roboto" panose="02000000000000000000" pitchFamily="2" charset="0"/>
      <p:regular r:id="rId31"/>
      <p:bold r:id="rId32"/>
      <p:italic r:id="rId33"/>
      <p:boldItalic r:id="rId34"/>
    </p:embeddedFont>
    <p:embeddedFont>
      <p:font typeface="Ubuntu" panose="020B0504030602030204"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5" d="100"/>
          <a:sy n="55" d="100"/>
        </p:scale>
        <p:origin x="1210" y="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3.fntdata"/><Relationship Id="rId35" Type="http://schemas.openxmlformats.org/officeDocument/2006/relationships/font" Target="fonts/font8.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gs>
            <a:gs pos="74000">
              <a:schemeClr val="accent3">
                <a:lumMod val="75000"/>
              </a:schemeClr>
            </a:gs>
            <a:gs pos="100000">
              <a:schemeClr val="accent3">
                <a:lumMod val="60000"/>
                <a:lumOff val="40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12/12/2024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hyperlink" Target="https://zakon.rada.gov.ua/laws/show/750-2024-%D0%BF#Text"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0.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hyperlink" Target="https://zakon.rada.gov.ua/rada/show/v0144774-20#Text" TargetMode="Externa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66927" y="-4280359"/>
            <a:ext cx="10812392" cy="10812392"/>
          </a:xfrm>
          <a:custGeom>
            <a:avLst/>
            <a:gdLst/>
            <a:ahLst/>
            <a:cxnLst/>
            <a:rect l="l" t="t" r="r" b="b"/>
            <a:pathLst>
              <a:path w="10812392" h="10812392">
                <a:moveTo>
                  <a:pt x="0" y="0"/>
                </a:moveTo>
                <a:lnTo>
                  <a:pt x="10812393" y="0"/>
                </a:lnTo>
                <a:lnTo>
                  <a:pt x="10812393" y="10812392"/>
                </a:lnTo>
                <a:lnTo>
                  <a:pt x="0" y="1081239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3407200" y="4432068"/>
            <a:ext cx="5764383" cy="5764383"/>
          </a:xfrm>
          <a:custGeom>
            <a:avLst/>
            <a:gdLst/>
            <a:ahLst/>
            <a:cxnLst/>
            <a:rect l="l" t="t" r="r" b="b"/>
            <a:pathLst>
              <a:path w="5764383" h="5764383">
                <a:moveTo>
                  <a:pt x="0" y="0"/>
                </a:moveTo>
                <a:lnTo>
                  <a:pt x="5764383" y="0"/>
                </a:lnTo>
                <a:lnTo>
                  <a:pt x="5764383" y="5764383"/>
                </a:lnTo>
                <a:lnTo>
                  <a:pt x="0" y="5764383"/>
                </a:lnTo>
                <a:lnTo>
                  <a:pt x="0" y="0"/>
                </a:lnTo>
                <a:close/>
              </a:path>
            </a:pathLst>
          </a:custGeom>
          <a:blipFill>
            <a:blip r:embed="rId2">
              <a:alphaModFix amt="30000"/>
              <a:extLst>
                <a:ext uri="{96DAC541-7B7A-43D3-8B79-37D633B846F1}">
                  <asvg:svgBlip xmlns:asvg="http://schemas.microsoft.com/office/drawing/2016/SVG/main" r:embed="rId3"/>
                </a:ext>
              </a:extLst>
            </a:blip>
            <a:stretch>
              <a:fillRect/>
            </a:stretch>
          </a:blipFill>
        </p:spPr>
      </p:sp>
      <p:sp>
        <p:nvSpPr>
          <p:cNvPr id="4" name="Freeform 4"/>
          <p:cNvSpPr/>
          <p:nvPr/>
        </p:nvSpPr>
        <p:spPr>
          <a:xfrm>
            <a:off x="57078" y="7902203"/>
            <a:ext cx="5764383" cy="5764383"/>
          </a:xfrm>
          <a:custGeom>
            <a:avLst/>
            <a:gdLst/>
            <a:ahLst/>
            <a:cxnLst/>
            <a:rect l="l" t="t" r="r" b="b"/>
            <a:pathLst>
              <a:path w="5764383" h="5764383">
                <a:moveTo>
                  <a:pt x="0" y="0"/>
                </a:moveTo>
                <a:lnTo>
                  <a:pt x="5764383" y="0"/>
                </a:lnTo>
                <a:lnTo>
                  <a:pt x="5764383" y="5764382"/>
                </a:lnTo>
                <a:lnTo>
                  <a:pt x="0" y="5764382"/>
                </a:lnTo>
                <a:lnTo>
                  <a:pt x="0" y="0"/>
                </a:lnTo>
                <a:close/>
              </a:path>
            </a:pathLst>
          </a:custGeom>
          <a:blipFill>
            <a:blip r:embed="rId2">
              <a:alphaModFix amt="80000"/>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6480918" y="5133975"/>
            <a:ext cx="9560973" cy="1162050"/>
          </a:xfrm>
          <a:prstGeom prst="rect">
            <a:avLst/>
          </a:prstGeom>
        </p:spPr>
        <p:txBody>
          <a:bodyPr lIns="0" tIns="0" rIns="0" bIns="0" rtlCol="0" anchor="t">
            <a:spAutoFit/>
          </a:bodyPr>
          <a:lstStyle/>
          <a:p>
            <a:pPr algn="l">
              <a:lnSpc>
                <a:spcPts val="9120"/>
              </a:lnSpc>
            </a:pPr>
            <a:r>
              <a:rPr lang="en-US" sz="7600" b="1">
                <a:solidFill>
                  <a:srgbClr val="2A2E3A"/>
                </a:solidFill>
                <a:latin typeface="Klein Bold"/>
                <a:ea typeface="Klein Bold"/>
                <a:cs typeface="Klein Bold"/>
                <a:sym typeface="Klein Bold"/>
              </a:rPr>
              <a:t> (розпорядження) </a:t>
            </a:r>
          </a:p>
        </p:txBody>
      </p:sp>
      <p:sp>
        <p:nvSpPr>
          <p:cNvPr id="9" name="TextBox 9"/>
          <p:cNvSpPr txBox="1"/>
          <p:nvPr/>
        </p:nvSpPr>
        <p:spPr>
          <a:xfrm>
            <a:off x="6783024" y="2887616"/>
            <a:ext cx="6700242" cy="2237127"/>
          </a:xfrm>
          <a:prstGeom prst="rect">
            <a:avLst/>
          </a:prstGeom>
        </p:spPr>
        <p:txBody>
          <a:bodyPr lIns="0" tIns="0" rIns="0" bIns="0" rtlCol="0" anchor="t">
            <a:spAutoFit/>
          </a:bodyPr>
          <a:lstStyle/>
          <a:p>
            <a:pPr algn="ctr">
              <a:lnSpc>
                <a:spcPts val="17918"/>
              </a:lnSpc>
            </a:pPr>
            <a:r>
              <a:rPr lang="en-US" sz="12799" b="1">
                <a:solidFill>
                  <a:srgbClr val="2A2E3A"/>
                </a:solidFill>
                <a:latin typeface="Arimo Bold"/>
                <a:ea typeface="Arimo Bold"/>
                <a:cs typeface="Arimo Bold"/>
                <a:sym typeface="Arimo Bold"/>
              </a:rPr>
              <a:t>НАКАЗИ</a:t>
            </a:r>
          </a:p>
        </p:txBody>
      </p:sp>
      <p:sp>
        <p:nvSpPr>
          <p:cNvPr id="10" name="Прямоугольник 9">
            <a:extLst>
              <a:ext uri="{FF2B5EF4-FFF2-40B4-BE49-F238E27FC236}">
                <a16:creationId xmlns:a16="http://schemas.microsoft.com/office/drawing/2014/main" id="{4940E65E-67C8-8ECB-8D85-F47656829608}"/>
              </a:ext>
            </a:extLst>
          </p:cNvPr>
          <p:cNvSpPr/>
          <p:nvPr/>
        </p:nvSpPr>
        <p:spPr>
          <a:xfrm>
            <a:off x="12039600" y="7282838"/>
            <a:ext cx="5336076" cy="2308324"/>
          </a:xfrm>
          <a:prstGeom prst="rect">
            <a:avLst/>
          </a:prstGeom>
          <a:noFill/>
        </p:spPr>
        <p:txBody>
          <a:bodyPr wrap="none" lIns="91440" tIns="45720" rIns="91440" bIns="45720">
            <a:spAutoFit/>
          </a:bodyPr>
          <a:lstStyle/>
          <a:p>
            <a:r>
              <a:rPr lang="ru-RU" sz="3600" i="1" cap="none" spc="0" dirty="0">
                <a:ln w="0"/>
                <a:solidFill>
                  <a:schemeClr val="tx1"/>
                </a:solidFill>
                <a:effectLst>
                  <a:outerShdw blurRad="38100" dist="19050" dir="2700000" algn="tl" rotWithShape="0">
                    <a:schemeClr val="dk1">
                      <a:alpha val="40000"/>
                    </a:schemeClr>
                  </a:outerShdw>
                </a:effectLst>
              </a:rPr>
              <a:t>Майстер в/н</a:t>
            </a:r>
          </a:p>
          <a:p>
            <a:r>
              <a:rPr lang="ru-RU" sz="3600" i="1" dirty="0">
                <a:ln w="0"/>
                <a:effectLst>
                  <a:outerShdw blurRad="38100" dist="19050" dir="2700000" algn="tl" rotWithShape="0">
                    <a:schemeClr val="dk1">
                      <a:alpha val="40000"/>
                    </a:schemeClr>
                  </a:outerShdw>
                </a:effectLst>
              </a:rPr>
              <a:t>ЗП(ПТ)О «</a:t>
            </a:r>
            <a:r>
              <a:rPr lang="ru-RU" sz="3600" i="1" dirty="0" err="1">
                <a:ln w="0"/>
                <a:effectLst>
                  <a:outerShdw blurRad="38100" dist="19050" dir="2700000" algn="tl" rotWithShape="0">
                    <a:schemeClr val="dk1">
                      <a:alpha val="40000"/>
                    </a:schemeClr>
                  </a:outerShdw>
                </a:effectLst>
              </a:rPr>
              <a:t>Катюжанський</a:t>
            </a:r>
            <a:r>
              <a:rPr lang="ru-RU" sz="3600" i="1" dirty="0">
                <a:ln w="0"/>
                <a:effectLst>
                  <a:outerShdw blurRad="38100" dist="19050" dir="2700000" algn="tl" rotWithShape="0">
                    <a:schemeClr val="dk1">
                      <a:alpha val="40000"/>
                    </a:schemeClr>
                  </a:outerShdw>
                </a:effectLst>
              </a:rPr>
              <a:t> </a:t>
            </a:r>
          </a:p>
          <a:p>
            <a:r>
              <a:rPr lang="ru-RU" sz="3600" i="1" dirty="0" err="1">
                <a:ln w="0"/>
                <a:effectLst>
                  <a:outerShdw blurRad="38100" dist="19050" dir="2700000" algn="tl" rotWithShape="0">
                    <a:schemeClr val="dk1">
                      <a:alpha val="40000"/>
                    </a:schemeClr>
                  </a:outerShdw>
                </a:effectLst>
              </a:rPr>
              <a:t>професійний</a:t>
            </a:r>
            <a:r>
              <a:rPr lang="ru-RU" sz="3600" i="1" dirty="0">
                <a:ln w="0"/>
                <a:effectLst>
                  <a:outerShdw blurRad="38100" dist="19050" dir="2700000" algn="tl" rotWithShape="0">
                    <a:schemeClr val="dk1">
                      <a:alpha val="40000"/>
                    </a:schemeClr>
                  </a:outerShdw>
                </a:effectLst>
              </a:rPr>
              <a:t> </a:t>
            </a:r>
            <a:r>
              <a:rPr lang="ru-RU" sz="3600" i="1" dirty="0" err="1">
                <a:ln w="0"/>
                <a:effectLst>
                  <a:outerShdw blurRad="38100" dist="19050" dir="2700000" algn="tl" rotWithShape="0">
                    <a:schemeClr val="dk1">
                      <a:alpha val="40000"/>
                    </a:schemeClr>
                  </a:outerShdw>
                </a:effectLst>
              </a:rPr>
              <a:t>коледж</a:t>
            </a:r>
            <a:r>
              <a:rPr lang="ru-RU" sz="3600" i="1" dirty="0">
                <a:ln w="0"/>
                <a:effectLst>
                  <a:outerShdw blurRad="38100" dist="19050" dir="2700000" algn="tl" rotWithShape="0">
                    <a:schemeClr val="dk1">
                      <a:alpha val="40000"/>
                    </a:schemeClr>
                  </a:outerShdw>
                </a:effectLst>
              </a:rPr>
              <a:t>»</a:t>
            </a:r>
            <a:endParaRPr lang="ru-RU" sz="3600" i="1" cap="none" spc="0" dirty="0">
              <a:ln w="0"/>
              <a:solidFill>
                <a:schemeClr val="tx1"/>
              </a:solidFill>
              <a:effectLst>
                <a:outerShdw blurRad="38100" dist="19050" dir="2700000" algn="tl" rotWithShape="0">
                  <a:schemeClr val="dk1">
                    <a:alpha val="40000"/>
                  </a:schemeClr>
                </a:outerShdw>
              </a:effectLst>
            </a:endParaRPr>
          </a:p>
          <a:p>
            <a:r>
              <a:rPr lang="ru-RU" sz="3600" i="1" dirty="0" err="1">
                <a:ln w="0"/>
                <a:effectLst>
                  <a:outerShdw blurRad="38100" dist="19050" dir="2700000" algn="tl" rotWithShape="0">
                    <a:schemeClr val="dk1">
                      <a:alpha val="40000"/>
                    </a:schemeClr>
                  </a:outerShdw>
                </a:effectLst>
              </a:rPr>
              <a:t>Менделюк</a:t>
            </a:r>
            <a:r>
              <a:rPr lang="ru-RU" sz="3600" i="1" dirty="0">
                <a:ln w="0"/>
                <a:effectLst>
                  <a:outerShdw blurRad="38100" dist="19050" dir="2700000" algn="tl" rotWithShape="0">
                    <a:schemeClr val="dk1">
                      <a:alpha val="40000"/>
                    </a:schemeClr>
                  </a:outerShdw>
                </a:effectLst>
              </a:rPr>
              <a:t> Г.О.</a:t>
            </a:r>
            <a:endParaRPr lang="ru-RU" sz="3600" i="1" cap="none" spc="0" dirty="0">
              <a:ln w="0"/>
              <a:solidFill>
                <a:schemeClr val="tx1"/>
              </a:solidFill>
              <a:effectLst>
                <a:outerShdw blurRad="38100" dist="19050" dir="2700000" algn="tl" rotWithShape="0">
                  <a:schemeClr val="dk1">
                    <a:alpha val="40000"/>
                  </a:schemeClr>
                </a:outerShdw>
              </a:effectLst>
            </a:endParaRPr>
          </a:p>
        </p:txBody>
      </p:sp>
      <p:sp>
        <p:nvSpPr>
          <p:cNvPr id="11" name="Прямоугольник 10">
            <a:extLst>
              <a:ext uri="{FF2B5EF4-FFF2-40B4-BE49-F238E27FC236}">
                <a16:creationId xmlns:a16="http://schemas.microsoft.com/office/drawing/2014/main" id="{84F3225E-68E8-4C74-C5E6-0914EEEFBF3A}"/>
              </a:ext>
            </a:extLst>
          </p:cNvPr>
          <p:cNvSpPr/>
          <p:nvPr/>
        </p:nvSpPr>
        <p:spPr>
          <a:xfrm>
            <a:off x="7848545" y="9129497"/>
            <a:ext cx="2284600" cy="923330"/>
          </a:xfrm>
          <a:prstGeom prst="rect">
            <a:avLst/>
          </a:prstGeom>
          <a:noFill/>
        </p:spPr>
        <p:txBody>
          <a:bodyPr wrap="none" lIns="91440" tIns="45720" rIns="91440" bIns="45720">
            <a:spAutoFit/>
          </a:bodyPr>
          <a:lstStyle/>
          <a:p>
            <a:pPr algn="ctr"/>
            <a:r>
              <a:rPr lang="ru-RU" sz="5400" b="0" cap="none" spc="0" dirty="0">
                <a:ln w="0"/>
                <a:solidFill>
                  <a:schemeClr val="tx1"/>
                </a:solidFill>
                <a:effectLst>
                  <a:outerShdw blurRad="38100" dist="19050" dir="2700000" algn="tl" rotWithShape="0">
                    <a:schemeClr val="dk1">
                      <a:alpha val="40000"/>
                    </a:schemeClr>
                  </a:outerShdw>
                </a:effectLst>
              </a:rPr>
              <a:t>2024 р.</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2340491"/>
            <a:chOff x="0" y="0"/>
            <a:chExt cx="4816593" cy="616426"/>
          </a:xfrm>
        </p:grpSpPr>
        <p:sp>
          <p:nvSpPr>
            <p:cNvPr id="3" name="Freeform 3"/>
            <p:cNvSpPr/>
            <p:nvPr/>
          </p:nvSpPr>
          <p:spPr>
            <a:xfrm>
              <a:off x="0" y="0"/>
              <a:ext cx="4816592" cy="616426"/>
            </a:xfrm>
            <a:custGeom>
              <a:avLst/>
              <a:gdLst/>
              <a:ahLst/>
              <a:cxnLst/>
              <a:rect l="l" t="t" r="r" b="b"/>
              <a:pathLst>
                <a:path w="4816592" h="616426">
                  <a:moveTo>
                    <a:pt x="0" y="0"/>
                  </a:moveTo>
                  <a:lnTo>
                    <a:pt x="4816592" y="0"/>
                  </a:lnTo>
                  <a:lnTo>
                    <a:pt x="4816592" y="616426"/>
                  </a:lnTo>
                  <a:lnTo>
                    <a:pt x="0" y="616426"/>
                  </a:lnTo>
                  <a:close/>
                </a:path>
              </a:pathLst>
            </a:custGeom>
            <a:solidFill>
              <a:srgbClr val="153969"/>
            </a:solidFill>
          </p:spPr>
        </p:sp>
        <p:sp>
          <p:nvSpPr>
            <p:cNvPr id="4" name="TextBox 4"/>
            <p:cNvSpPr txBox="1"/>
            <p:nvPr/>
          </p:nvSpPr>
          <p:spPr>
            <a:xfrm>
              <a:off x="0" y="-66675"/>
              <a:ext cx="4816593" cy="683101"/>
            </a:xfrm>
            <a:prstGeom prst="rect">
              <a:avLst/>
            </a:prstGeom>
          </p:spPr>
          <p:txBody>
            <a:bodyPr lIns="50800" tIns="50800" rIns="50800" bIns="50800" rtlCol="0" anchor="ctr"/>
            <a:lstStyle/>
            <a:p>
              <a:pPr algn="ctr">
                <a:lnSpc>
                  <a:spcPts val="3639"/>
                </a:lnSpc>
              </a:pPr>
              <a:endParaRPr/>
            </a:p>
          </p:txBody>
        </p:sp>
      </p:grpSp>
      <p:grpSp>
        <p:nvGrpSpPr>
          <p:cNvPr id="8" name="Group 8"/>
          <p:cNvGrpSpPr/>
          <p:nvPr/>
        </p:nvGrpSpPr>
        <p:grpSpPr>
          <a:xfrm>
            <a:off x="0" y="0"/>
            <a:ext cx="18288000" cy="2340491"/>
            <a:chOff x="0" y="0"/>
            <a:chExt cx="24384000" cy="3120655"/>
          </a:xfrm>
        </p:grpSpPr>
        <p:pic>
          <p:nvPicPr>
            <p:cNvPr id="9" name="Picture 9"/>
            <p:cNvPicPr>
              <a:picLocks noChangeAspect="1"/>
            </p:cNvPicPr>
            <p:nvPr/>
          </p:nvPicPr>
          <p:blipFill>
            <a:blip r:embed="rId2">
              <a:alphaModFix amt="14000"/>
            </a:blip>
            <a:srcRect t="45734" b="45734"/>
            <a:stretch>
              <a:fillRect/>
            </a:stretch>
          </p:blipFill>
          <p:spPr>
            <a:xfrm>
              <a:off x="0" y="0"/>
              <a:ext cx="24384000" cy="3120655"/>
            </a:xfrm>
            <a:prstGeom prst="rect">
              <a:avLst/>
            </a:prstGeom>
          </p:spPr>
        </p:pic>
      </p:grpSp>
      <p:sp>
        <p:nvSpPr>
          <p:cNvPr id="11" name="TextBox 10">
            <a:extLst>
              <a:ext uri="{FF2B5EF4-FFF2-40B4-BE49-F238E27FC236}">
                <a16:creationId xmlns:a16="http://schemas.microsoft.com/office/drawing/2014/main" id="{DB7C30A9-327E-002C-ECB6-5FD7A7406E3C}"/>
              </a:ext>
            </a:extLst>
          </p:cNvPr>
          <p:cNvSpPr txBox="1"/>
          <p:nvPr/>
        </p:nvSpPr>
        <p:spPr>
          <a:xfrm>
            <a:off x="4572000" y="4837606"/>
            <a:ext cx="9144000" cy="369332"/>
          </a:xfrm>
          <a:prstGeom prst="rect">
            <a:avLst/>
          </a:prstGeom>
          <a:noFill/>
        </p:spPr>
        <p:txBody>
          <a:bodyPr wrap="square">
            <a:spAutoFit/>
          </a:bodyPr>
          <a:lstStyle/>
          <a:p>
            <a:endParaRPr lang="uk-UA" dirty="0"/>
          </a:p>
        </p:txBody>
      </p:sp>
      <p:pic>
        <p:nvPicPr>
          <p:cNvPr id="13" name="Рисунок 12">
            <a:extLst>
              <a:ext uri="{FF2B5EF4-FFF2-40B4-BE49-F238E27FC236}">
                <a16:creationId xmlns:a16="http://schemas.microsoft.com/office/drawing/2014/main" id="{9D9A0759-DBEC-5971-6F1D-55A41486256D}"/>
              </a:ext>
            </a:extLst>
          </p:cNvPr>
          <p:cNvPicPr>
            <a:picLocks noChangeAspect="1"/>
          </p:cNvPicPr>
          <p:nvPr/>
        </p:nvPicPr>
        <p:blipFill>
          <a:blip r:embed="rId3"/>
          <a:stretch>
            <a:fillRect/>
          </a:stretch>
        </p:blipFill>
        <p:spPr>
          <a:xfrm>
            <a:off x="2514600" y="315483"/>
            <a:ext cx="12649200" cy="965603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507438" y="-2845897"/>
            <a:ext cx="15978794" cy="15978794"/>
          </a:xfrm>
          <a:custGeom>
            <a:avLst/>
            <a:gdLst/>
            <a:ahLst/>
            <a:cxnLst/>
            <a:rect l="l" t="t" r="r" b="b"/>
            <a:pathLst>
              <a:path w="15978794" h="15978794">
                <a:moveTo>
                  <a:pt x="0" y="0"/>
                </a:moveTo>
                <a:lnTo>
                  <a:pt x="15978795" y="0"/>
                </a:lnTo>
                <a:lnTo>
                  <a:pt x="15978795" y="15978794"/>
                </a:lnTo>
                <a:lnTo>
                  <a:pt x="0" y="159787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906377" y="830067"/>
            <a:ext cx="16671641" cy="3917836"/>
          </a:xfrm>
          <a:custGeom>
            <a:avLst/>
            <a:gdLst/>
            <a:ahLst/>
            <a:cxnLst/>
            <a:rect l="l" t="t" r="r" b="b"/>
            <a:pathLst>
              <a:path w="16671641" h="3917836">
                <a:moveTo>
                  <a:pt x="0" y="0"/>
                </a:moveTo>
                <a:lnTo>
                  <a:pt x="16671641" y="0"/>
                </a:lnTo>
                <a:lnTo>
                  <a:pt x="16671641" y="3917835"/>
                </a:lnTo>
                <a:lnTo>
                  <a:pt x="0" y="3917835"/>
                </a:lnTo>
                <a:lnTo>
                  <a:pt x="0" y="0"/>
                </a:lnTo>
                <a:close/>
              </a:path>
            </a:pathLst>
          </a:custGeom>
          <a:blipFill>
            <a:blip r:embed="rId4"/>
            <a:stretch>
              <a:fillRect/>
            </a:stretch>
          </a:blipFill>
        </p:spPr>
      </p:sp>
      <p:sp>
        <p:nvSpPr>
          <p:cNvPr id="4" name="TextBox 4"/>
          <p:cNvSpPr txBox="1"/>
          <p:nvPr/>
        </p:nvSpPr>
        <p:spPr>
          <a:xfrm>
            <a:off x="808179" y="7270081"/>
            <a:ext cx="16671641" cy="1811020"/>
          </a:xfrm>
          <a:prstGeom prst="rect">
            <a:avLst/>
          </a:prstGeom>
        </p:spPr>
        <p:txBody>
          <a:bodyPr lIns="0" tIns="0" rIns="0" bIns="0" rtlCol="0" anchor="t">
            <a:spAutoFit/>
          </a:bodyPr>
          <a:lstStyle/>
          <a:p>
            <a:pPr algn="ctr">
              <a:lnSpc>
                <a:spcPts val="7279"/>
              </a:lnSpc>
            </a:pPr>
            <a:r>
              <a:rPr lang="en-US" sz="5199" b="1" u="sng">
                <a:solidFill>
                  <a:srgbClr val="000000"/>
                </a:solidFill>
                <a:latin typeface="PT Serif Bold"/>
                <a:ea typeface="PT Serif Bold"/>
                <a:cs typeface="PT Serif Bold"/>
                <a:sym typeface="PT Serif Bold"/>
                <a:hlinkClick r:id="rId5" tooltip="https://zakon.rada.gov.ua/laws/show/750-2024-%D0%BF#Text"/>
              </a:rPr>
              <a:t>https://zakon.rada.gov.ua/laws/show/750-2024-%D0%BF#Text</a:t>
            </a:r>
          </a:p>
        </p:txBody>
      </p:sp>
      <p:sp>
        <p:nvSpPr>
          <p:cNvPr id="5" name="Freeform 5"/>
          <p:cNvSpPr/>
          <p:nvPr/>
        </p:nvSpPr>
        <p:spPr>
          <a:xfrm>
            <a:off x="200932" y="6845067"/>
            <a:ext cx="1214496" cy="1225638"/>
          </a:xfrm>
          <a:custGeom>
            <a:avLst/>
            <a:gdLst/>
            <a:ahLst/>
            <a:cxnLst/>
            <a:rect l="l" t="t" r="r" b="b"/>
            <a:pathLst>
              <a:path w="1214496" h="1225638">
                <a:moveTo>
                  <a:pt x="0" y="0"/>
                </a:moveTo>
                <a:lnTo>
                  <a:pt x="1214495" y="0"/>
                </a:lnTo>
                <a:lnTo>
                  <a:pt x="1214495" y="1225638"/>
                </a:lnTo>
                <a:lnTo>
                  <a:pt x="0" y="12256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2340491"/>
            <a:chOff x="0" y="0"/>
            <a:chExt cx="4816593" cy="616426"/>
          </a:xfrm>
        </p:grpSpPr>
        <p:sp>
          <p:nvSpPr>
            <p:cNvPr id="3" name="Freeform 3"/>
            <p:cNvSpPr/>
            <p:nvPr/>
          </p:nvSpPr>
          <p:spPr>
            <a:xfrm>
              <a:off x="0" y="0"/>
              <a:ext cx="4816592" cy="616426"/>
            </a:xfrm>
            <a:custGeom>
              <a:avLst/>
              <a:gdLst/>
              <a:ahLst/>
              <a:cxnLst/>
              <a:rect l="l" t="t" r="r" b="b"/>
              <a:pathLst>
                <a:path w="4816592" h="616426">
                  <a:moveTo>
                    <a:pt x="0" y="0"/>
                  </a:moveTo>
                  <a:lnTo>
                    <a:pt x="4816592" y="0"/>
                  </a:lnTo>
                  <a:lnTo>
                    <a:pt x="4816592" y="616426"/>
                  </a:lnTo>
                  <a:lnTo>
                    <a:pt x="0" y="616426"/>
                  </a:lnTo>
                  <a:close/>
                </a:path>
              </a:pathLst>
            </a:custGeom>
            <a:solidFill>
              <a:srgbClr val="153969"/>
            </a:solidFill>
          </p:spPr>
        </p:sp>
        <p:sp>
          <p:nvSpPr>
            <p:cNvPr id="4" name="TextBox 4"/>
            <p:cNvSpPr txBox="1"/>
            <p:nvPr/>
          </p:nvSpPr>
          <p:spPr>
            <a:xfrm>
              <a:off x="0" y="-66675"/>
              <a:ext cx="4816593" cy="683101"/>
            </a:xfrm>
            <a:prstGeom prst="rect">
              <a:avLst/>
            </a:prstGeom>
          </p:spPr>
          <p:txBody>
            <a:bodyPr lIns="50800" tIns="50800" rIns="50800" bIns="50800" rtlCol="0" anchor="ctr"/>
            <a:lstStyle/>
            <a:p>
              <a:pPr algn="ctr">
                <a:lnSpc>
                  <a:spcPts val="3639"/>
                </a:lnSpc>
              </a:pPr>
              <a:endParaRPr/>
            </a:p>
          </p:txBody>
        </p:sp>
      </p:grpSp>
      <p:sp>
        <p:nvSpPr>
          <p:cNvPr id="5" name="Freeform 5"/>
          <p:cNvSpPr/>
          <p:nvPr/>
        </p:nvSpPr>
        <p:spPr>
          <a:xfrm>
            <a:off x="9642260" y="3728970"/>
            <a:ext cx="414910" cy="414910"/>
          </a:xfrm>
          <a:custGeom>
            <a:avLst/>
            <a:gdLst/>
            <a:ahLst/>
            <a:cxnLst/>
            <a:rect l="l" t="t" r="r" b="b"/>
            <a:pathLst>
              <a:path w="414910" h="414910">
                <a:moveTo>
                  <a:pt x="0" y="0"/>
                </a:moveTo>
                <a:lnTo>
                  <a:pt x="414909" y="0"/>
                </a:lnTo>
                <a:lnTo>
                  <a:pt x="414909" y="414909"/>
                </a:lnTo>
                <a:lnTo>
                  <a:pt x="0" y="4149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9642260" y="4983032"/>
            <a:ext cx="414910" cy="414910"/>
          </a:xfrm>
          <a:custGeom>
            <a:avLst/>
            <a:gdLst/>
            <a:ahLst/>
            <a:cxnLst/>
            <a:rect l="l" t="t" r="r" b="b"/>
            <a:pathLst>
              <a:path w="414910" h="414910">
                <a:moveTo>
                  <a:pt x="0" y="0"/>
                </a:moveTo>
                <a:lnTo>
                  <a:pt x="414909" y="0"/>
                </a:lnTo>
                <a:lnTo>
                  <a:pt x="414909" y="414910"/>
                </a:lnTo>
                <a:lnTo>
                  <a:pt x="0" y="4149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a:off x="9642260" y="6237094"/>
            <a:ext cx="414910" cy="414910"/>
          </a:xfrm>
          <a:custGeom>
            <a:avLst/>
            <a:gdLst/>
            <a:ahLst/>
            <a:cxnLst/>
            <a:rect l="l" t="t" r="r" b="b"/>
            <a:pathLst>
              <a:path w="414910" h="414910">
                <a:moveTo>
                  <a:pt x="0" y="0"/>
                </a:moveTo>
                <a:lnTo>
                  <a:pt x="414909" y="0"/>
                </a:lnTo>
                <a:lnTo>
                  <a:pt x="414909" y="414910"/>
                </a:lnTo>
                <a:lnTo>
                  <a:pt x="0" y="4149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8" name="Group 8"/>
          <p:cNvGrpSpPr/>
          <p:nvPr/>
        </p:nvGrpSpPr>
        <p:grpSpPr>
          <a:xfrm>
            <a:off x="0" y="0"/>
            <a:ext cx="18288000" cy="2340491"/>
            <a:chOff x="0" y="0"/>
            <a:chExt cx="24384000" cy="3120655"/>
          </a:xfrm>
        </p:grpSpPr>
        <p:pic>
          <p:nvPicPr>
            <p:cNvPr id="9" name="Picture 9"/>
            <p:cNvPicPr>
              <a:picLocks noChangeAspect="1"/>
            </p:cNvPicPr>
            <p:nvPr/>
          </p:nvPicPr>
          <p:blipFill>
            <a:blip r:embed="rId4">
              <a:alphaModFix amt="14000"/>
            </a:blip>
            <a:srcRect t="45734" b="45734"/>
            <a:stretch>
              <a:fillRect/>
            </a:stretch>
          </p:blipFill>
          <p:spPr>
            <a:xfrm>
              <a:off x="0" y="0"/>
              <a:ext cx="24384000" cy="3120655"/>
            </a:xfrm>
            <a:prstGeom prst="rect">
              <a:avLst/>
            </a:prstGeom>
          </p:spPr>
        </p:pic>
      </p:grpSp>
      <p:sp>
        <p:nvSpPr>
          <p:cNvPr id="10" name="Freeform 10"/>
          <p:cNvSpPr/>
          <p:nvPr/>
        </p:nvSpPr>
        <p:spPr>
          <a:xfrm>
            <a:off x="209896" y="749058"/>
            <a:ext cx="17868208" cy="5695491"/>
          </a:xfrm>
          <a:custGeom>
            <a:avLst/>
            <a:gdLst/>
            <a:ahLst/>
            <a:cxnLst/>
            <a:rect l="l" t="t" r="r" b="b"/>
            <a:pathLst>
              <a:path w="17868208" h="5695491">
                <a:moveTo>
                  <a:pt x="0" y="0"/>
                </a:moveTo>
                <a:lnTo>
                  <a:pt x="17868208" y="0"/>
                </a:lnTo>
                <a:lnTo>
                  <a:pt x="17868208" y="5695491"/>
                </a:lnTo>
                <a:lnTo>
                  <a:pt x="0" y="5695491"/>
                </a:lnTo>
                <a:lnTo>
                  <a:pt x="0" y="0"/>
                </a:lnTo>
                <a:close/>
              </a:path>
            </a:pathLst>
          </a:custGeom>
          <a:blipFill>
            <a:blip r:embed="rId5"/>
            <a:stretch>
              <a:fillRect/>
            </a:stretch>
          </a:blipFill>
        </p:spPr>
      </p:sp>
      <p:sp>
        <p:nvSpPr>
          <p:cNvPr id="11" name="TextBox 11"/>
          <p:cNvSpPr txBox="1"/>
          <p:nvPr/>
        </p:nvSpPr>
        <p:spPr>
          <a:xfrm>
            <a:off x="1424392" y="7775424"/>
            <a:ext cx="17689888" cy="653722"/>
          </a:xfrm>
          <a:prstGeom prst="rect">
            <a:avLst/>
          </a:prstGeom>
        </p:spPr>
        <p:txBody>
          <a:bodyPr lIns="0" tIns="0" rIns="0" bIns="0" rtlCol="0" anchor="t">
            <a:spAutoFit/>
          </a:bodyPr>
          <a:lstStyle/>
          <a:p>
            <a:pPr marL="0" lvl="0" indent="0" algn="ctr">
              <a:lnSpc>
                <a:spcPts val="5443"/>
              </a:lnSpc>
              <a:spcBef>
                <a:spcPct val="0"/>
              </a:spcBef>
            </a:pPr>
            <a:r>
              <a:rPr lang="en-US" sz="3887" b="1" dirty="0">
                <a:solidFill>
                  <a:srgbClr val="000000"/>
                </a:solidFill>
                <a:latin typeface="PT Serif Bold"/>
                <a:ea typeface="PT Serif Bold"/>
                <a:cs typeface="PT Serif Bold"/>
                <a:sym typeface="PT Serif Bold"/>
              </a:rPr>
              <a:t>https://zakon.rada.gov.ua/laws/show/750-2024-%D0%BF#Text</a:t>
            </a:r>
          </a:p>
        </p:txBody>
      </p:sp>
      <p:sp>
        <p:nvSpPr>
          <p:cNvPr id="12" name="Freeform 12"/>
          <p:cNvSpPr/>
          <p:nvPr/>
        </p:nvSpPr>
        <p:spPr>
          <a:xfrm>
            <a:off x="1320782" y="7229280"/>
            <a:ext cx="1214496" cy="1225638"/>
          </a:xfrm>
          <a:custGeom>
            <a:avLst/>
            <a:gdLst/>
            <a:ahLst/>
            <a:cxnLst/>
            <a:rect l="l" t="t" r="r" b="b"/>
            <a:pathLst>
              <a:path w="1214496" h="1225638">
                <a:moveTo>
                  <a:pt x="0" y="0"/>
                </a:moveTo>
                <a:lnTo>
                  <a:pt x="1214495" y="0"/>
                </a:lnTo>
                <a:lnTo>
                  <a:pt x="1214495" y="1225638"/>
                </a:lnTo>
                <a:lnTo>
                  <a:pt x="0" y="1225638"/>
                </a:lnTo>
                <a:lnTo>
                  <a:pt x="0" y="0"/>
                </a:lnTo>
                <a:close/>
              </a:path>
            </a:pathLst>
          </a:custGeom>
          <a:blipFill>
            <a:blip r:embed="rId6">
              <a:extLst>
                <a:ext uri="{96DAC541-7B7A-43D3-8B79-37D633B846F1}">
                  <asvg:svgBlip xmlns:asvg="http://schemas.microsoft.com/office/drawing/2016/SVG/main" r:embed="rId7"/>
                </a:ext>
              </a:extLst>
            </a:blip>
            <a:stretch>
              <a:fillRect/>
            </a:stretch>
          </a:blipFill>
          <a:ln w="57150" cap="sq">
            <a:solidFill>
              <a:srgbClr val="000000"/>
            </a:solidFill>
            <a:prstDash val="solid"/>
            <a:miter/>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2340491"/>
            <a:chOff x="0" y="0"/>
            <a:chExt cx="4816593" cy="616426"/>
          </a:xfrm>
        </p:grpSpPr>
        <p:sp>
          <p:nvSpPr>
            <p:cNvPr id="3" name="Freeform 3"/>
            <p:cNvSpPr/>
            <p:nvPr/>
          </p:nvSpPr>
          <p:spPr>
            <a:xfrm>
              <a:off x="0" y="0"/>
              <a:ext cx="4816592" cy="616426"/>
            </a:xfrm>
            <a:custGeom>
              <a:avLst/>
              <a:gdLst/>
              <a:ahLst/>
              <a:cxnLst/>
              <a:rect l="l" t="t" r="r" b="b"/>
              <a:pathLst>
                <a:path w="4816592" h="616426">
                  <a:moveTo>
                    <a:pt x="0" y="0"/>
                  </a:moveTo>
                  <a:lnTo>
                    <a:pt x="4816592" y="0"/>
                  </a:lnTo>
                  <a:lnTo>
                    <a:pt x="4816592" y="616426"/>
                  </a:lnTo>
                  <a:lnTo>
                    <a:pt x="0" y="616426"/>
                  </a:lnTo>
                  <a:close/>
                </a:path>
              </a:pathLst>
            </a:custGeom>
            <a:solidFill>
              <a:srgbClr val="153969"/>
            </a:solidFill>
          </p:spPr>
        </p:sp>
        <p:sp>
          <p:nvSpPr>
            <p:cNvPr id="4" name="TextBox 4"/>
            <p:cNvSpPr txBox="1"/>
            <p:nvPr/>
          </p:nvSpPr>
          <p:spPr>
            <a:xfrm>
              <a:off x="0" y="-66675"/>
              <a:ext cx="4816593" cy="683101"/>
            </a:xfrm>
            <a:prstGeom prst="rect">
              <a:avLst/>
            </a:prstGeom>
          </p:spPr>
          <p:txBody>
            <a:bodyPr lIns="50800" tIns="50800" rIns="50800" bIns="50800" rtlCol="0" anchor="ctr"/>
            <a:lstStyle/>
            <a:p>
              <a:pPr algn="ctr">
                <a:lnSpc>
                  <a:spcPts val="3639"/>
                </a:lnSpc>
              </a:pPr>
              <a:endParaRPr/>
            </a:p>
          </p:txBody>
        </p:sp>
      </p:grpSp>
      <p:grpSp>
        <p:nvGrpSpPr>
          <p:cNvPr id="5" name="Group 5"/>
          <p:cNvGrpSpPr/>
          <p:nvPr/>
        </p:nvGrpSpPr>
        <p:grpSpPr>
          <a:xfrm>
            <a:off x="0" y="0"/>
            <a:ext cx="18288000" cy="2340491"/>
            <a:chOff x="0" y="0"/>
            <a:chExt cx="24384000" cy="3120655"/>
          </a:xfrm>
        </p:grpSpPr>
        <p:pic>
          <p:nvPicPr>
            <p:cNvPr id="6" name="Picture 6"/>
            <p:cNvPicPr>
              <a:picLocks noChangeAspect="1"/>
            </p:cNvPicPr>
            <p:nvPr/>
          </p:nvPicPr>
          <p:blipFill>
            <a:blip r:embed="rId2">
              <a:alphaModFix amt="14000"/>
            </a:blip>
            <a:srcRect t="45734" b="45734"/>
            <a:stretch>
              <a:fillRect/>
            </a:stretch>
          </p:blipFill>
          <p:spPr>
            <a:xfrm>
              <a:off x="0" y="0"/>
              <a:ext cx="24384000" cy="3120655"/>
            </a:xfrm>
            <a:prstGeom prst="rect">
              <a:avLst/>
            </a:prstGeom>
          </p:spPr>
        </p:pic>
      </p:grpSp>
      <p:sp>
        <p:nvSpPr>
          <p:cNvPr id="7" name="Freeform 7"/>
          <p:cNvSpPr/>
          <p:nvPr/>
        </p:nvSpPr>
        <p:spPr>
          <a:xfrm>
            <a:off x="918391" y="308526"/>
            <a:ext cx="10122672" cy="9552381"/>
          </a:xfrm>
          <a:custGeom>
            <a:avLst/>
            <a:gdLst/>
            <a:ahLst/>
            <a:cxnLst/>
            <a:rect l="l" t="t" r="r" b="b"/>
            <a:pathLst>
              <a:path w="10122672" h="9552381">
                <a:moveTo>
                  <a:pt x="0" y="0"/>
                </a:moveTo>
                <a:lnTo>
                  <a:pt x="10122672" y="0"/>
                </a:lnTo>
                <a:lnTo>
                  <a:pt x="10122672" y="9552381"/>
                </a:lnTo>
                <a:lnTo>
                  <a:pt x="0" y="9552381"/>
                </a:lnTo>
                <a:lnTo>
                  <a:pt x="0" y="0"/>
                </a:lnTo>
                <a:close/>
              </a:path>
            </a:pathLst>
          </a:custGeom>
          <a:blipFill>
            <a:blip r:embed="rId3"/>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2340491"/>
            <a:chOff x="0" y="0"/>
            <a:chExt cx="4816593" cy="616426"/>
          </a:xfrm>
        </p:grpSpPr>
        <p:sp>
          <p:nvSpPr>
            <p:cNvPr id="3" name="Freeform 3"/>
            <p:cNvSpPr/>
            <p:nvPr/>
          </p:nvSpPr>
          <p:spPr>
            <a:xfrm>
              <a:off x="0" y="0"/>
              <a:ext cx="4816592" cy="616426"/>
            </a:xfrm>
            <a:custGeom>
              <a:avLst/>
              <a:gdLst/>
              <a:ahLst/>
              <a:cxnLst/>
              <a:rect l="l" t="t" r="r" b="b"/>
              <a:pathLst>
                <a:path w="4816592" h="616426">
                  <a:moveTo>
                    <a:pt x="0" y="0"/>
                  </a:moveTo>
                  <a:lnTo>
                    <a:pt x="4816592" y="0"/>
                  </a:lnTo>
                  <a:lnTo>
                    <a:pt x="4816592" y="616426"/>
                  </a:lnTo>
                  <a:lnTo>
                    <a:pt x="0" y="616426"/>
                  </a:lnTo>
                  <a:close/>
                </a:path>
              </a:pathLst>
            </a:custGeom>
            <a:solidFill>
              <a:srgbClr val="153969"/>
            </a:solidFill>
          </p:spPr>
        </p:sp>
        <p:sp>
          <p:nvSpPr>
            <p:cNvPr id="4" name="TextBox 4"/>
            <p:cNvSpPr txBox="1"/>
            <p:nvPr/>
          </p:nvSpPr>
          <p:spPr>
            <a:xfrm>
              <a:off x="0" y="-66675"/>
              <a:ext cx="4816593" cy="683101"/>
            </a:xfrm>
            <a:prstGeom prst="rect">
              <a:avLst/>
            </a:prstGeom>
          </p:spPr>
          <p:txBody>
            <a:bodyPr lIns="50800" tIns="50800" rIns="50800" bIns="50800" rtlCol="0" anchor="ctr"/>
            <a:lstStyle/>
            <a:p>
              <a:pPr algn="ctr">
                <a:lnSpc>
                  <a:spcPts val="3639"/>
                </a:lnSpc>
              </a:pPr>
              <a:endParaRPr/>
            </a:p>
          </p:txBody>
        </p:sp>
      </p:grpSp>
      <p:grpSp>
        <p:nvGrpSpPr>
          <p:cNvPr id="5" name="Group 5"/>
          <p:cNvGrpSpPr/>
          <p:nvPr/>
        </p:nvGrpSpPr>
        <p:grpSpPr>
          <a:xfrm>
            <a:off x="0" y="0"/>
            <a:ext cx="18288000" cy="2340491"/>
            <a:chOff x="0" y="0"/>
            <a:chExt cx="24384000" cy="3120655"/>
          </a:xfrm>
        </p:grpSpPr>
        <p:pic>
          <p:nvPicPr>
            <p:cNvPr id="6" name="Picture 6"/>
            <p:cNvPicPr>
              <a:picLocks noChangeAspect="1"/>
            </p:cNvPicPr>
            <p:nvPr/>
          </p:nvPicPr>
          <p:blipFill>
            <a:blip r:embed="rId2">
              <a:alphaModFix amt="14000"/>
            </a:blip>
            <a:srcRect t="45734" b="45734"/>
            <a:stretch>
              <a:fillRect/>
            </a:stretch>
          </p:blipFill>
          <p:spPr>
            <a:xfrm>
              <a:off x="0" y="0"/>
              <a:ext cx="24384000" cy="3120655"/>
            </a:xfrm>
            <a:prstGeom prst="rect">
              <a:avLst/>
            </a:prstGeom>
          </p:spPr>
        </p:pic>
      </p:grpSp>
      <p:sp>
        <p:nvSpPr>
          <p:cNvPr id="7" name="Freeform 7"/>
          <p:cNvSpPr/>
          <p:nvPr/>
        </p:nvSpPr>
        <p:spPr>
          <a:xfrm>
            <a:off x="303576" y="179305"/>
            <a:ext cx="12642385" cy="9845257"/>
          </a:xfrm>
          <a:custGeom>
            <a:avLst/>
            <a:gdLst/>
            <a:ahLst/>
            <a:cxnLst/>
            <a:rect l="l" t="t" r="r" b="b"/>
            <a:pathLst>
              <a:path w="12642385" h="9845257">
                <a:moveTo>
                  <a:pt x="0" y="0"/>
                </a:moveTo>
                <a:lnTo>
                  <a:pt x="12642385" y="0"/>
                </a:lnTo>
                <a:lnTo>
                  <a:pt x="12642385" y="9845258"/>
                </a:lnTo>
                <a:lnTo>
                  <a:pt x="0" y="9845258"/>
                </a:lnTo>
                <a:lnTo>
                  <a:pt x="0" y="0"/>
                </a:lnTo>
                <a:close/>
              </a:path>
            </a:pathLst>
          </a:custGeom>
          <a:blipFill>
            <a:blip r:embed="rId3"/>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28938" y="294310"/>
            <a:ext cx="18030124" cy="3658870"/>
          </a:xfrm>
          <a:prstGeom prst="rect">
            <a:avLst/>
          </a:prstGeom>
        </p:spPr>
        <p:txBody>
          <a:bodyPr lIns="0" tIns="0" rIns="0" bIns="0" rtlCol="0" anchor="t">
            <a:spAutoFit/>
          </a:bodyPr>
          <a:lstStyle/>
          <a:p>
            <a:pPr marL="0" lvl="0" indent="0" algn="ctr">
              <a:lnSpc>
                <a:spcPts val="7279"/>
              </a:lnSpc>
              <a:spcBef>
                <a:spcPct val="0"/>
              </a:spcBef>
            </a:pPr>
            <a:r>
              <a:rPr lang="en-US" sz="5199" b="1">
                <a:solidFill>
                  <a:srgbClr val="000000"/>
                </a:solidFill>
                <a:latin typeface="PT Serif Bold"/>
                <a:ea typeface="PT Serif Bold"/>
                <a:cs typeface="PT Serif Bold"/>
                <a:sym typeface="PT Serif Bold"/>
              </a:rPr>
              <a:t>Наказ – основний документ, що забезпечує розпорядчу діяльність підприємства. Залежно від змісту управлінської дії накази поділяють на такі три основні види: </a:t>
            </a:r>
          </a:p>
        </p:txBody>
      </p:sp>
      <p:sp>
        <p:nvSpPr>
          <p:cNvPr id="3" name="TextBox 3"/>
          <p:cNvSpPr txBox="1"/>
          <p:nvPr/>
        </p:nvSpPr>
        <p:spPr>
          <a:xfrm>
            <a:off x="1028700" y="4642457"/>
            <a:ext cx="15023455" cy="3658870"/>
          </a:xfrm>
          <a:prstGeom prst="rect">
            <a:avLst/>
          </a:prstGeom>
        </p:spPr>
        <p:txBody>
          <a:bodyPr lIns="0" tIns="0" rIns="0" bIns="0" rtlCol="0" anchor="t">
            <a:spAutoFit/>
          </a:bodyPr>
          <a:lstStyle/>
          <a:p>
            <a:pPr marL="1122679" lvl="1" indent="-561340" algn="l">
              <a:lnSpc>
                <a:spcPts val="7279"/>
              </a:lnSpc>
              <a:buFont typeface="Arial"/>
              <a:buChar char="•"/>
            </a:pPr>
            <a:r>
              <a:rPr lang="en-US" sz="5199" b="1">
                <a:solidFill>
                  <a:srgbClr val="174BBB"/>
                </a:solidFill>
                <a:latin typeface="PT Serif Bold"/>
                <a:ea typeface="PT Serif Bold"/>
                <a:cs typeface="PT Serif Bold"/>
                <a:sym typeface="PT Serif Bold"/>
              </a:rPr>
              <a:t>з основної діяльності підприємства </a:t>
            </a:r>
          </a:p>
          <a:p>
            <a:pPr marL="1122679" lvl="1" indent="-561340" algn="l">
              <a:lnSpc>
                <a:spcPts val="7279"/>
              </a:lnSpc>
              <a:buFont typeface="Arial"/>
              <a:buChar char="•"/>
            </a:pPr>
            <a:r>
              <a:rPr lang="en-US" sz="5199" b="1">
                <a:solidFill>
                  <a:srgbClr val="000000"/>
                </a:solidFill>
                <a:latin typeface="PT Serif Bold"/>
                <a:ea typeface="PT Serif Bold"/>
                <a:cs typeface="PT Serif Bold"/>
                <a:sym typeface="PT Serif Bold"/>
              </a:rPr>
              <a:t>з адміністративно-господарських питань</a:t>
            </a:r>
          </a:p>
          <a:p>
            <a:pPr marL="1122679" lvl="1" indent="-561340" algn="l">
              <a:lnSpc>
                <a:spcPts val="7279"/>
              </a:lnSpc>
              <a:buFont typeface="Arial"/>
              <a:buChar char="•"/>
            </a:pPr>
            <a:r>
              <a:rPr lang="en-US" sz="5199" b="1">
                <a:solidFill>
                  <a:srgbClr val="174BBB"/>
                </a:solidFill>
                <a:latin typeface="PT Serif Bold"/>
                <a:ea typeface="PT Serif Bold"/>
                <a:cs typeface="PT Serif Bold"/>
                <a:sym typeface="PT Serif Bold"/>
              </a:rPr>
              <a:t>з кадрових питань</a:t>
            </a:r>
          </a:p>
          <a:p>
            <a:pPr marL="0" lvl="0" indent="0" algn="ctr">
              <a:lnSpc>
                <a:spcPts val="7279"/>
              </a:lnSpc>
              <a:spcBef>
                <a:spcPct val="0"/>
              </a:spcBef>
            </a:pPr>
            <a:endParaRPr lang="en-US" sz="5199" b="1">
              <a:solidFill>
                <a:srgbClr val="174BBB"/>
              </a:solidFill>
              <a:latin typeface="PT Serif Bold"/>
              <a:ea typeface="PT Serif Bold"/>
              <a:cs typeface="PT Serif Bold"/>
              <a:sym typeface="PT Serif Bold"/>
            </a:endParaRPr>
          </a:p>
        </p:txBody>
      </p:sp>
      <p:sp>
        <p:nvSpPr>
          <p:cNvPr id="5" name="TextBox 4">
            <a:extLst>
              <a:ext uri="{FF2B5EF4-FFF2-40B4-BE49-F238E27FC236}">
                <a16:creationId xmlns:a16="http://schemas.microsoft.com/office/drawing/2014/main" id="{3DD82734-39C4-F20F-D656-C27ACBD12B4D}"/>
              </a:ext>
            </a:extLst>
          </p:cNvPr>
          <p:cNvSpPr txBox="1"/>
          <p:nvPr/>
        </p:nvSpPr>
        <p:spPr>
          <a:xfrm>
            <a:off x="2195162" y="8386954"/>
            <a:ext cx="15963900" cy="830997"/>
          </a:xfrm>
          <a:prstGeom prst="rect">
            <a:avLst/>
          </a:prstGeom>
          <a:noFill/>
        </p:spPr>
        <p:txBody>
          <a:bodyPr wrap="square">
            <a:spAutoFit/>
          </a:bodyPr>
          <a:lstStyle/>
          <a:p>
            <a:r>
              <a:rPr lang="ru-RU" sz="2400" b="0" i="0" dirty="0" err="1">
                <a:solidFill>
                  <a:srgbClr val="222222"/>
                </a:solidFill>
                <a:effectLst/>
                <a:latin typeface="Roboto" panose="02000000000000000000" pitchFamily="2" charset="0"/>
              </a:rPr>
              <a:t>Усі</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накази</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розподіляють</a:t>
            </a:r>
            <a:r>
              <a:rPr lang="ru-RU" sz="2400" b="0" i="0" dirty="0">
                <a:solidFill>
                  <a:srgbClr val="222222"/>
                </a:solidFill>
                <a:effectLst/>
                <a:latin typeface="Roboto" panose="02000000000000000000" pitchFamily="2" charset="0"/>
              </a:rPr>
              <a:t> на </a:t>
            </a:r>
            <a:r>
              <a:rPr lang="ru-RU" sz="2400" b="1" i="1" dirty="0">
                <a:solidFill>
                  <a:srgbClr val="222222"/>
                </a:solidFill>
                <a:effectLst/>
                <a:latin typeface="Roboto" panose="02000000000000000000" pitchFamily="2" charset="0"/>
              </a:rPr>
              <a:t>три </a:t>
            </a:r>
            <a:r>
              <a:rPr lang="ru-RU" sz="2400" b="1" i="1" dirty="0" err="1">
                <a:solidFill>
                  <a:srgbClr val="222222"/>
                </a:solidFill>
                <a:effectLst/>
                <a:latin typeface="Roboto" panose="02000000000000000000" pitchFamily="2" charset="0"/>
              </a:rPr>
              <a:t>групи</a:t>
            </a:r>
            <a:r>
              <a:rPr lang="ru-RU" sz="2400" b="1" i="1" dirty="0">
                <a:solidFill>
                  <a:srgbClr val="222222"/>
                </a:solidFill>
                <a:effectLst/>
                <a:latin typeface="Roboto" panose="02000000000000000000" pitchFamily="2" charset="0"/>
              </a:rPr>
              <a:t> </a:t>
            </a:r>
            <a:r>
              <a:rPr lang="ru-RU" sz="2400" b="1" i="1" dirty="0" err="1">
                <a:solidFill>
                  <a:srgbClr val="222222"/>
                </a:solidFill>
                <a:effectLst/>
                <a:latin typeface="Roboto" panose="02000000000000000000" pitchFamily="2" charset="0"/>
              </a:rPr>
              <a:t>залежно</a:t>
            </a:r>
            <a:r>
              <a:rPr lang="ru-RU" sz="2400" b="1" i="1" dirty="0">
                <a:solidFill>
                  <a:srgbClr val="222222"/>
                </a:solidFill>
                <a:effectLst/>
                <a:latin typeface="Roboto" panose="02000000000000000000" pitchFamily="2" charset="0"/>
              </a:rPr>
              <a:t> </a:t>
            </a:r>
            <a:r>
              <a:rPr lang="ru-RU" sz="2400" b="1" i="1" dirty="0" err="1">
                <a:solidFill>
                  <a:srgbClr val="222222"/>
                </a:solidFill>
                <a:effectLst/>
                <a:latin typeface="Roboto" panose="02000000000000000000" pitchFamily="2" charset="0"/>
              </a:rPr>
              <a:t>від</a:t>
            </a:r>
            <a:r>
              <a:rPr lang="ru-RU" sz="2400" b="1" i="1" dirty="0">
                <a:solidFill>
                  <a:srgbClr val="222222"/>
                </a:solidFill>
                <a:effectLst/>
                <a:latin typeface="Roboto" panose="02000000000000000000" pitchFamily="2" charset="0"/>
              </a:rPr>
              <a:t> строку </a:t>
            </a:r>
            <a:r>
              <a:rPr lang="ru-RU" sz="2400" b="1" i="1" dirty="0" err="1">
                <a:solidFill>
                  <a:srgbClr val="222222"/>
                </a:solidFill>
                <a:effectLst/>
                <a:latin typeface="Roboto" panose="02000000000000000000" pitchFamily="2" charset="0"/>
              </a:rPr>
              <a:t>зберігання</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Накази</a:t>
            </a:r>
            <a:r>
              <a:rPr lang="ru-RU" sz="2400" b="0" i="0" dirty="0">
                <a:solidFill>
                  <a:srgbClr val="222222"/>
                </a:solidFill>
                <a:effectLst/>
                <a:latin typeface="Roboto" panose="02000000000000000000" pitchFamily="2" charset="0"/>
              </a:rPr>
              <a:t> з </a:t>
            </a:r>
            <a:r>
              <a:rPr lang="ru-RU" sz="2400" b="0" i="0" dirty="0" err="1">
                <a:solidFill>
                  <a:srgbClr val="222222"/>
                </a:solidFill>
                <a:effectLst/>
                <a:latin typeface="Roboto" panose="02000000000000000000" pitchFamily="2" charset="0"/>
              </a:rPr>
              <a:t>основної</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діяльності</a:t>
            </a:r>
            <a:r>
              <a:rPr lang="ru-RU" sz="2400" b="0" i="0" dirty="0">
                <a:solidFill>
                  <a:srgbClr val="222222"/>
                </a:solidFill>
                <a:effectLst/>
                <a:latin typeface="Roboto" panose="02000000000000000000" pitchFamily="2" charset="0"/>
              </a:rPr>
              <a:t> та з </a:t>
            </a:r>
            <a:r>
              <a:rPr lang="ru-RU" sz="2400" b="0" i="0" dirty="0" err="1">
                <a:solidFill>
                  <a:srgbClr val="222222"/>
                </a:solidFill>
                <a:effectLst/>
                <a:latin typeface="Roboto" panose="02000000000000000000" pitchFamily="2" charset="0"/>
              </a:rPr>
              <a:t>адміністративно-господарських</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питань</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можна</a:t>
            </a:r>
            <a:r>
              <a:rPr lang="ru-RU" sz="2400" b="0" i="0" dirty="0">
                <a:solidFill>
                  <a:srgbClr val="222222"/>
                </a:solidFill>
                <a:effectLst/>
                <a:latin typeface="Roboto" panose="02000000000000000000" pitchFamily="2" charset="0"/>
              </a:rPr>
              <a:t> </a:t>
            </a:r>
            <a:r>
              <a:rPr lang="ru-RU" sz="2400" b="0" i="0" dirty="0" err="1">
                <a:solidFill>
                  <a:srgbClr val="222222"/>
                </a:solidFill>
                <a:effectLst/>
                <a:latin typeface="Roboto" panose="02000000000000000000" pitchFamily="2" charset="0"/>
              </a:rPr>
              <a:t>розрізнити</a:t>
            </a:r>
            <a:r>
              <a:rPr lang="ru-RU" sz="2400" b="0" i="0" dirty="0">
                <a:solidFill>
                  <a:srgbClr val="222222"/>
                </a:solidFill>
                <a:effectLst/>
                <a:latin typeface="Roboto" panose="02000000000000000000" pitchFamily="2" charset="0"/>
              </a:rPr>
              <a:t> і за </a:t>
            </a:r>
            <a:r>
              <a:rPr lang="ru-RU" sz="2400" b="0" i="0" dirty="0" err="1">
                <a:solidFill>
                  <a:srgbClr val="222222"/>
                </a:solidFill>
                <a:effectLst/>
                <a:latin typeface="Roboto" panose="02000000000000000000" pitchFamily="2" charset="0"/>
              </a:rPr>
              <a:t>змістом</a:t>
            </a:r>
            <a:r>
              <a:rPr lang="ru-RU" sz="2400" b="0" i="0" dirty="0">
                <a:solidFill>
                  <a:srgbClr val="222222"/>
                </a:solidFill>
                <a:effectLst/>
                <a:latin typeface="Roboto" panose="02000000000000000000" pitchFamily="2" charset="0"/>
              </a:rPr>
              <a:t>.</a:t>
            </a:r>
            <a:endParaRPr lang="uk-UA" sz="2400" dirty="0"/>
          </a:p>
        </p:txBody>
      </p:sp>
      <p:pic>
        <p:nvPicPr>
          <p:cNvPr id="9" name="Рисунок 8">
            <a:extLst>
              <a:ext uri="{FF2B5EF4-FFF2-40B4-BE49-F238E27FC236}">
                <a16:creationId xmlns:a16="http://schemas.microsoft.com/office/drawing/2014/main" id="{C16A9282-6231-F068-7E34-53851F828F15}"/>
              </a:ext>
            </a:extLst>
          </p:cNvPr>
          <p:cNvPicPr>
            <a:picLocks noChangeAspect="1"/>
          </p:cNvPicPr>
          <p:nvPr/>
        </p:nvPicPr>
        <p:blipFill>
          <a:blip r:embed="rId2"/>
          <a:stretch>
            <a:fillRect/>
          </a:stretch>
        </p:blipFill>
        <p:spPr>
          <a:xfrm>
            <a:off x="838200" y="8158381"/>
            <a:ext cx="1143000" cy="128814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87222" y="280774"/>
            <a:ext cx="1821708" cy="1821708"/>
          </a:xfrm>
          <a:custGeom>
            <a:avLst/>
            <a:gdLst/>
            <a:ahLst/>
            <a:cxnLst/>
            <a:rect l="l" t="t" r="r" b="b"/>
            <a:pathLst>
              <a:path w="1821708" h="1821708">
                <a:moveTo>
                  <a:pt x="0" y="0"/>
                </a:moveTo>
                <a:lnTo>
                  <a:pt x="1821709" y="0"/>
                </a:lnTo>
                <a:lnTo>
                  <a:pt x="1821709" y="1821708"/>
                </a:lnTo>
                <a:lnTo>
                  <a:pt x="0" y="1821708"/>
                </a:lnTo>
                <a:lnTo>
                  <a:pt x="0" y="0"/>
                </a:lnTo>
                <a:close/>
              </a:path>
            </a:pathLst>
          </a:custGeom>
          <a:blipFill>
            <a:blip r:embed="rId2">
              <a:alphaModFix amt="44999"/>
              <a:extLst>
                <a:ext uri="{96DAC541-7B7A-43D3-8B79-37D633B846F1}">
                  <asvg:svgBlip xmlns:asvg="http://schemas.microsoft.com/office/drawing/2016/SVG/main" r:embed="rId3"/>
                </a:ext>
              </a:extLst>
            </a:blip>
            <a:stretch>
              <a:fillRect/>
            </a:stretch>
          </a:blipFill>
        </p:spPr>
      </p:sp>
      <p:pic>
        <p:nvPicPr>
          <p:cNvPr id="5" name="Рисунок 4">
            <a:extLst>
              <a:ext uri="{FF2B5EF4-FFF2-40B4-BE49-F238E27FC236}">
                <a16:creationId xmlns:a16="http://schemas.microsoft.com/office/drawing/2014/main" id="{A1ADB52D-044F-95F9-79A9-A672B74DEB0F}"/>
              </a:ext>
            </a:extLst>
          </p:cNvPr>
          <p:cNvPicPr>
            <a:picLocks noChangeAspect="1"/>
          </p:cNvPicPr>
          <p:nvPr/>
        </p:nvPicPr>
        <p:blipFill>
          <a:blip r:embed="rId4"/>
          <a:stretch>
            <a:fillRect/>
          </a:stretch>
        </p:blipFill>
        <p:spPr>
          <a:xfrm>
            <a:off x="10134600" y="280774"/>
            <a:ext cx="7855967" cy="9626888"/>
          </a:xfrm>
          <a:prstGeom prst="rect">
            <a:avLst/>
          </a:prstGeom>
        </p:spPr>
      </p:pic>
      <p:pic>
        <p:nvPicPr>
          <p:cNvPr id="7" name="Рисунок 6">
            <a:extLst>
              <a:ext uri="{FF2B5EF4-FFF2-40B4-BE49-F238E27FC236}">
                <a16:creationId xmlns:a16="http://schemas.microsoft.com/office/drawing/2014/main" id="{0422A328-080F-82DD-36D3-EB99EDBD0235}"/>
              </a:ext>
            </a:extLst>
          </p:cNvPr>
          <p:cNvPicPr>
            <a:picLocks noChangeAspect="1"/>
          </p:cNvPicPr>
          <p:nvPr/>
        </p:nvPicPr>
        <p:blipFill>
          <a:blip r:embed="rId5"/>
          <a:stretch>
            <a:fillRect/>
          </a:stretch>
        </p:blipFill>
        <p:spPr>
          <a:xfrm>
            <a:off x="297433" y="5315107"/>
            <a:ext cx="10040751" cy="4582164"/>
          </a:xfrm>
          <a:prstGeom prst="rect">
            <a:avLst/>
          </a:prstGeom>
        </p:spPr>
      </p:pic>
      <p:sp>
        <p:nvSpPr>
          <p:cNvPr id="8" name="Прямоугольник 7">
            <a:extLst>
              <a:ext uri="{FF2B5EF4-FFF2-40B4-BE49-F238E27FC236}">
                <a16:creationId xmlns:a16="http://schemas.microsoft.com/office/drawing/2014/main" id="{64960B5B-4DFB-9C5B-5DE2-A06C4C20477B}"/>
              </a:ext>
            </a:extLst>
          </p:cNvPr>
          <p:cNvSpPr/>
          <p:nvPr/>
        </p:nvSpPr>
        <p:spPr>
          <a:xfrm>
            <a:off x="96348" y="571500"/>
            <a:ext cx="10253191" cy="1754326"/>
          </a:xfrm>
          <a:prstGeom prst="rect">
            <a:avLst/>
          </a:prstGeom>
          <a:noFill/>
        </p:spPr>
        <p:txBody>
          <a:bodyPr wrap="none" lIns="91440" tIns="45720" rIns="91440" bIns="45720">
            <a:spAutoFit/>
          </a:bodyPr>
          <a:lstStyle/>
          <a:p>
            <a:pPr algn="ctr"/>
            <a:r>
              <a:rPr lang="ru-RU" sz="5400" dirty="0">
                <a:ln w="0"/>
                <a:effectLst>
                  <a:outerShdw blurRad="38100" dist="19050" dir="2700000" algn="tl" rotWithShape="0">
                    <a:schemeClr val="dk1">
                      <a:alpha val="40000"/>
                    </a:schemeClr>
                  </a:outerShdw>
                </a:effectLst>
              </a:rPr>
              <a:t>Правила </a:t>
            </a:r>
            <a:r>
              <a:rPr lang="ru-RU" sz="5400" dirty="0" err="1">
                <a:ln w="0"/>
                <a:effectLst>
                  <a:outerShdw blurRad="38100" dist="19050" dir="2700000" algn="tl" rotWithShape="0">
                    <a:schemeClr val="dk1">
                      <a:alpha val="40000"/>
                    </a:schemeClr>
                  </a:outerShdw>
                </a:effectLst>
              </a:rPr>
              <a:t>оформлення</a:t>
            </a:r>
            <a:r>
              <a:rPr lang="ru-RU" sz="5400" dirty="0">
                <a:ln w="0"/>
                <a:effectLst>
                  <a:outerShdw blurRad="38100" dist="19050" dir="2700000" algn="tl" rotWithShape="0">
                    <a:schemeClr val="dk1">
                      <a:alpha val="40000"/>
                    </a:schemeClr>
                  </a:outerShdw>
                </a:effectLst>
              </a:rPr>
              <a:t> </a:t>
            </a:r>
            <a:r>
              <a:rPr lang="ru-RU" sz="5400" dirty="0" err="1">
                <a:ln w="0"/>
                <a:effectLst>
                  <a:outerShdw blurRad="38100" dist="19050" dir="2700000" algn="tl" rotWithShape="0">
                    <a:schemeClr val="dk1">
                      <a:alpha val="40000"/>
                    </a:schemeClr>
                  </a:outerShdw>
                </a:effectLst>
              </a:rPr>
              <a:t>документів</a:t>
            </a:r>
            <a:r>
              <a:rPr lang="ru-RU" sz="5400" dirty="0">
                <a:ln w="0"/>
                <a:effectLst>
                  <a:outerShdw blurRad="38100" dist="19050" dir="2700000" algn="tl" rotWithShape="0">
                    <a:schemeClr val="dk1">
                      <a:alpha val="40000"/>
                    </a:schemeClr>
                  </a:outerShdw>
                </a:effectLst>
              </a:rPr>
              <a:t> </a:t>
            </a:r>
          </a:p>
          <a:p>
            <a:pPr algn="ctr"/>
            <a:r>
              <a:rPr lang="ru-RU" sz="5400" dirty="0" err="1">
                <a:ln w="0"/>
                <a:effectLst>
                  <a:outerShdw blurRad="38100" dist="19050" dir="2700000" algn="tl" rotWithShape="0">
                    <a:schemeClr val="dk1">
                      <a:alpha val="40000"/>
                    </a:schemeClr>
                  </a:outerShdw>
                </a:effectLst>
              </a:rPr>
              <a:t>згідно</a:t>
            </a:r>
            <a:r>
              <a:rPr lang="ru-RU" sz="5400" dirty="0">
                <a:ln w="0"/>
                <a:effectLst>
                  <a:outerShdw blurRad="38100" dist="19050" dir="2700000" algn="tl" rotWithShape="0">
                    <a:schemeClr val="dk1">
                      <a:alpha val="40000"/>
                    </a:schemeClr>
                  </a:outerShdw>
                </a:effectLst>
              </a:rPr>
              <a:t> ДСТУ 4163:2020</a:t>
            </a:r>
            <a:endParaRPr lang="ru-RU" sz="5400" b="0" cap="none" spc="0" dirty="0">
              <a:ln w="0"/>
              <a:solidFill>
                <a:schemeClr val="tx1"/>
              </a:solidFill>
              <a:effectLst>
                <a:outerShdw blurRad="38100" dist="19050" dir="2700000" algn="tl" rotWithShape="0">
                  <a:schemeClr val="dk1">
                    <a:alpha val="40000"/>
                  </a:schemeClr>
                </a:outerShdw>
              </a:effectLst>
            </a:endParaRPr>
          </a:p>
        </p:txBody>
      </p:sp>
      <p:sp>
        <p:nvSpPr>
          <p:cNvPr id="10" name="TextBox 9">
            <a:extLst>
              <a:ext uri="{FF2B5EF4-FFF2-40B4-BE49-F238E27FC236}">
                <a16:creationId xmlns:a16="http://schemas.microsoft.com/office/drawing/2014/main" id="{31071FE4-079E-F184-6FE2-DE8D2734686F}"/>
              </a:ext>
            </a:extLst>
          </p:cNvPr>
          <p:cNvSpPr txBox="1"/>
          <p:nvPr/>
        </p:nvSpPr>
        <p:spPr>
          <a:xfrm>
            <a:off x="494983" y="3068606"/>
            <a:ext cx="9240982" cy="1579920"/>
          </a:xfrm>
          <a:prstGeom prst="rect">
            <a:avLst/>
          </a:prstGeom>
          <a:noFill/>
        </p:spPr>
        <p:txBody>
          <a:bodyPr wrap="square">
            <a:spAutoFit/>
          </a:bodyPr>
          <a:lstStyle/>
          <a:p>
            <a:pPr algn="just" fontAlgn="base">
              <a:spcAft>
                <a:spcPts val="800"/>
              </a:spcAft>
            </a:pPr>
            <a:r>
              <a:rPr lang="uk-UA" b="1" i="0" dirty="0">
                <a:solidFill>
                  <a:srgbClr val="333333"/>
                </a:solidFill>
                <a:effectLst/>
                <a:latin typeface="Ubuntu" panose="020F0502020204030204" pitchFamily="34" charset="0"/>
              </a:rPr>
              <a:t>з 1 вересня 2021 року</a:t>
            </a:r>
            <a:r>
              <a:rPr lang="uk-UA" b="0" i="0" dirty="0">
                <a:solidFill>
                  <a:srgbClr val="333333"/>
                </a:solidFill>
                <a:effectLst/>
                <a:latin typeface="Ubuntu" panose="020F0502020204030204" pitchFamily="34" charset="0"/>
              </a:rPr>
              <a:t> набрав чинності </a:t>
            </a:r>
            <a:r>
              <a:rPr lang="uk-UA" b="0" i="0" u="none" strike="noStrike" dirty="0">
                <a:solidFill>
                  <a:srgbClr val="479229"/>
                </a:solidFill>
                <a:effectLst/>
                <a:latin typeface="Ubuntu" panose="020F0502020204030204" pitchFamily="34" charset="0"/>
                <a:hlinkClick r:id="rId6"/>
              </a:rPr>
              <a:t>Національний стандарт ДСТУ 4163:2020</a:t>
            </a:r>
            <a:r>
              <a:rPr lang="uk-UA" b="0" i="0" dirty="0">
                <a:solidFill>
                  <a:srgbClr val="333333"/>
                </a:solidFill>
                <a:effectLst/>
                <a:latin typeface="Ubuntu" panose="020F0502020204030204" pitchFamily="34" charset="0"/>
              </a:rPr>
              <a:t> «Державна уніфікована система документації. Уніфікована система організаційно-розпорядчої документації.</a:t>
            </a:r>
          </a:p>
          <a:p>
            <a:pPr algn="just" fontAlgn="base">
              <a:spcAft>
                <a:spcPts val="800"/>
              </a:spcAft>
            </a:pPr>
            <a:r>
              <a:rPr lang="uk-UA" b="0" i="0" dirty="0">
                <a:solidFill>
                  <a:srgbClr val="333333"/>
                </a:solidFill>
                <a:effectLst/>
                <a:latin typeface="Ubuntu" panose="020F0502020204030204" pitchFamily="34" charset="0"/>
              </a:rPr>
              <a:t>У зв’язку з цим Мін’юст надав роз’яснення щодо основних змін у вимогах до оформлення документів.</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04800" y="2286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6" name="TextBox 5">
            <a:extLst>
              <a:ext uri="{FF2B5EF4-FFF2-40B4-BE49-F238E27FC236}">
                <a16:creationId xmlns:a16="http://schemas.microsoft.com/office/drawing/2014/main" id="{30379863-E4A3-6EF9-607A-07146EBADDFB}"/>
              </a:ext>
            </a:extLst>
          </p:cNvPr>
          <p:cNvSpPr txBox="1"/>
          <p:nvPr/>
        </p:nvSpPr>
        <p:spPr>
          <a:xfrm>
            <a:off x="8991600" y="495300"/>
            <a:ext cx="9144000" cy="5832366"/>
          </a:xfrm>
          <a:prstGeom prst="rect">
            <a:avLst/>
          </a:prstGeom>
          <a:noFill/>
        </p:spPr>
        <p:txBody>
          <a:bodyPr wrap="square">
            <a:spAutoFit/>
          </a:bodyPr>
          <a:lstStyle/>
          <a:p>
            <a:pPr algn="l">
              <a:lnSpc>
                <a:spcPts val="2100"/>
              </a:lnSpc>
              <a:spcAft>
                <a:spcPts val="600"/>
              </a:spcAft>
            </a:pPr>
            <a:r>
              <a:rPr lang="ru-RU" sz="2800" b="1" i="0" dirty="0" err="1">
                <a:effectLst/>
                <a:latin typeface="Times New Roman" panose="02020603050405020304" pitchFamily="18" charset="0"/>
                <a:cs typeface="Times New Roman" panose="02020603050405020304" pitchFamily="18" charset="0"/>
              </a:rPr>
              <a:t>Усі</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накази</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мають</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однакову</a:t>
            </a:r>
            <a:r>
              <a:rPr lang="ru-RU" sz="2800" b="1" i="0" dirty="0">
                <a:effectLst/>
                <a:latin typeface="Times New Roman" panose="02020603050405020304" pitchFamily="18" charset="0"/>
                <a:cs typeface="Times New Roman" panose="02020603050405020304" pitchFamily="18" charset="0"/>
              </a:rPr>
              <a:t> структуру, </a:t>
            </a:r>
            <a:r>
              <a:rPr lang="ru-RU" sz="2800" b="1" i="0" dirty="0" err="1">
                <a:effectLst/>
                <a:latin typeface="Times New Roman" panose="02020603050405020304" pitchFamily="18" charset="0"/>
                <a:cs typeface="Times New Roman" panose="02020603050405020304" pitchFamily="18" charset="0"/>
              </a:rPr>
              <a:t>кожний</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елемент</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якої</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має</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чітко</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визначене</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місце</a:t>
            </a:r>
            <a:r>
              <a:rPr lang="ru-RU" sz="2800" b="1" i="0" dirty="0">
                <a:effectLst/>
                <a:latin typeface="Times New Roman" panose="02020603050405020304" pitchFamily="18" charset="0"/>
                <a:cs typeface="Times New Roman" panose="02020603050405020304" pitchFamily="18" charset="0"/>
              </a:rPr>
              <a:t> </a:t>
            </a:r>
            <a:r>
              <a:rPr lang="ru-RU" sz="2800" b="1" i="0" dirty="0" err="1">
                <a:effectLst/>
                <a:latin typeface="Times New Roman" panose="02020603050405020304" pitchFamily="18" charset="0"/>
                <a:cs typeface="Times New Roman" panose="02020603050405020304" pitchFamily="18" charset="0"/>
              </a:rPr>
              <a:t>розташування</a:t>
            </a:r>
            <a:r>
              <a:rPr lang="ru-RU" sz="2800" b="1" i="0" dirty="0">
                <a:effectLst/>
                <a:latin typeface="Times New Roman" panose="02020603050405020304" pitchFamily="18" charset="0"/>
                <a:cs typeface="Times New Roman" panose="02020603050405020304" pitchFamily="18" charset="0"/>
              </a:rPr>
              <a:t> та формат:</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err="1">
                <a:effectLst/>
                <a:latin typeface="Times New Roman" panose="02020603050405020304" pitchFamily="18" charset="0"/>
                <a:cs typeface="Times New Roman" panose="02020603050405020304" pitchFamily="18" charset="0"/>
              </a:rPr>
              <a:t>назва</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організації</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a:effectLst/>
                <a:latin typeface="Times New Roman" panose="02020603050405020304" pitchFamily="18" charset="0"/>
                <a:cs typeface="Times New Roman" panose="02020603050405020304" pitchFamily="18" charset="0"/>
              </a:rPr>
              <a:t>код </a:t>
            </a:r>
            <a:r>
              <a:rPr lang="ru-RU" sz="2800" b="0" i="0" dirty="0" err="1">
                <a:effectLst/>
                <a:latin typeface="Times New Roman" panose="02020603050405020304" pitchFamily="18" charset="0"/>
                <a:cs typeface="Times New Roman" panose="02020603050405020304" pitchFamily="18" charset="0"/>
              </a:rPr>
              <a:t>організації</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err="1">
                <a:effectLst/>
                <a:latin typeface="Times New Roman" panose="02020603050405020304" pitchFamily="18" charset="0"/>
                <a:cs typeface="Times New Roman" panose="02020603050405020304" pitchFamily="18" charset="0"/>
              </a:rPr>
              <a:t>назва</a:t>
            </a:r>
            <a:r>
              <a:rPr lang="ru-RU" sz="2800" b="0" i="0" dirty="0">
                <a:effectLst/>
                <a:latin typeface="Times New Roman" panose="02020603050405020304" pitchFamily="18" charset="0"/>
                <a:cs typeface="Times New Roman" panose="02020603050405020304" pitchFamily="18" charset="0"/>
              </a:rPr>
              <a:t> документу</a:t>
            </a:r>
          </a:p>
          <a:p>
            <a:pPr algn="l">
              <a:buFont typeface="+mj-lt"/>
              <a:buAutoNum type="arabicPeriod"/>
            </a:pPr>
            <a:r>
              <a:rPr lang="ru-RU" sz="2800" b="0" i="0" dirty="0">
                <a:effectLst/>
                <a:latin typeface="Times New Roman" panose="02020603050405020304" pitchFamily="18" charset="0"/>
                <a:cs typeface="Times New Roman" panose="02020603050405020304" pitchFamily="18" charset="0"/>
              </a:rPr>
              <a:t>дата </a:t>
            </a:r>
            <a:r>
              <a:rPr lang="ru-RU" sz="2800" b="0" i="0" dirty="0" err="1">
                <a:effectLst/>
                <a:latin typeface="Times New Roman" panose="02020603050405020304" pitchFamily="18" charset="0"/>
                <a:cs typeface="Times New Roman" panose="02020603050405020304" pitchFamily="18" charset="0"/>
              </a:rPr>
              <a:t>складання</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err="1">
                <a:effectLst/>
                <a:latin typeface="Times New Roman" panose="02020603050405020304" pitchFamily="18" charset="0"/>
                <a:cs typeface="Times New Roman" panose="02020603050405020304" pitchFamily="18" charset="0"/>
              </a:rPr>
              <a:t>місце</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складання</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a:effectLst/>
                <a:latin typeface="Times New Roman" panose="02020603050405020304" pitchFamily="18" charset="0"/>
                <a:cs typeface="Times New Roman" panose="02020603050405020304" pitchFamily="18" charset="0"/>
              </a:rPr>
              <a:t>номер документу</a:t>
            </a:r>
          </a:p>
          <a:p>
            <a:pPr algn="l">
              <a:buFont typeface="+mj-lt"/>
              <a:buAutoNum type="arabicPeriod"/>
            </a:pPr>
            <a:r>
              <a:rPr lang="ru-RU" sz="2800" b="0" i="0" dirty="0">
                <a:effectLst/>
                <a:latin typeface="Times New Roman" panose="02020603050405020304" pitchFamily="18" charset="0"/>
                <a:cs typeface="Times New Roman" panose="02020603050405020304" pitchFamily="18" charset="0"/>
              </a:rPr>
              <a:t>заголовок до тексту</a:t>
            </a:r>
          </a:p>
          <a:p>
            <a:pPr algn="l">
              <a:buFont typeface="+mj-lt"/>
              <a:buAutoNum type="arabicPeriod"/>
            </a:pPr>
            <a:r>
              <a:rPr lang="ru-RU" sz="2800" b="0" i="0" dirty="0">
                <a:effectLst/>
                <a:latin typeface="Times New Roman" panose="02020603050405020304" pitchFamily="18" charset="0"/>
                <a:cs typeface="Times New Roman" panose="02020603050405020304" pitchFamily="18" charset="0"/>
              </a:rPr>
              <a:t>текст документу</a:t>
            </a:r>
          </a:p>
          <a:p>
            <a:pPr algn="l">
              <a:buFont typeface="+mj-lt"/>
              <a:buAutoNum type="arabicPeriod"/>
            </a:pPr>
            <a:r>
              <a:rPr lang="ru-RU" sz="2800" b="0" i="0" dirty="0" err="1">
                <a:effectLst/>
                <a:latin typeface="Times New Roman" panose="02020603050405020304" pitchFamily="18" charset="0"/>
                <a:cs typeface="Times New Roman" panose="02020603050405020304" pitchFamily="18" charset="0"/>
              </a:rPr>
              <a:t>підписи</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посадових</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осіб</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err="1">
                <a:effectLst/>
                <a:latin typeface="Times New Roman" panose="02020603050405020304" pitchFamily="18" charset="0"/>
                <a:cs typeface="Times New Roman" panose="02020603050405020304" pitchFamily="18" charset="0"/>
              </a:rPr>
              <a:t>візи</a:t>
            </a:r>
            <a:endParaRPr lang="ru-RU" sz="2800" b="0" i="0" dirty="0">
              <a:effectLst/>
              <a:latin typeface="Times New Roman" panose="02020603050405020304" pitchFamily="18" charset="0"/>
              <a:cs typeface="Times New Roman" panose="02020603050405020304" pitchFamily="18" charset="0"/>
            </a:endParaRPr>
          </a:p>
          <a:p>
            <a:pPr algn="l">
              <a:buFont typeface="+mj-lt"/>
              <a:buAutoNum type="arabicPeriod"/>
            </a:pPr>
            <a:r>
              <a:rPr lang="ru-RU" sz="2800" b="0" i="0" dirty="0" err="1">
                <a:effectLst/>
                <a:latin typeface="Times New Roman" panose="02020603050405020304" pitchFamily="18" charset="0"/>
                <a:cs typeface="Times New Roman" panose="02020603050405020304" pitchFamily="18" charset="0"/>
              </a:rPr>
              <a:t>відмітка</a:t>
            </a:r>
            <a:r>
              <a:rPr lang="ru-RU" sz="2800" b="0" i="0" dirty="0">
                <a:effectLst/>
                <a:latin typeface="Times New Roman" panose="02020603050405020304" pitchFamily="18" charset="0"/>
                <a:cs typeface="Times New Roman" panose="02020603050405020304" pitchFamily="18" charset="0"/>
              </a:rPr>
              <a:t> про </a:t>
            </a:r>
            <a:r>
              <a:rPr lang="ru-RU" sz="2800" b="0" i="0" dirty="0" err="1">
                <a:effectLst/>
                <a:latin typeface="Times New Roman" panose="02020603050405020304" pitchFamily="18" charset="0"/>
                <a:cs typeface="Times New Roman" panose="02020603050405020304" pitchFamily="18" charset="0"/>
              </a:rPr>
              <a:t>ознайомлення</a:t>
            </a:r>
            <a:endParaRPr lang="ru-RU" sz="2800" b="0" i="0" dirty="0">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5405E-C207-057F-5754-A38423F4F0C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2F81125-8C0D-852E-5CEA-93476F2C7136}"/>
              </a:ext>
            </a:extLst>
          </p:cNvPr>
          <p:cNvSpPr/>
          <p:nvPr/>
        </p:nvSpPr>
        <p:spPr>
          <a:xfrm>
            <a:off x="12954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7" name="Прямоугольник 6">
            <a:extLst>
              <a:ext uri="{FF2B5EF4-FFF2-40B4-BE49-F238E27FC236}">
                <a16:creationId xmlns:a16="http://schemas.microsoft.com/office/drawing/2014/main" id="{37842491-6796-56E5-86BA-D6320CBB3B1E}"/>
              </a:ext>
            </a:extLst>
          </p:cNvPr>
          <p:cNvSpPr/>
          <p:nvPr/>
        </p:nvSpPr>
        <p:spPr>
          <a:xfrm>
            <a:off x="4876800" y="266700"/>
            <a:ext cx="1066800" cy="7620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4" name="TextBox 3">
            <a:extLst>
              <a:ext uri="{FF2B5EF4-FFF2-40B4-BE49-F238E27FC236}">
                <a16:creationId xmlns:a16="http://schemas.microsoft.com/office/drawing/2014/main" id="{6BF36C2E-3A4B-62C0-0CDE-2D8479FEA5D5}"/>
              </a:ext>
            </a:extLst>
          </p:cNvPr>
          <p:cNvSpPr txBox="1"/>
          <p:nvPr/>
        </p:nvSpPr>
        <p:spPr>
          <a:xfrm>
            <a:off x="9982200" y="659368"/>
            <a:ext cx="9144000" cy="1323439"/>
          </a:xfrm>
          <a:prstGeom prst="rect">
            <a:avLst/>
          </a:prstGeom>
          <a:noFill/>
        </p:spPr>
        <p:txBody>
          <a:bodyPr wrap="square">
            <a:spAutoFit/>
          </a:bodyPr>
          <a:lstStyle/>
          <a:p>
            <a:r>
              <a:rPr lang="ru-RU" sz="4000" dirty="0"/>
              <a:t>01 — </a:t>
            </a:r>
            <a:r>
              <a:rPr lang="ru-RU" sz="4000" dirty="0" err="1"/>
              <a:t>зображення</a:t>
            </a:r>
            <a:r>
              <a:rPr lang="ru-RU" sz="4000" dirty="0"/>
              <a:t> Державного Герба </a:t>
            </a:r>
            <a:r>
              <a:rPr lang="ru-RU" sz="4000" dirty="0" err="1"/>
              <a:t>України</a:t>
            </a:r>
            <a:endParaRPr lang="uk-UA" sz="4000" dirty="0"/>
          </a:p>
        </p:txBody>
      </p:sp>
      <p:sp>
        <p:nvSpPr>
          <p:cNvPr id="9" name="TextBox 8">
            <a:extLst>
              <a:ext uri="{FF2B5EF4-FFF2-40B4-BE49-F238E27FC236}">
                <a16:creationId xmlns:a16="http://schemas.microsoft.com/office/drawing/2014/main" id="{05B4FE0F-4C9A-F3F7-EB72-29179A99CD18}"/>
              </a:ext>
            </a:extLst>
          </p:cNvPr>
          <p:cNvSpPr txBox="1"/>
          <p:nvPr/>
        </p:nvSpPr>
        <p:spPr>
          <a:xfrm>
            <a:off x="9982200" y="2552700"/>
            <a:ext cx="7863840" cy="3046988"/>
          </a:xfrm>
          <a:prstGeom prst="rect">
            <a:avLst/>
          </a:prstGeom>
          <a:noFill/>
        </p:spPr>
        <p:txBody>
          <a:bodyPr wrap="square">
            <a:spAutoFit/>
          </a:bodyPr>
          <a:lstStyle/>
          <a:p>
            <a:r>
              <a:rPr lang="ru-RU" sz="3200" dirty="0">
                <a:latin typeface="Times New Roman" panose="02020603050405020304" pitchFamily="18" charset="0"/>
                <a:cs typeface="Times New Roman" panose="02020603050405020304" pitchFamily="18" charset="0"/>
              </a:rPr>
              <a:t>На </a:t>
            </a:r>
            <a:r>
              <a:rPr lang="ru-RU" sz="3200" dirty="0" err="1">
                <a:latin typeface="Times New Roman" panose="02020603050405020304" pitchFamily="18" charset="0"/>
                <a:cs typeface="Times New Roman" panose="02020603050405020304" pitchFamily="18" charset="0"/>
              </a:rPr>
              <a:t>кутових</a:t>
            </a:r>
            <a:r>
              <a:rPr lang="ru-RU" sz="3200" dirty="0">
                <a:latin typeface="Times New Roman" panose="02020603050405020304" pitchFamily="18" charset="0"/>
                <a:cs typeface="Times New Roman" panose="02020603050405020304" pitchFamily="18" charset="0"/>
              </a:rPr>
              <a:t> бланках </a:t>
            </a:r>
            <a:r>
              <a:rPr lang="ru-RU" sz="3200" dirty="0" err="1">
                <a:latin typeface="Times New Roman" panose="02020603050405020304" pitchFamily="18" charset="0"/>
                <a:cs typeface="Times New Roman" panose="02020603050405020304" pitchFamily="18" charset="0"/>
              </a:rPr>
              <a:t>розміщують</a:t>
            </a:r>
            <a:r>
              <a:rPr lang="ru-RU" sz="3200" dirty="0">
                <a:latin typeface="Times New Roman" panose="02020603050405020304" pitchFamily="18" charset="0"/>
                <a:cs typeface="Times New Roman" panose="02020603050405020304" pitchFamily="18" charset="0"/>
              </a:rPr>
              <a:t> на </a:t>
            </a:r>
            <a:r>
              <a:rPr lang="ru-RU" sz="3200" dirty="0" err="1">
                <a:latin typeface="Times New Roman" panose="02020603050405020304" pitchFamily="18" charset="0"/>
                <a:cs typeface="Times New Roman" panose="02020603050405020304" pitchFamily="18" charset="0"/>
              </a:rPr>
              <a:t>верхньому</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полі</a:t>
            </a:r>
            <a:r>
              <a:rPr lang="ru-RU" sz="3200" dirty="0">
                <a:latin typeface="Times New Roman" panose="02020603050405020304" pitchFamily="18" charset="0"/>
                <a:cs typeface="Times New Roman" panose="02020603050405020304" pitchFamily="18" charset="0"/>
              </a:rPr>
              <a:t> над серединою </a:t>
            </a:r>
            <a:r>
              <a:rPr lang="ru-RU" sz="3200" dirty="0" err="1">
                <a:latin typeface="Times New Roman" panose="02020603050405020304" pitchFamily="18" charset="0"/>
                <a:cs typeface="Times New Roman" panose="02020603050405020304" pitchFamily="18" charset="0"/>
              </a:rPr>
              <a:t>рядків</a:t>
            </a:r>
            <a:endParaRPr lang="ru-RU" sz="3200" dirty="0">
              <a:latin typeface="Times New Roman" panose="02020603050405020304" pitchFamily="18" charset="0"/>
              <a:cs typeface="Times New Roman" panose="02020603050405020304" pitchFamily="18" charset="0"/>
            </a:endParaRPr>
          </a:p>
          <a:p>
            <a:r>
              <a:rPr lang="ru-RU" sz="3200" dirty="0" err="1">
                <a:latin typeface="Times New Roman" panose="02020603050405020304" pitchFamily="18" charset="0"/>
                <a:cs typeface="Times New Roman" panose="02020603050405020304" pitchFamily="18" charset="0"/>
              </a:rPr>
              <a:t>із</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найменуванням</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юридичної</a:t>
            </a:r>
            <a:r>
              <a:rPr lang="ru-RU" sz="3200" dirty="0">
                <a:latin typeface="Times New Roman" panose="02020603050405020304" pitchFamily="18" charset="0"/>
                <a:cs typeface="Times New Roman" panose="02020603050405020304" pitchFamily="18" charset="0"/>
              </a:rPr>
              <a:t> особи, а на </a:t>
            </a:r>
            <a:r>
              <a:rPr lang="ru-RU" sz="3200" dirty="0" err="1">
                <a:latin typeface="Times New Roman" panose="02020603050405020304" pitchFamily="18" charset="0"/>
                <a:cs typeface="Times New Roman" panose="02020603050405020304" pitchFamily="18" charset="0"/>
              </a:rPr>
              <a:t>поздовжніх</a:t>
            </a:r>
            <a:r>
              <a:rPr lang="ru-RU" sz="3200" dirty="0">
                <a:latin typeface="Times New Roman" panose="02020603050405020304" pitchFamily="18" charset="0"/>
                <a:cs typeface="Times New Roman" panose="02020603050405020304" pitchFamily="18" charset="0"/>
              </a:rPr>
              <a:t> — у </a:t>
            </a:r>
            <a:r>
              <a:rPr lang="ru-RU" sz="3200" dirty="0" err="1">
                <a:latin typeface="Times New Roman" panose="02020603050405020304" pitchFamily="18" charset="0"/>
                <a:cs typeface="Times New Roman" panose="02020603050405020304" pitchFamily="18" charset="0"/>
              </a:rPr>
              <a:t>центрі</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верхнього</a:t>
            </a:r>
            <a:r>
              <a:rPr lang="ru-RU" sz="3200" dirty="0">
                <a:latin typeface="Times New Roman" panose="02020603050405020304" pitchFamily="18" charset="0"/>
                <a:cs typeface="Times New Roman" panose="02020603050405020304" pitchFamily="18" charset="0"/>
              </a:rPr>
              <a:t> поля. </a:t>
            </a:r>
          </a:p>
          <a:p>
            <a:r>
              <a:rPr lang="ru-RU" sz="3200" dirty="0" err="1">
                <a:latin typeface="Times New Roman" panose="02020603050405020304" pitchFamily="18" charset="0"/>
                <a:cs typeface="Times New Roman" panose="02020603050405020304" pitchFamily="18" charset="0"/>
              </a:rPr>
              <a:t>Розмір</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зображення</a:t>
            </a:r>
            <a:r>
              <a:rPr lang="ru-RU" sz="3200" dirty="0">
                <a:latin typeface="Times New Roman" panose="02020603050405020304" pitchFamily="18" charset="0"/>
                <a:cs typeface="Times New Roman" panose="02020603050405020304" pitchFamily="18" charset="0"/>
              </a:rPr>
              <a:t>: </a:t>
            </a:r>
          </a:p>
          <a:p>
            <a:r>
              <a:rPr lang="ru-RU" sz="3200" b="1" i="1" dirty="0" err="1">
                <a:latin typeface="Times New Roman" panose="02020603050405020304" pitchFamily="18" charset="0"/>
                <a:cs typeface="Times New Roman" panose="02020603050405020304" pitchFamily="18" charset="0"/>
              </a:rPr>
              <a:t>висота</a:t>
            </a:r>
            <a:r>
              <a:rPr lang="ru-RU" sz="3200" b="1" i="1" dirty="0">
                <a:latin typeface="Times New Roman" panose="02020603050405020304" pitchFamily="18" charset="0"/>
                <a:cs typeface="Times New Roman" panose="02020603050405020304" pitchFamily="18" charset="0"/>
              </a:rPr>
              <a:t> — 17 мм, ширина — 12 мм</a:t>
            </a:r>
            <a:endParaRPr lang="uk-UA" sz="3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8475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FF2B5EF4-FFF2-40B4-BE49-F238E27FC236}">
                <a16:creationId xmlns:a16="http://schemas.microsoft.com/office/drawing/2014/main" id="{AFDEEE30-3985-D568-7BCA-B524C865D2A8}"/>
              </a:ext>
            </a:extLst>
          </p:cNvPr>
          <p:cNvSpPr/>
          <p:nvPr/>
        </p:nvSpPr>
        <p:spPr>
          <a:xfrm>
            <a:off x="6858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3" name="Прямоугольник 2">
            <a:extLst>
              <a:ext uri="{FF2B5EF4-FFF2-40B4-BE49-F238E27FC236}">
                <a16:creationId xmlns:a16="http://schemas.microsoft.com/office/drawing/2014/main" id="{C86FA61C-B41D-5FDC-8FC8-E4B612C25C2B}"/>
              </a:ext>
            </a:extLst>
          </p:cNvPr>
          <p:cNvSpPr/>
          <p:nvPr/>
        </p:nvSpPr>
        <p:spPr>
          <a:xfrm>
            <a:off x="2362200" y="952500"/>
            <a:ext cx="5181600" cy="6096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5" name="TextBox 4">
            <a:extLst>
              <a:ext uri="{FF2B5EF4-FFF2-40B4-BE49-F238E27FC236}">
                <a16:creationId xmlns:a16="http://schemas.microsoft.com/office/drawing/2014/main" id="{B6A16ECD-8C6D-BBCC-279E-EE7B4868E972}"/>
              </a:ext>
            </a:extLst>
          </p:cNvPr>
          <p:cNvSpPr txBox="1"/>
          <p:nvPr/>
        </p:nvSpPr>
        <p:spPr>
          <a:xfrm>
            <a:off x="8991600" y="961935"/>
            <a:ext cx="9144000" cy="3970318"/>
          </a:xfrm>
          <a:prstGeom prst="rect">
            <a:avLst/>
          </a:prstGeom>
          <a:noFill/>
        </p:spPr>
        <p:txBody>
          <a:bodyPr wrap="square">
            <a:spAutoFit/>
          </a:bodyPr>
          <a:lstStyle/>
          <a:p>
            <a:r>
              <a:rPr lang="uk-UA" sz="3600" dirty="0">
                <a:latin typeface="Times New Roman" panose="02020603050405020304" pitchFamily="18" charset="0"/>
                <a:cs typeface="Times New Roman" panose="02020603050405020304" pitchFamily="18" charset="0"/>
              </a:rPr>
              <a:t>Найменування юридичної особи вищого рівня зазначають скорочено. Якщо немає офіційного скорочення цього найменування, то його зазначають повністю. Найменування юридичної особи вищого рівня розміщують вище найменування юридичної особи — автора документа. </a:t>
            </a:r>
          </a:p>
        </p:txBody>
      </p:sp>
    </p:spTree>
    <p:extLst>
      <p:ext uri="{BB962C8B-B14F-4D97-AF65-F5344CB8AC3E}">
        <p14:creationId xmlns:p14="http://schemas.microsoft.com/office/powerpoint/2010/main" val="13044921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07559-D3E9-704F-6BCC-D8C75266974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8C3BDE8-A663-6579-2B44-ADBBF9E014AC}"/>
              </a:ext>
            </a:extLst>
          </p:cNvPr>
          <p:cNvSpPr/>
          <p:nvPr/>
        </p:nvSpPr>
        <p:spPr>
          <a:xfrm>
            <a:off x="6858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3" name="Прямоугольник 2">
            <a:extLst>
              <a:ext uri="{FF2B5EF4-FFF2-40B4-BE49-F238E27FC236}">
                <a16:creationId xmlns:a16="http://schemas.microsoft.com/office/drawing/2014/main" id="{48C4DBC0-189B-AD63-D980-883D6F9FC669}"/>
              </a:ext>
            </a:extLst>
          </p:cNvPr>
          <p:cNvSpPr/>
          <p:nvPr/>
        </p:nvSpPr>
        <p:spPr>
          <a:xfrm>
            <a:off x="1600200" y="1562100"/>
            <a:ext cx="66294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7" name="TextBox 6">
            <a:extLst>
              <a:ext uri="{FF2B5EF4-FFF2-40B4-BE49-F238E27FC236}">
                <a16:creationId xmlns:a16="http://schemas.microsoft.com/office/drawing/2014/main" id="{6EE6AE42-E5C0-7907-509E-B5CE01F11257}"/>
              </a:ext>
            </a:extLst>
          </p:cNvPr>
          <p:cNvSpPr txBox="1"/>
          <p:nvPr/>
        </p:nvSpPr>
        <p:spPr>
          <a:xfrm>
            <a:off x="8915400" y="571500"/>
            <a:ext cx="9144000" cy="7848302"/>
          </a:xfrm>
          <a:prstGeom prst="rect">
            <a:avLst/>
          </a:prstGeom>
          <a:noFill/>
        </p:spPr>
        <p:txBody>
          <a:bodyPr wrap="square">
            <a:spAutoFit/>
          </a:bodyPr>
          <a:lstStyle/>
          <a:p>
            <a:r>
              <a:rPr lang="uk-UA" sz="2800" dirty="0">
                <a:latin typeface="Times New Roman" panose="02020603050405020304" pitchFamily="18" charset="0"/>
                <a:cs typeface="Times New Roman" panose="02020603050405020304" pitchFamily="18" charset="0"/>
              </a:rPr>
              <a:t>Довідкові дані про юридичну особу мають містити таке: поштову адресу та інші відомості (номери телефонів, телефаксів, рахунків у банку, адресу електронної пошти, адресу офіційного </a:t>
            </a:r>
            <a:r>
              <a:rPr lang="uk-UA" sz="2800" dirty="0" err="1">
                <a:latin typeface="Times New Roman" panose="02020603050405020304" pitchFamily="18" charset="0"/>
                <a:cs typeface="Times New Roman" panose="02020603050405020304" pitchFamily="18" charset="0"/>
              </a:rPr>
              <a:t>вебсайту</a:t>
            </a:r>
            <a:r>
              <a:rPr lang="uk-UA" sz="2800" dirty="0">
                <a:latin typeface="Times New Roman" panose="02020603050405020304" pitchFamily="18" charset="0"/>
                <a:cs typeface="Times New Roman" panose="02020603050405020304" pitchFamily="18" charset="0"/>
              </a:rPr>
              <a:t> тощо). Ці дані розміщують нижче найменування юридичної особи або структурного підрозділу. Реквізити поштової адреси зазначають згідно з постановою Кабінету Міністрів України у такій послідовності: назва вулиці, номер будинку, номер корпусу чи офісу (за потреби), назва населеного пункту, району, області, поштовий індекс. Якщо місцезнаходження юридичної особи відрізняється від адреси фактичного здійснення діяльності чи розміщення офісу, у довідкових даних допустимо зазначати дві адреси: юридичну (зазначену в ЄДРПОУ) та фактичну (для листування). Номери телефонів і телефаксів зазначають відповідно до національного формату в такій послідовності: міжміський префікс, код населеного пункту (в дужках), телефонний номер, який відділяють від коду та розділяють пробілами. </a:t>
            </a:r>
          </a:p>
        </p:txBody>
      </p:sp>
    </p:spTree>
    <p:extLst>
      <p:ext uri="{BB962C8B-B14F-4D97-AF65-F5344CB8AC3E}">
        <p14:creationId xmlns:p14="http://schemas.microsoft.com/office/powerpoint/2010/main" val="3602829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E618D-A9B7-E3A6-8288-5E86482D36C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B73C6E9-A72E-AD70-7431-7D568B2FB44F}"/>
              </a:ext>
            </a:extLst>
          </p:cNvPr>
          <p:cNvSpPr/>
          <p:nvPr/>
        </p:nvSpPr>
        <p:spPr>
          <a:xfrm>
            <a:off x="762000" y="114300"/>
            <a:ext cx="8138279" cy="10287000"/>
          </a:xfrm>
          <a:custGeom>
            <a:avLst/>
            <a:gdLst/>
            <a:ahLst/>
            <a:cxnLst/>
            <a:rect l="l" t="t" r="r" b="b"/>
            <a:pathLst>
              <a:path w="8138279" h="10287000">
                <a:moveTo>
                  <a:pt x="0" y="0"/>
                </a:moveTo>
                <a:lnTo>
                  <a:pt x="8138279" y="0"/>
                </a:lnTo>
                <a:lnTo>
                  <a:pt x="8138279" y="10287000"/>
                </a:lnTo>
                <a:lnTo>
                  <a:pt x="0" y="10287000"/>
                </a:lnTo>
                <a:lnTo>
                  <a:pt x="0" y="0"/>
                </a:lnTo>
                <a:close/>
              </a:path>
            </a:pathLst>
          </a:custGeom>
          <a:blipFill>
            <a:blip r:embed="rId2"/>
            <a:stretch>
              <a:fillRect/>
            </a:stretch>
          </a:blipFill>
        </p:spPr>
      </p:sp>
      <p:sp>
        <p:nvSpPr>
          <p:cNvPr id="6" name="TextBox 5">
            <a:extLst>
              <a:ext uri="{FF2B5EF4-FFF2-40B4-BE49-F238E27FC236}">
                <a16:creationId xmlns:a16="http://schemas.microsoft.com/office/drawing/2014/main" id="{88BCE4EC-5AE9-16C0-FC64-EAA2B66D2C2F}"/>
              </a:ext>
            </a:extLst>
          </p:cNvPr>
          <p:cNvSpPr txBox="1"/>
          <p:nvPr/>
        </p:nvSpPr>
        <p:spPr>
          <a:xfrm>
            <a:off x="9144000" y="800100"/>
            <a:ext cx="8915400" cy="4401205"/>
          </a:xfrm>
          <a:prstGeom prst="rect">
            <a:avLst/>
          </a:prstGeom>
          <a:noFill/>
        </p:spPr>
        <p:txBody>
          <a:bodyPr wrap="square">
            <a:spAutoFit/>
          </a:bodyPr>
          <a:lstStyle/>
          <a:p>
            <a:pPr indent="450000" algn="just"/>
            <a:r>
              <a:rPr lang="ru-RU" sz="2800" dirty="0">
                <a:latin typeface="Times New Roman" panose="02020603050405020304" pitchFamily="18" charset="0"/>
                <a:cs typeface="Times New Roman" panose="02020603050405020304" pitchFamily="18" charset="0"/>
              </a:rPr>
              <a:t>Код </a:t>
            </a:r>
            <a:r>
              <a:rPr lang="ru-RU" sz="2800" dirty="0" err="1">
                <a:latin typeface="Times New Roman" panose="02020603050405020304" pitchFamily="18" charset="0"/>
                <a:cs typeface="Times New Roman" panose="02020603050405020304" pitchFamily="18" charset="0"/>
              </a:rPr>
              <a:t>форми</a:t>
            </a:r>
            <a:r>
              <a:rPr lang="ru-RU" sz="2800" dirty="0">
                <a:latin typeface="Times New Roman" panose="02020603050405020304" pitchFamily="18" charset="0"/>
                <a:cs typeface="Times New Roman" panose="02020603050405020304" pitchFamily="18" charset="0"/>
              </a:rPr>
              <a:t> документа </a:t>
            </a:r>
            <a:r>
              <a:rPr lang="ru-RU" sz="2800" dirty="0" err="1">
                <a:latin typeface="Times New Roman" panose="02020603050405020304" pitchFamily="18" charset="0"/>
                <a:cs typeface="Times New Roman" panose="02020603050405020304" pitchFamily="18" charset="0"/>
              </a:rPr>
              <a:t>розміщують</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правій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частині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верхнього</a:t>
            </a:r>
            <a:r>
              <a:rPr lang="ru-RU" sz="2800" dirty="0">
                <a:latin typeface="Times New Roman" panose="02020603050405020304" pitchFamily="18" charset="0"/>
                <a:cs typeface="Times New Roman" panose="02020603050405020304" pitchFamily="18" charset="0"/>
              </a:rPr>
              <a:t> поля документа </a:t>
            </a:r>
            <a:r>
              <a:rPr lang="ru-RU" sz="2800" dirty="0" err="1">
                <a:latin typeface="Times New Roman" panose="02020603050405020304" pitchFamily="18" charset="0"/>
                <a:cs typeface="Times New Roman" panose="02020603050405020304" pitchFamily="18" charset="0"/>
              </a:rPr>
              <a:t>вище</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реквізиту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Назва</a:t>
            </a:r>
            <a:r>
              <a:rPr lang="ru-RU" sz="2800" dirty="0">
                <a:latin typeface="Times New Roman" panose="02020603050405020304" pitchFamily="18" charset="0"/>
                <a:cs typeface="Times New Roman" panose="02020603050405020304" pitchFamily="18" charset="0"/>
              </a:rPr>
              <a:t> виду документа». </a:t>
            </a:r>
          </a:p>
          <a:p>
            <a:pPr indent="450000" algn="just"/>
            <a:r>
              <a:rPr lang="ru-RU" sz="2800" dirty="0">
                <a:latin typeface="Times New Roman" panose="02020603050405020304" pitchFamily="18" charset="0"/>
                <a:cs typeface="Times New Roman" panose="02020603050405020304" pitchFamily="18" charset="0"/>
              </a:rPr>
              <a:t>Код </a:t>
            </a:r>
            <a:r>
              <a:rPr lang="ru-RU" sz="2800" dirty="0" err="1">
                <a:latin typeface="Times New Roman" panose="02020603050405020304" pitchFamily="18" charset="0"/>
                <a:cs typeface="Times New Roman" panose="02020603050405020304" pitchFamily="18" charset="0"/>
              </a:rPr>
              <a:t>юридичної</a:t>
            </a:r>
            <a:r>
              <a:rPr lang="ru-RU" sz="2800" dirty="0">
                <a:latin typeface="Times New Roman" panose="02020603050405020304" pitchFamily="18" charset="0"/>
                <a:cs typeface="Times New Roman" panose="02020603050405020304" pitchFamily="18" charset="0"/>
              </a:rPr>
              <a:t> особи </a:t>
            </a:r>
            <a:r>
              <a:rPr lang="ru-RU" sz="2800" dirty="0" err="1">
                <a:latin typeface="Times New Roman" panose="02020603050405020304" pitchFamily="18" charset="0"/>
                <a:cs typeface="Times New Roman" panose="02020603050405020304" pitchFamily="18" charset="0"/>
              </a:rPr>
              <a:t>проставляють</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згідно</a:t>
            </a:r>
            <a:r>
              <a:rPr lang="ru-RU" sz="2800" dirty="0">
                <a:latin typeface="Times New Roman" panose="02020603050405020304" pitchFamily="18" charset="0"/>
                <a:cs typeface="Times New Roman" panose="02020603050405020304" pitchFamily="18" charset="0"/>
              </a:rPr>
              <a:t> з ЄДРПОУ </a:t>
            </a:r>
            <a:r>
              <a:rPr lang="ru-RU" sz="2800" dirty="0" err="1">
                <a:latin typeface="Times New Roman" panose="02020603050405020304" pitchFamily="18" charset="0"/>
                <a:cs typeface="Times New Roman" panose="02020603050405020304" pitchFamily="18" charset="0"/>
              </a:rPr>
              <a:t>відповідно</a:t>
            </a:r>
            <a:r>
              <a:rPr lang="ru-RU" sz="2800" dirty="0">
                <a:latin typeface="Times New Roman" panose="02020603050405020304" pitchFamily="18" charset="0"/>
                <a:cs typeface="Times New Roman" panose="02020603050405020304" pitchFamily="18" charset="0"/>
              </a:rPr>
              <a:t> до постанови </a:t>
            </a:r>
            <a:r>
              <a:rPr lang="ru-RU" sz="2800" dirty="0" err="1">
                <a:latin typeface="Times New Roman" panose="02020603050405020304" pitchFamily="18" charset="0"/>
                <a:cs typeface="Times New Roman" panose="02020603050405020304" pitchFamily="18" charset="0"/>
              </a:rPr>
              <a:t>Кабінету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Міністрів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України</a:t>
            </a:r>
            <a:r>
              <a:rPr lang="ru-RU" sz="2800" dirty="0">
                <a:latin typeface="Times New Roman" panose="02020603050405020304" pitchFamily="18" charset="0"/>
                <a:cs typeface="Times New Roman" panose="02020603050405020304" pitchFamily="18" charset="0"/>
              </a:rPr>
              <a:t> .</a:t>
            </a:r>
          </a:p>
          <a:p>
            <a:pPr indent="450000" algn="just"/>
            <a:r>
              <a:rPr lang="ru-RU" sz="2800" dirty="0">
                <a:latin typeface="Times New Roman" panose="02020603050405020304" pitchFamily="18" charset="0"/>
                <a:cs typeface="Times New Roman" panose="02020603050405020304" pitchFamily="18" charset="0"/>
              </a:rPr>
              <a:t> Код </a:t>
            </a:r>
            <a:r>
              <a:rPr lang="ru-RU" sz="2800" dirty="0" err="1">
                <a:latin typeface="Times New Roman" panose="02020603050405020304" pitchFamily="18" charset="0"/>
                <a:cs typeface="Times New Roman" panose="02020603050405020304" pitchFamily="18" charset="0"/>
              </a:rPr>
              <a:t>юридичної</a:t>
            </a:r>
            <a:r>
              <a:rPr lang="ru-RU" sz="2800" dirty="0">
                <a:latin typeface="Times New Roman" panose="02020603050405020304" pitchFamily="18" charset="0"/>
                <a:cs typeface="Times New Roman" panose="02020603050405020304" pitchFamily="18" charset="0"/>
              </a:rPr>
              <a:t> особи </a:t>
            </a:r>
            <a:r>
              <a:rPr lang="ru-RU" sz="2800" dirty="0" err="1">
                <a:latin typeface="Times New Roman" panose="02020603050405020304" pitchFamily="18" charset="0"/>
                <a:cs typeface="Times New Roman" panose="02020603050405020304" pitchFamily="18" charset="0"/>
              </a:rPr>
              <a:t>розміщують</a:t>
            </a:r>
            <a:r>
              <a:rPr lang="ru-RU" sz="2800" dirty="0">
                <a:latin typeface="Times New Roman" panose="02020603050405020304" pitchFamily="18" charset="0"/>
                <a:cs typeface="Times New Roman" panose="02020603050405020304" pitchFamily="18" charset="0"/>
              </a:rPr>
              <a:t> на </a:t>
            </a:r>
            <a:r>
              <a:rPr lang="ru-RU" sz="2800" dirty="0" err="1">
                <a:latin typeface="Times New Roman" panose="02020603050405020304" pitchFamily="18" charset="0"/>
                <a:cs typeface="Times New Roman" panose="02020603050405020304" pitchFamily="18" charset="0"/>
              </a:rPr>
              <a:t>загальному</a:t>
            </a:r>
            <a:r>
              <a:rPr lang="ru-RU" sz="2800" dirty="0">
                <a:latin typeface="Times New Roman" panose="02020603050405020304" pitchFamily="18" charset="0"/>
                <a:cs typeface="Times New Roman" panose="02020603050405020304" pitchFamily="18" charset="0"/>
              </a:rPr>
              <a:t> бланку та бланку конкретного виду документа </a:t>
            </a:r>
            <a:r>
              <a:rPr lang="ru-RU" sz="2800" dirty="0" err="1">
                <a:latin typeface="Times New Roman" panose="02020603050405020304" pitchFamily="18" charset="0"/>
                <a:cs typeface="Times New Roman" panose="02020603050405020304" pitchFamily="18" charset="0"/>
              </a:rPr>
              <a:t>під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реквізитом</a:t>
            </a:r>
            <a:r>
              <a:rPr lang="ru-RU" sz="2800" dirty="0">
                <a:latin typeface="Times New Roman" panose="02020603050405020304" pitchFamily="18" charset="0"/>
                <a:cs typeface="Times New Roman" panose="02020603050405020304" pitchFamily="18" charset="0"/>
              </a:rPr>
              <a:t> «Код </a:t>
            </a:r>
            <a:r>
              <a:rPr lang="ru-RU" sz="2800" dirty="0" err="1">
                <a:latin typeface="Times New Roman" panose="02020603050405020304" pitchFamily="18" charset="0"/>
                <a:cs typeface="Times New Roman" panose="02020603050405020304" pitchFamily="18" charset="0"/>
              </a:rPr>
              <a:t>форми</a:t>
            </a:r>
            <a:r>
              <a:rPr lang="ru-RU" sz="2800" dirty="0">
                <a:latin typeface="Times New Roman" panose="02020603050405020304" pitchFamily="18" charset="0"/>
                <a:cs typeface="Times New Roman" panose="02020603050405020304" pitchFamily="18" charset="0"/>
              </a:rPr>
              <a:t> документа» (за </a:t>
            </a:r>
            <a:r>
              <a:rPr lang="ru-RU" sz="2800" dirty="0" err="1">
                <a:latin typeface="Times New Roman" panose="02020603050405020304" pitchFamily="18" charset="0"/>
                <a:cs typeface="Times New Roman" panose="02020603050405020304" pitchFamily="18" charset="0"/>
              </a:rPr>
              <a:t>наявності</a:t>
            </a:r>
            <a:r>
              <a:rPr lang="ru-RU" sz="2800" dirty="0">
                <a:latin typeface="Times New Roman" panose="02020603050405020304" pitchFamily="18" charset="0"/>
                <a:cs typeface="Times New Roman" panose="02020603050405020304" pitchFamily="18" charset="0"/>
              </a:rPr>
              <a:t>), а на бланку наказу — </a:t>
            </a:r>
            <a:r>
              <a:rPr lang="ru-RU" sz="2800" dirty="0" err="1">
                <a:latin typeface="Times New Roman" panose="02020603050405020304" pitchFamily="18" charset="0"/>
                <a:cs typeface="Times New Roman" panose="02020603050405020304" pitchFamily="18" charset="0"/>
              </a:rPr>
              <a:t>після</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реквізиту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Довідкові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дані</a:t>
            </a:r>
            <a:r>
              <a:rPr lang="ru-RU" sz="2800" dirty="0">
                <a:latin typeface="Times New Roman" panose="02020603050405020304" pitchFamily="18" charset="0"/>
                <a:cs typeface="Times New Roman" panose="02020603050405020304" pitchFamily="18" charset="0"/>
              </a:rPr>
              <a:t> про </a:t>
            </a:r>
            <a:r>
              <a:rPr lang="ru-RU" sz="2800" dirty="0" err="1">
                <a:latin typeface="Times New Roman" panose="02020603050405020304" pitchFamily="18" charset="0"/>
                <a:cs typeface="Times New Roman" panose="02020603050405020304" pitchFamily="18" charset="0"/>
              </a:rPr>
              <a:t>юридичну</a:t>
            </a:r>
            <a:r>
              <a:rPr lang="ru-RU" sz="2800" dirty="0">
                <a:latin typeface="Times New Roman" panose="02020603050405020304" pitchFamily="18" charset="0"/>
                <a:cs typeface="Times New Roman" panose="02020603050405020304" pitchFamily="18" charset="0"/>
              </a:rPr>
              <a:t> особу». </a:t>
            </a:r>
            <a:endParaRPr lang="uk-UA" sz="2800"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42A178A0-37E1-A493-928C-3F60597D999A}"/>
              </a:ext>
            </a:extLst>
          </p:cNvPr>
          <p:cNvSpPr/>
          <p:nvPr/>
        </p:nvSpPr>
        <p:spPr>
          <a:xfrm>
            <a:off x="6400800" y="1257300"/>
            <a:ext cx="22098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Tree>
    <p:extLst>
      <p:ext uri="{BB962C8B-B14F-4D97-AF65-F5344CB8AC3E}">
        <p14:creationId xmlns:p14="http://schemas.microsoft.com/office/powerpoint/2010/main" val="1329336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8945C-3343-FC4D-1D3E-A89072F07C1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F6EE312-C9E4-281B-2D98-BC18588EF3EB}"/>
              </a:ext>
            </a:extLst>
          </p:cNvPr>
          <p:cNvSpPr/>
          <p:nvPr/>
        </p:nvSpPr>
        <p:spPr>
          <a:xfrm>
            <a:off x="6858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3" name="Прямоугольник 2">
            <a:extLst>
              <a:ext uri="{FF2B5EF4-FFF2-40B4-BE49-F238E27FC236}">
                <a16:creationId xmlns:a16="http://schemas.microsoft.com/office/drawing/2014/main" id="{8684A4A5-C95D-CD4A-EB5A-0DD8AE3DC3B8}"/>
              </a:ext>
            </a:extLst>
          </p:cNvPr>
          <p:cNvSpPr/>
          <p:nvPr/>
        </p:nvSpPr>
        <p:spPr>
          <a:xfrm>
            <a:off x="4191000" y="2171700"/>
            <a:ext cx="15240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5" name="TextBox 4">
            <a:extLst>
              <a:ext uri="{FF2B5EF4-FFF2-40B4-BE49-F238E27FC236}">
                <a16:creationId xmlns:a16="http://schemas.microsoft.com/office/drawing/2014/main" id="{D3B86A49-EC62-7E4E-CBCF-13D04A5F1263}"/>
              </a:ext>
            </a:extLst>
          </p:cNvPr>
          <p:cNvSpPr txBox="1"/>
          <p:nvPr/>
        </p:nvSpPr>
        <p:spPr>
          <a:xfrm>
            <a:off x="9083040" y="800100"/>
            <a:ext cx="9144000" cy="7478970"/>
          </a:xfrm>
          <a:prstGeom prst="rect">
            <a:avLst/>
          </a:prstGeom>
          <a:noFill/>
        </p:spPr>
        <p:txBody>
          <a:bodyPr wrap="square">
            <a:spAutoFit/>
          </a:bodyPr>
          <a:lstStyle/>
          <a:p>
            <a:pPr indent="457200" algn="just"/>
            <a:r>
              <a:rPr lang="uk-UA" sz="3200" dirty="0">
                <a:latin typeface="Times New Roman" panose="02020603050405020304" pitchFamily="18" charset="0"/>
                <a:cs typeface="Times New Roman" panose="02020603050405020304" pitchFamily="18" charset="0"/>
              </a:rPr>
              <a:t>Назва виду документа (наказ, рішення, протокол, акт, довідка, доповідна записка тощо) має відповідати назві, зафіксованій у переліку уніфікованих форм документів, запроваджених в юридичній особі. Такий перелік має містити назви уніфікованих форм документів згідно з ДКУД та назви інших документів, що відповідають організаційно-правовому статусу юридичної особи, закріпленому в положенні (статуті). </a:t>
            </a:r>
          </a:p>
          <a:p>
            <a:pPr indent="457200" algn="just"/>
            <a:r>
              <a:rPr lang="uk-UA" sz="3200" b="1" dirty="0">
                <a:latin typeface="Times New Roman" panose="02020603050405020304" pitchFamily="18" charset="0"/>
                <a:cs typeface="Times New Roman" panose="02020603050405020304" pitchFamily="18" charset="0"/>
              </a:rPr>
              <a:t>Назву виду документа на поздовжніх бланках розміщують посередині, а на кутових — у лівому верхньому куті під реквізитом «Найменування юридичної особи» або «Найменування структурного підрозділу юридичної особи». </a:t>
            </a:r>
          </a:p>
        </p:txBody>
      </p:sp>
    </p:spTree>
    <p:extLst>
      <p:ext uri="{BB962C8B-B14F-4D97-AF65-F5344CB8AC3E}">
        <p14:creationId xmlns:p14="http://schemas.microsoft.com/office/powerpoint/2010/main" val="2554150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AD8E5-6E67-EF8B-9352-6095AB7D55E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92B860E-843A-8896-1AA4-2C723FC3DD49}"/>
              </a:ext>
            </a:extLst>
          </p:cNvPr>
          <p:cNvSpPr/>
          <p:nvPr/>
        </p:nvSpPr>
        <p:spPr>
          <a:xfrm>
            <a:off x="7620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4" name="TextBox 3">
            <a:extLst>
              <a:ext uri="{FF2B5EF4-FFF2-40B4-BE49-F238E27FC236}">
                <a16:creationId xmlns:a16="http://schemas.microsoft.com/office/drawing/2014/main" id="{61ED7096-2460-1ABA-7601-4A616EA2CD36}"/>
              </a:ext>
            </a:extLst>
          </p:cNvPr>
          <p:cNvSpPr txBox="1"/>
          <p:nvPr/>
        </p:nvSpPr>
        <p:spPr>
          <a:xfrm>
            <a:off x="9144000" y="647700"/>
            <a:ext cx="9144000" cy="2862322"/>
          </a:xfrm>
          <a:prstGeom prst="rect">
            <a:avLst/>
          </a:prstGeom>
          <a:noFill/>
        </p:spPr>
        <p:txBody>
          <a:bodyPr wrap="square">
            <a:spAutoFit/>
          </a:bodyPr>
          <a:lstStyle/>
          <a:p>
            <a:r>
              <a:rPr lang="uk-UA" dirty="0"/>
              <a:t>Дату оформлюють цифровим або словесно-цифровим способом. У разі оформлення дати цифровим способом її елементи зазначають арабськими цифрами в один рядок у такій послідовності: день місяця, місяць, рік. У цьому разі день місяця і місяць проставляють двома парами цифр, розділеними крапкою; рік — чотирма цифрами, крапку наприкінці не ставлять. </a:t>
            </a:r>
          </a:p>
          <a:p>
            <a:r>
              <a:rPr lang="uk-UA" dirty="0"/>
              <a:t>Приклад 07.12.2019 </a:t>
            </a:r>
          </a:p>
          <a:p>
            <a:r>
              <a:rPr lang="uk-UA" dirty="0"/>
              <a:t>Допустимо оформлювати дату у зворотній послідовності: рік, місяць, день місяця. Такий спосіб найчастіше використовують під час службового листування з іноземними партнерами, оскільки він відповідає міжнародній системі датування документів. </a:t>
            </a:r>
          </a:p>
          <a:p>
            <a:r>
              <a:rPr lang="uk-UA" dirty="0"/>
              <a:t>Приклад 2019.05.25</a:t>
            </a:r>
          </a:p>
        </p:txBody>
      </p:sp>
      <p:sp>
        <p:nvSpPr>
          <p:cNvPr id="6" name="TextBox 5">
            <a:extLst>
              <a:ext uri="{FF2B5EF4-FFF2-40B4-BE49-F238E27FC236}">
                <a16:creationId xmlns:a16="http://schemas.microsoft.com/office/drawing/2014/main" id="{5070E63E-4879-8833-C331-7219AA8F64CF}"/>
              </a:ext>
            </a:extLst>
          </p:cNvPr>
          <p:cNvSpPr txBox="1"/>
          <p:nvPr/>
        </p:nvSpPr>
        <p:spPr>
          <a:xfrm>
            <a:off x="9144000" y="3850838"/>
            <a:ext cx="9166860" cy="3139321"/>
          </a:xfrm>
          <a:prstGeom prst="rect">
            <a:avLst/>
          </a:prstGeom>
          <a:noFill/>
        </p:spPr>
        <p:txBody>
          <a:bodyPr wrap="square">
            <a:spAutoFit/>
          </a:bodyPr>
          <a:lstStyle/>
          <a:p>
            <a:r>
              <a:rPr lang="ru-RU" dirty="0"/>
              <a:t>У текстах нормативно-</a:t>
            </a:r>
            <a:r>
              <a:rPr lang="ru-RU" dirty="0" err="1"/>
              <a:t>правових</a:t>
            </a:r>
            <a:r>
              <a:rPr lang="ru-RU" dirty="0"/>
              <a:t> </a:t>
            </a:r>
            <a:r>
              <a:rPr lang="ru-RU" dirty="0" err="1"/>
              <a:t>актів</a:t>
            </a:r>
            <a:r>
              <a:rPr lang="ru-RU" dirty="0"/>
              <a:t> та </a:t>
            </a:r>
            <a:r>
              <a:rPr lang="ru-RU" dirty="0" err="1"/>
              <a:t>посиланнях</a:t>
            </a:r>
            <a:r>
              <a:rPr lang="ru-RU" dirty="0"/>
              <a:t> на них і в документах, </a:t>
            </a:r>
            <a:r>
              <a:rPr lang="ru-RU" dirty="0" err="1"/>
              <a:t>що</a:t>
            </a:r>
            <a:r>
              <a:rPr lang="ru-RU" dirty="0"/>
              <a:t> </a:t>
            </a:r>
            <a:r>
              <a:rPr lang="ru-RU" dirty="0" err="1"/>
              <a:t>містять</a:t>
            </a:r>
            <a:r>
              <a:rPr lang="ru-RU" dirty="0"/>
              <a:t> </a:t>
            </a:r>
            <a:r>
              <a:rPr lang="ru-RU" dirty="0" err="1"/>
              <a:t>відомості</a:t>
            </a:r>
            <a:r>
              <a:rPr lang="ru-RU" dirty="0"/>
              <a:t> </a:t>
            </a:r>
            <a:r>
              <a:rPr lang="ru-RU" dirty="0" err="1"/>
              <a:t>фінансового</a:t>
            </a:r>
            <a:r>
              <a:rPr lang="ru-RU" dirty="0"/>
              <a:t> характеру, </a:t>
            </a:r>
            <a:r>
              <a:rPr lang="ru-RU" dirty="0" err="1"/>
              <a:t>застосовують</a:t>
            </a:r>
            <a:r>
              <a:rPr lang="ru-RU" dirty="0"/>
              <a:t> словесно-</a:t>
            </a:r>
            <a:r>
              <a:rPr lang="ru-RU" dirty="0" err="1"/>
              <a:t>цифровий</a:t>
            </a:r>
            <a:r>
              <a:rPr lang="ru-RU" dirty="0"/>
              <a:t> </a:t>
            </a:r>
            <a:r>
              <a:rPr lang="ru-RU" dirty="0" err="1"/>
              <a:t>спосіб</a:t>
            </a:r>
            <a:r>
              <a:rPr lang="ru-RU" dirty="0"/>
              <a:t> </a:t>
            </a:r>
            <a:r>
              <a:rPr lang="ru-RU" dirty="0" err="1"/>
              <a:t>зазначення</a:t>
            </a:r>
            <a:r>
              <a:rPr lang="ru-RU" dirty="0"/>
              <a:t> дат </a:t>
            </a:r>
            <a:r>
              <a:rPr lang="ru-RU" dirty="0" err="1"/>
              <a:t>із</a:t>
            </a:r>
            <a:r>
              <a:rPr lang="ru-RU" dirty="0"/>
              <a:t> </a:t>
            </a:r>
            <a:r>
              <a:rPr lang="ru-RU" dirty="0" err="1"/>
              <a:t>проставлянням</a:t>
            </a:r>
            <a:r>
              <a:rPr lang="ru-RU" dirty="0"/>
              <a:t> нуля в </a:t>
            </a:r>
            <a:r>
              <a:rPr lang="ru-RU" dirty="0" err="1"/>
              <a:t>позначенні</a:t>
            </a:r>
            <a:r>
              <a:rPr lang="ru-RU" dirty="0"/>
              <a:t> дня </a:t>
            </a:r>
            <a:r>
              <a:rPr lang="ru-RU" dirty="0" err="1"/>
              <a:t>місяця</a:t>
            </a:r>
            <a:r>
              <a:rPr lang="ru-RU" dirty="0"/>
              <a:t>, </a:t>
            </a:r>
            <a:r>
              <a:rPr lang="ru-RU" dirty="0" err="1"/>
              <a:t>якщо</a:t>
            </a:r>
            <a:r>
              <a:rPr lang="ru-RU" dirty="0"/>
              <a:t> </a:t>
            </a:r>
            <a:r>
              <a:rPr lang="ru-RU" dirty="0" err="1"/>
              <a:t>він</a:t>
            </a:r>
            <a:r>
              <a:rPr lang="ru-RU" dirty="0"/>
              <a:t> </a:t>
            </a:r>
            <a:r>
              <a:rPr lang="ru-RU" dirty="0" err="1"/>
              <a:t>містить</a:t>
            </a:r>
            <a:r>
              <a:rPr lang="ru-RU" dirty="0"/>
              <a:t> одну цифру. </a:t>
            </a:r>
          </a:p>
          <a:p>
            <a:r>
              <a:rPr lang="ru-RU" dirty="0"/>
              <a:t>Приклад 07 </a:t>
            </a:r>
            <a:r>
              <a:rPr lang="ru-RU" dirty="0" err="1"/>
              <a:t>грудня</a:t>
            </a:r>
            <a:r>
              <a:rPr lang="ru-RU" dirty="0"/>
              <a:t> 2019 року </a:t>
            </a:r>
          </a:p>
          <a:p>
            <a:r>
              <a:rPr lang="ru-RU" dirty="0"/>
              <a:t>Допустимо </a:t>
            </a:r>
            <a:r>
              <a:rPr lang="ru-RU" dirty="0" err="1"/>
              <a:t>вживати</a:t>
            </a:r>
            <a:r>
              <a:rPr lang="ru-RU" dirty="0"/>
              <a:t> слово «</a:t>
            </a:r>
            <a:r>
              <a:rPr lang="ru-RU" dirty="0" err="1"/>
              <a:t>рік</a:t>
            </a:r>
            <a:r>
              <a:rPr lang="ru-RU" dirty="0"/>
              <a:t>» у </a:t>
            </a:r>
            <a:r>
              <a:rPr lang="ru-RU" dirty="0" err="1"/>
              <a:t>скороченому</a:t>
            </a:r>
            <a:r>
              <a:rPr lang="ru-RU" dirty="0"/>
              <a:t> </a:t>
            </a:r>
            <a:r>
              <a:rPr lang="ru-RU" dirty="0" err="1"/>
              <a:t>варіанті</a:t>
            </a:r>
            <a:r>
              <a:rPr lang="ru-RU" dirty="0"/>
              <a:t> «р.». </a:t>
            </a:r>
          </a:p>
          <a:p>
            <a:r>
              <a:rPr lang="ru-RU" dirty="0"/>
              <a:t>Приклад 25 травня 2019 р.</a:t>
            </a:r>
          </a:p>
          <a:p>
            <a:r>
              <a:rPr lang="ru-RU" dirty="0"/>
              <a:t> У </a:t>
            </a:r>
            <a:r>
              <a:rPr lang="ru-RU" dirty="0" err="1"/>
              <a:t>різних</a:t>
            </a:r>
            <a:r>
              <a:rPr lang="ru-RU" dirty="0"/>
              <a:t> </a:t>
            </a:r>
            <a:r>
              <a:rPr lang="ru-RU" dirty="0" err="1"/>
              <a:t>реквізитах</a:t>
            </a:r>
            <a:r>
              <a:rPr lang="ru-RU" dirty="0"/>
              <a:t> одного документа дата </a:t>
            </a:r>
            <a:r>
              <a:rPr lang="ru-RU" dirty="0" err="1"/>
              <a:t>може</a:t>
            </a:r>
            <a:r>
              <a:rPr lang="ru-RU" dirty="0"/>
              <a:t> бути оформлена як словесно-</a:t>
            </a:r>
            <a:r>
              <a:rPr lang="ru-RU" dirty="0" err="1"/>
              <a:t>цифровим</a:t>
            </a:r>
            <a:r>
              <a:rPr lang="ru-RU" dirty="0"/>
              <a:t> способом, так і </a:t>
            </a:r>
            <a:r>
              <a:rPr lang="ru-RU" dirty="0" err="1"/>
              <a:t>цифровим</a:t>
            </a:r>
            <a:r>
              <a:rPr lang="ru-RU" dirty="0"/>
              <a:t>. У </a:t>
            </a:r>
            <a:r>
              <a:rPr lang="ru-RU" dirty="0" err="1"/>
              <a:t>спільних</a:t>
            </a:r>
            <a:r>
              <a:rPr lang="ru-RU" dirty="0"/>
              <a:t> документах, </a:t>
            </a:r>
            <a:r>
              <a:rPr lang="ru-RU" dirty="0" err="1"/>
              <a:t>підготовлених</a:t>
            </a:r>
            <a:r>
              <a:rPr lang="ru-RU" dirty="0"/>
              <a:t> </a:t>
            </a:r>
            <a:r>
              <a:rPr lang="ru-RU" dirty="0" err="1"/>
              <a:t>від</a:t>
            </a:r>
            <a:r>
              <a:rPr lang="ru-RU" dirty="0"/>
              <a:t> </a:t>
            </a:r>
            <a:r>
              <a:rPr lang="ru-RU" dirty="0" err="1"/>
              <a:t>імені</a:t>
            </a:r>
            <a:r>
              <a:rPr lang="ru-RU" dirty="0"/>
              <a:t> </a:t>
            </a:r>
            <a:r>
              <a:rPr lang="ru-RU" dirty="0" err="1"/>
              <a:t>двох</a:t>
            </a:r>
            <a:r>
              <a:rPr lang="ru-RU" dirty="0"/>
              <a:t> і </a:t>
            </a:r>
            <a:r>
              <a:rPr lang="ru-RU" dirty="0" err="1"/>
              <a:t>більше</a:t>
            </a:r>
            <a:r>
              <a:rPr lang="ru-RU" dirty="0"/>
              <a:t> </a:t>
            </a:r>
            <a:r>
              <a:rPr lang="ru-RU" dirty="0" err="1"/>
              <a:t>юридичних</a:t>
            </a:r>
            <a:r>
              <a:rPr lang="ru-RU" dirty="0"/>
              <a:t> </a:t>
            </a:r>
            <a:r>
              <a:rPr lang="ru-RU" dirty="0" err="1"/>
              <a:t>осіб</a:t>
            </a:r>
            <a:r>
              <a:rPr lang="ru-RU" dirty="0"/>
              <a:t>, </a:t>
            </a:r>
            <a:r>
              <a:rPr lang="ru-RU" dirty="0" err="1"/>
              <a:t>зазначають</a:t>
            </a:r>
            <a:r>
              <a:rPr lang="ru-RU" dirty="0"/>
              <a:t> одну дату, </a:t>
            </a:r>
            <a:r>
              <a:rPr lang="ru-RU" dirty="0" err="1"/>
              <a:t>що</a:t>
            </a:r>
            <a:r>
              <a:rPr lang="ru-RU" dirty="0"/>
              <a:t> </a:t>
            </a:r>
            <a:r>
              <a:rPr lang="ru-RU" dirty="0" err="1"/>
              <a:t>відповідає</a:t>
            </a:r>
            <a:r>
              <a:rPr lang="ru-RU" dirty="0"/>
              <a:t> </a:t>
            </a:r>
            <a:r>
              <a:rPr lang="ru-RU" dirty="0" err="1"/>
              <a:t>даті</a:t>
            </a:r>
            <a:r>
              <a:rPr lang="ru-RU" dirty="0"/>
              <a:t> </a:t>
            </a:r>
            <a:r>
              <a:rPr lang="ru-RU" dirty="0" err="1"/>
              <a:t>проставлення</a:t>
            </a:r>
            <a:r>
              <a:rPr lang="ru-RU" dirty="0"/>
              <a:t> </a:t>
            </a:r>
            <a:r>
              <a:rPr lang="ru-RU" dirty="0" err="1"/>
              <a:t>останнього</a:t>
            </a:r>
            <a:r>
              <a:rPr lang="ru-RU" dirty="0"/>
              <a:t> </a:t>
            </a:r>
            <a:r>
              <a:rPr lang="ru-RU" dirty="0" err="1"/>
              <a:t>підпису</a:t>
            </a:r>
            <a:r>
              <a:rPr lang="ru-RU" dirty="0"/>
              <a:t>. </a:t>
            </a:r>
          </a:p>
          <a:p>
            <a:r>
              <a:rPr lang="ru-RU" b="1" dirty="0"/>
              <a:t>Дату документа на бланку </a:t>
            </a:r>
            <a:r>
              <a:rPr lang="ru-RU" b="1" dirty="0" err="1"/>
              <a:t>проставляють</a:t>
            </a:r>
            <a:r>
              <a:rPr lang="ru-RU" b="1" dirty="0"/>
              <a:t> у </a:t>
            </a:r>
            <a:r>
              <a:rPr lang="ru-RU" b="1" dirty="0" err="1"/>
              <a:t>спеціально</a:t>
            </a:r>
            <a:r>
              <a:rPr lang="ru-RU" b="1" dirty="0"/>
              <a:t> </a:t>
            </a:r>
            <a:r>
              <a:rPr lang="ru-RU" b="1" dirty="0" err="1"/>
              <a:t>відведеному</a:t>
            </a:r>
            <a:r>
              <a:rPr lang="ru-RU" b="1" dirty="0"/>
              <a:t> </a:t>
            </a:r>
            <a:r>
              <a:rPr lang="ru-RU" b="1" dirty="0" err="1"/>
              <a:t>місці</a:t>
            </a:r>
            <a:r>
              <a:rPr lang="ru-RU" b="1" dirty="0"/>
              <a:t>.</a:t>
            </a:r>
            <a:endParaRPr lang="uk-UA" b="1" dirty="0"/>
          </a:p>
        </p:txBody>
      </p:sp>
      <p:sp>
        <p:nvSpPr>
          <p:cNvPr id="7" name="Прямоугольник 6">
            <a:extLst>
              <a:ext uri="{FF2B5EF4-FFF2-40B4-BE49-F238E27FC236}">
                <a16:creationId xmlns:a16="http://schemas.microsoft.com/office/drawing/2014/main" id="{C7EE3D4B-3B74-91F9-B268-831EADC4986C}"/>
              </a:ext>
            </a:extLst>
          </p:cNvPr>
          <p:cNvSpPr/>
          <p:nvPr/>
        </p:nvSpPr>
        <p:spPr>
          <a:xfrm>
            <a:off x="1295400" y="2552700"/>
            <a:ext cx="15240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Tree>
    <p:extLst>
      <p:ext uri="{BB962C8B-B14F-4D97-AF65-F5344CB8AC3E}">
        <p14:creationId xmlns:p14="http://schemas.microsoft.com/office/powerpoint/2010/main" val="1943444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C26FF-D3E1-B3C4-DA8C-37EFC7D452A9}"/>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9183797-36D6-AEDA-2456-5D6CF2619D1E}"/>
              </a:ext>
            </a:extLst>
          </p:cNvPr>
          <p:cNvSpPr/>
          <p:nvPr/>
        </p:nvSpPr>
        <p:spPr>
          <a:xfrm>
            <a:off x="7620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7" name="Прямоугольник 6">
            <a:extLst>
              <a:ext uri="{FF2B5EF4-FFF2-40B4-BE49-F238E27FC236}">
                <a16:creationId xmlns:a16="http://schemas.microsoft.com/office/drawing/2014/main" id="{3D630053-38BE-3DAA-0B48-2A005CCEE2FD}"/>
              </a:ext>
            </a:extLst>
          </p:cNvPr>
          <p:cNvSpPr/>
          <p:nvPr/>
        </p:nvSpPr>
        <p:spPr>
          <a:xfrm>
            <a:off x="6248400" y="2628900"/>
            <a:ext cx="15240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5" name="TextBox 4">
            <a:extLst>
              <a:ext uri="{FF2B5EF4-FFF2-40B4-BE49-F238E27FC236}">
                <a16:creationId xmlns:a16="http://schemas.microsoft.com/office/drawing/2014/main" id="{04D967E1-5C5C-1E5E-CD06-396DACDF7ED3}"/>
              </a:ext>
            </a:extLst>
          </p:cNvPr>
          <p:cNvSpPr txBox="1"/>
          <p:nvPr/>
        </p:nvSpPr>
        <p:spPr>
          <a:xfrm>
            <a:off x="9144000" y="605195"/>
            <a:ext cx="9144000" cy="7478970"/>
          </a:xfrm>
          <a:prstGeom prst="rect">
            <a:avLst/>
          </a:prstGeom>
          <a:noFill/>
        </p:spPr>
        <p:txBody>
          <a:bodyPr wrap="square">
            <a:spAutoFit/>
          </a:bodyPr>
          <a:lstStyle/>
          <a:p>
            <a:r>
              <a:rPr lang="uk-UA" sz="3200" dirty="0">
                <a:latin typeface="Times New Roman" panose="02020603050405020304" pitchFamily="18" charset="0"/>
                <a:cs typeface="Times New Roman" panose="02020603050405020304" pitchFamily="18" charset="0"/>
              </a:rPr>
              <a:t>Реєстраційний індекс документа складається з порядкового номера цього документа в межах групи документів, що реєструють, який доповнюється індексами, що застосовують в юридичній особі, зокрема індексом за номенклатурою справ, структурного підрозділу, кореспондентів, посадових осіб, які розглядають або підписують документ, виконавців, питань діяльності яких стосується документ. Складові частини реєстраційного індексу відокремлюють одна від одної правобічною похилою рискою.</a:t>
            </a:r>
          </a:p>
          <a:p>
            <a:r>
              <a:rPr lang="uk-UA" sz="3200" dirty="0">
                <a:latin typeface="Times New Roman" panose="02020603050405020304" pitchFamily="18" charset="0"/>
                <a:cs typeface="Times New Roman" panose="02020603050405020304" pitchFamily="18" charset="0"/>
              </a:rPr>
              <a:t> Приклади </a:t>
            </a:r>
          </a:p>
          <a:p>
            <a:r>
              <a:rPr lang="uk-UA" sz="3200" dirty="0">
                <a:latin typeface="Times New Roman" panose="02020603050405020304" pitchFamily="18" charset="0"/>
                <a:cs typeface="Times New Roman" panose="02020603050405020304" pitchFamily="18" charset="0"/>
              </a:rPr>
              <a:t>1 123/01-10 </a:t>
            </a:r>
          </a:p>
          <a:p>
            <a:r>
              <a:rPr lang="uk-UA" sz="3200" dirty="0">
                <a:latin typeface="Times New Roman" panose="02020603050405020304" pitchFamily="18" charset="0"/>
                <a:cs typeface="Times New Roman" panose="02020603050405020304" pitchFamily="18" charset="0"/>
              </a:rPr>
              <a:t>2 321/01/01-10 </a:t>
            </a:r>
          </a:p>
          <a:p>
            <a:r>
              <a:rPr lang="uk-UA" sz="3200" dirty="0">
                <a:latin typeface="Times New Roman" panose="02020603050405020304" pitchFamily="18" charset="0"/>
                <a:cs typeface="Times New Roman" panose="02020603050405020304" pitchFamily="18" charset="0"/>
              </a:rPr>
              <a:t>3 01-10/456 </a:t>
            </a:r>
          </a:p>
        </p:txBody>
      </p:sp>
    </p:spTree>
    <p:extLst>
      <p:ext uri="{BB962C8B-B14F-4D97-AF65-F5344CB8AC3E}">
        <p14:creationId xmlns:p14="http://schemas.microsoft.com/office/powerpoint/2010/main" val="1944724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0E16F-C08D-5B6F-45CF-6B15836D812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CC0D1DA-C342-E73C-D262-27E0D1BBAD05}"/>
              </a:ext>
            </a:extLst>
          </p:cNvPr>
          <p:cNvSpPr/>
          <p:nvPr/>
        </p:nvSpPr>
        <p:spPr>
          <a:xfrm>
            <a:off x="7620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7" name="Прямоугольник 6">
            <a:extLst>
              <a:ext uri="{FF2B5EF4-FFF2-40B4-BE49-F238E27FC236}">
                <a16:creationId xmlns:a16="http://schemas.microsoft.com/office/drawing/2014/main" id="{6A6F0EE8-786D-02A5-D30E-C530857622FB}"/>
              </a:ext>
            </a:extLst>
          </p:cNvPr>
          <p:cNvSpPr/>
          <p:nvPr/>
        </p:nvSpPr>
        <p:spPr>
          <a:xfrm>
            <a:off x="4114800" y="2628900"/>
            <a:ext cx="15240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5" name="TextBox 4">
            <a:extLst>
              <a:ext uri="{FF2B5EF4-FFF2-40B4-BE49-F238E27FC236}">
                <a16:creationId xmlns:a16="http://schemas.microsoft.com/office/drawing/2014/main" id="{80A08ABC-E335-0308-DB12-AF3DF4D47963}"/>
              </a:ext>
            </a:extLst>
          </p:cNvPr>
          <p:cNvSpPr txBox="1"/>
          <p:nvPr/>
        </p:nvSpPr>
        <p:spPr>
          <a:xfrm>
            <a:off x="8991600" y="1405711"/>
            <a:ext cx="9144000" cy="3970318"/>
          </a:xfrm>
          <a:prstGeom prst="rect">
            <a:avLst/>
          </a:prstGeom>
          <a:noFill/>
        </p:spPr>
        <p:txBody>
          <a:bodyPr wrap="square">
            <a:spAutoFit/>
          </a:bodyPr>
          <a:lstStyle/>
          <a:p>
            <a:r>
              <a:rPr lang="uk-UA" sz="3600" dirty="0">
                <a:latin typeface="Times New Roman" panose="02020603050405020304" pitchFamily="18" charset="0"/>
                <a:cs typeface="Times New Roman" panose="02020603050405020304" pitchFamily="18" charset="0"/>
              </a:rPr>
              <a:t>Місце складення документа зазначають на всіх документах, окрім листів. Місце складення документа розміщують на рівні або нижче реквізитів «Дата документа» чи «Реєстраційний індекс документа». Місце складення документа має відповідати найменуванню населеного пункту</a:t>
            </a:r>
          </a:p>
        </p:txBody>
      </p:sp>
      <p:sp>
        <p:nvSpPr>
          <p:cNvPr id="4" name="TextBox 3">
            <a:extLst>
              <a:ext uri="{FF2B5EF4-FFF2-40B4-BE49-F238E27FC236}">
                <a16:creationId xmlns:a16="http://schemas.microsoft.com/office/drawing/2014/main" id="{B453BBDD-652A-3957-A6BA-1F4E4BD2FDB8}"/>
              </a:ext>
            </a:extLst>
          </p:cNvPr>
          <p:cNvSpPr txBox="1"/>
          <p:nvPr/>
        </p:nvSpPr>
        <p:spPr>
          <a:xfrm>
            <a:off x="8998949" y="5524500"/>
            <a:ext cx="9144000" cy="3539430"/>
          </a:xfrm>
          <a:prstGeom prst="rect">
            <a:avLst/>
          </a:prstGeom>
          <a:noFill/>
        </p:spPr>
        <p:txBody>
          <a:bodyPr wrap="square">
            <a:spAutoFit/>
          </a:bodyPr>
          <a:lstStyle/>
          <a:p>
            <a:r>
              <a:rPr lang="uk-UA" sz="2800" dirty="0">
                <a:latin typeface="Times New Roman" panose="02020603050405020304" pitchFamily="18" charset="0"/>
                <a:cs typeface="Times New Roman" panose="02020603050405020304" pitchFamily="18" charset="0"/>
              </a:rPr>
              <a:t>Приклади </a:t>
            </a:r>
          </a:p>
          <a:p>
            <a:r>
              <a:rPr lang="uk-UA" sz="2800" dirty="0">
                <a:latin typeface="Times New Roman" panose="02020603050405020304" pitchFamily="18" charset="0"/>
                <a:cs typeface="Times New Roman" panose="02020603050405020304" pitchFamily="18" charset="0"/>
              </a:rPr>
              <a:t>1 Київ </a:t>
            </a:r>
          </a:p>
          <a:p>
            <a:r>
              <a:rPr lang="uk-UA" sz="2800" dirty="0">
                <a:latin typeface="Times New Roman" panose="02020603050405020304" pitchFamily="18" charset="0"/>
                <a:cs typeface="Times New Roman" panose="02020603050405020304" pitchFamily="18" charset="0"/>
              </a:rPr>
              <a:t>2 смт Гостомель Київської області </a:t>
            </a:r>
          </a:p>
          <a:p>
            <a:r>
              <a:rPr lang="uk-UA" sz="2800" dirty="0">
                <a:latin typeface="Times New Roman" panose="02020603050405020304" pitchFamily="18" charset="0"/>
                <a:cs typeface="Times New Roman" panose="02020603050405020304" pitchFamily="18" charset="0"/>
              </a:rPr>
              <a:t>3 с-ще Степове Фастівського району Київської області </a:t>
            </a:r>
          </a:p>
          <a:p>
            <a:r>
              <a:rPr lang="uk-UA" sz="2800" dirty="0">
                <a:latin typeface="Times New Roman" panose="02020603050405020304" pitchFamily="18" charset="0"/>
                <a:cs typeface="Times New Roman" panose="02020603050405020304" pitchFamily="18" charset="0"/>
              </a:rPr>
              <a:t>4 с. Березівка Макарівського району Київської області </a:t>
            </a:r>
          </a:p>
          <a:p>
            <a:endParaRPr lang="uk-UA" sz="2800" dirty="0">
              <a:latin typeface="Times New Roman" panose="02020603050405020304" pitchFamily="18" charset="0"/>
              <a:cs typeface="Times New Roman" panose="02020603050405020304" pitchFamily="18" charset="0"/>
            </a:endParaRPr>
          </a:p>
          <a:p>
            <a:r>
              <a:rPr lang="uk-UA" sz="2800" b="1" i="1" dirty="0">
                <a:latin typeface="Times New Roman" panose="02020603050405020304" pitchFamily="18" charset="0"/>
                <a:cs typeface="Times New Roman" panose="02020603050405020304" pitchFamily="18" charset="0"/>
              </a:rPr>
              <a:t>У разі зазначення в цьому реквізиті столиці «Київ» скорочення «м.» не застосовують. </a:t>
            </a:r>
          </a:p>
        </p:txBody>
      </p:sp>
    </p:spTree>
    <p:extLst>
      <p:ext uri="{BB962C8B-B14F-4D97-AF65-F5344CB8AC3E}">
        <p14:creationId xmlns:p14="http://schemas.microsoft.com/office/powerpoint/2010/main" val="1712239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A4510-25F7-9562-BF58-905BE657865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8EF6CFE-AF9D-5632-8824-703823FC4D89}"/>
              </a:ext>
            </a:extLst>
          </p:cNvPr>
          <p:cNvSpPr/>
          <p:nvPr/>
        </p:nvSpPr>
        <p:spPr>
          <a:xfrm>
            <a:off x="762000" y="0"/>
            <a:ext cx="8023589" cy="10287000"/>
          </a:xfrm>
          <a:custGeom>
            <a:avLst/>
            <a:gdLst/>
            <a:ahLst/>
            <a:cxnLst/>
            <a:rect l="l" t="t" r="r" b="b"/>
            <a:pathLst>
              <a:path w="8023589" h="10287000">
                <a:moveTo>
                  <a:pt x="0" y="0"/>
                </a:moveTo>
                <a:lnTo>
                  <a:pt x="8023589" y="0"/>
                </a:lnTo>
                <a:lnTo>
                  <a:pt x="8023589" y="10287000"/>
                </a:lnTo>
                <a:lnTo>
                  <a:pt x="0" y="10287000"/>
                </a:lnTo>
                <a:lnTo>
                  <a:pt x="0" y="0"/>
                </a:lnTo>
                <a:close/>
              </a:path>
            </a:pathLst>
          </a:custGeom>
          <a:blipFill>
            <a:blip r:embed="rId2"/>
            <a:stretch>
              <a:fillRect/>
            </a:stretch>
          </a:blipFill>
        </p:spPr>
      </p:sp>
      <p:sp>
        <p:nvSpPr>
          <p:cNvPr id="7" name="Прямоугольник 6">
            <a:extLst>
              <a:ext uri="{FF2B5EF4-FFF2-40B4-BE49-F238E27FC236}">
                <a16:creationId xmlns:a16="http://schemas.microsoft.com/office/drawing/2014/main" id="{2CC4135E-03B1-C658-A397-67F9607F8C05}"/>
              </a:ext>
            </a:extLst>
          </p:cNvPr>
          <p:cNvSpPr/>
          <p:nvPr/>
        </p:nvSpPr>
        <p:spPr>
          <a:xfrm>
            <a:off x="1524000" y="3009900"/>
            <a:ext cx="2895600" cy="533400"/>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6" name="TextBox 5">
            <a:extLst>
              <a:ext uri="{FF2B5EF4-FFF2-40B4-BE49-F238E27FC236}">
                <a16:creationId xmlns:a16="http://schemas.microsoft.com/office/drawing/2014/main" id="{7E5A3EBE-33CE-C3C0-C8F7-8C8836C71A52}"/>
              </a:ext>
            </a:extLst>
          </p:cNvPr>
          <p:cNvSpPr txBox="1"/>
          <p:nvPr/>
        </p:nvSpPr>
        <p:spPr>
          <a:xfrm>
            <a:off x="9113520" y="986195"/>
            <a:ext cx="9144000" cy="6001643"/>
          </a:xfrm>
          <a:prstGeom prst="rect">
            <a:avLst/>
          </a:prstGeom>
          <a:noFill/>
        </p:spPr>
        <p:txBody>
          <a:bodyPr wrap="square">
            <a:spAutoFit/>
          </a:bodyPr>
          <a:lstStyle/>
          <a:p>
            <a:r>
              <a:rPr lang="ru-RU" sz="3200" dirty="0">
                <a:latin typeface="Times New Roman" panose="02020603050405020304" pitchFamily="18" charset="0"/>
                <a:cs typeface="Times New Roman" panose="02020603050405020304" pitchFamily="18" charset="0"/>
              </a:rPr>
              <a:t>Заголовок до тексту документа </a:t>
            </a:r>
            <a:r>
              <a:rPr lang="ru-RU" sz="3200" dirty="0" err="1">
                <a:latin typeface="Times New Roman" panose="02020603050405020304" pitchFamily="18" charset="0"/>
                <a:cs typeface="Times New Roman" panose="02020603050405020304" pitchFamily="18" charset="0"/>
              </a:rPr>
              <a:t>має</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містити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стислий</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виклад</a:t>
            </a:r>
            <a:r>
              <a:rPr lang="ru-RU" sz="3200" dirty="0">
                <a:latin typeface="Times New Roman" panose="02020603050405020304" pitchFamily="18" charset="0"/>
                <a:cs typeface="Times New Roman" panose="02020603050405020304" pitchFamily="18" charset="0"/>
              </a:rPr>
              <a:t> основного </a:t>
            </a:r>
            <a:r>
              <a:rPr lang="ru-RU" sz="3200" dirty="0" err="1">
                <a:latin typeface="Times New Roman" panose="02020603050405020304" pitchFamily="18" charset="0"/>
                <a:cs typeface="Times New Roman" panose="02020603050405020304" pitchFamily="18" charset="0"/>
              </a:rPr>
              <a:t>смислового</a:t>
            </a:r>
            <a:r>
              <a:rPr lang="ru-RU" sz="3200" dirty="0">
                <a:latin typeface="Times New Roman" panose="02020603050405020304" pitchFamily="18" charset="0"/>
                <a:cs typeface="Times New Roman" panose="02020603050405020304" pitchFamily="18" charset="0"/>
              </a:rPr>
              <a:t> аспекту </a:t>
            </a:r>
            <a:r>
              <a:rPr lang="ru-RU" sz="3200" dirty="0" err="1">
                <a:latin typeface="Times New Roman" panose="02020603050405020304" pitchFamily="18" charset="0"/>
                <a:cs typeface="Times New Roman" panose="02020603050405020304" pitchFamily="18" charset="0"/>
              </a:rPr>
              <a:t>змісту</a:t>
            </a:r>
            <a:r>
              <a:rPr lang="ru-RU" sz="3200" dirty="0">
                <a:latin typeface="Times New Roman" panose="02020603050405020304" pitchFamily="18" charset="0"/>
                <a:cs typeface="Times New Roman" panose="02020603050405020304" pitchFamily="18" charset="0"/>
              </a:rPr>
              <a:t> документа. Заголовок до тексту документа </a:t>
            </a:r>
            <a:r>
              <a:rPr lang="ru-RU" sz="3200" dirty="0" err="1">
                <a:latin typeface="Times New Roman" panose="02020603050405020304" pitchFamily="18" charset="0"/>
                <a:cs typeface="Times New Roman" panose="02020603050405020304" pitchFamily="18" charset="0"/>
              </a:rPr>
              <a:t>має</a:t>
            </a:r>
            <a:r>
              <a:rPr lang="ru-RU" sz="3200" dirty="0">
                <a:latin typeface="Times New Roman" panose="02020603050405020304" pitchFamily="18" charset="0"/>
                <a:cs typeface="Times New Roman" panose="02020603050405020304" pitchFamily="18" charset="0"/>
              </a:rPr>
              <a:t> бути коротким, </a:t>
            </a:r>
            <a:r>
              <a:rPr lang="ru-RU" sz="3200" dirty="0" err="1">
                <a:latin typeface="Times New Roman" panose="02020603050405020304" pitchFamily="18" charset="0"/>
                <a:cs typeface="Times New Roman" panose="02020603050405020304" pitchFamily="18" charset="0"/>
              </a:rPr>
              <a:t>граматично</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узгодженим</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із</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назвою</a:t>
            </a:r>
            <a:r>
              <a:rPr lang="ru-RU" sz="3200" dirty="0">
                <a:latin typeface="Times New Roman" panose="02020603050405020304" pitchFamily="18" charset="0"/>
                <a:cs typeface="Times New Roman" panose="02020603050405020304" pitchFamily="18" charset="0"/>
              </a:rPr>
              <a:t> документа, точно </a:t>
            </a:r>
            <a:r>
              <a:rPr lang="ru-RU" sz="3200" dirty="0" err="1">
                <a:latin typeface="Times New Roman" panose="02020603050405020304" pitchFamily="18" charset="0"/>
                <a:cs typeface="Times New Roman" panose="02020603050405020304" pitchFamily="18" charset="0"/>
              </a:rPr>
              <a:t>передавати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зміст</a:t>
            </a:r>
            <a:r>
              <a:rPr lang="ru-RU" sz="3200" dirty="0">
                <a:latin typeface="Times New Roman" panose="02020603050405020304" pitchFamily="18" charset="0"/>
                <a:cs typeface="Times New Roman" panose="02020603050405020304" pitchFamily="18" charset="0"/>
              </a:rPr>
              <a:t> тексту та </a:t>
            </a:r>
            <a:r>
              <a:rPr lang="ru-RU" sz="3200" dirty="0" err="1">
                <a:latin typeface="Times New Roman" panose="02020603050405020304" pitchFamily="18" charset="0"/>
                <a:cs typeface="Times New Roman" panose="02020603050405020304" pitchFamily="18" charset="0"/>
              </a:rPr>
              <a:t>відповідати</a:t>
            </a:r>
            <a:r>
              <a:rPr lang="ru-RU" sz="3200" dirty="0">
                <a:latin typeface="Times New Roman" panose="02020603050405020304" pitchFamily="18" charset="0"/>
                <a:cs typeface="Times New Roman" panose="02020603050405020304" pitchFamily="18" charset="0"/>
              </a:rPr>
              <a:t> на </a:t>
            </a:r>
            <a:r>
              <a:rPr lang="ru-RU" sz="3200" dirty="0" err="1">
                <a:latin typeface="Times New Roman" panose="02020603050405020304" pitchFamily="18" charset="0"/>
                <a:cs typeface="Times New Roman" panose="02020603050405020304" pitchFamily="18" charset="0"/>
              </a:rPr>
              <a:t>запитання</a:t>
            </a:r>
            <a:r>
              <a:rPr lang="ru-RU" sz="3200" dirty="0">
                <a:latin typeface="Times New Roman" panose="02020603050405020304" pitchFamily="18" charset="0"/>
                <a:cs typeface="Times New Roman" panose="02020603050405020304" pitchFamily="18" charset="0"/>
              </a:rPr>
              <a:t> «про </a:t>
            </a:r>
            <a:r>
              <a:rPr lang="ru-RU" sz="3200" dirty="0" err="1">
                <a:latin typeface="Times New Roman" panose="02020603050405020304" pitchFamily="18" charset="0"/>
                <a:cs typeface="Times New Roman" panose="02020603050405020304" pitchFamily="18" charset="0"/>
              </a:rPr>
              <a:t>що</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чого</a:t>
            </a:r>
            <a:r>
              <a:rPr lang="ru-RU" sz="3200" dirty="0">
                <a:latin typeface="Times New Roman" panose="02020603050405020304" pitchFamily="18" charset="0"/>
                <a:cs typeface="Times New Roman" panose="02020603050405020304" pitchFamily="18" charset="0"/>
              </a:rPr>
              <a:t>?», «кого?». </a:t>
            </a:r>
          </a:p>
          <a:p>
            <a:r>
              <a:rPr lang="ru-RU" sz="3200" dirty="0" err="1">
                <a:latin typeface="Times New Roman" panose="02020603050405020304" pitchFamily="18" charset="0"/>
                <a:cs typeface="Times New Roman" panose="02020603050405020304" pitchFamily="18" charset="0"/>
              </a:rPr>
              <a:t>Приклади</a:t>
            </a:r>
            <a:r>
              <a:rPr lang="ru-RU" sz="3200" dirty="0">
                <a:latin typeface="Times New Roman" panose="02020603050405020304" pitchFamily="18" charset="0"/>
                <a:cs typeface="Times New Roman" panose="02020603050405020304" pitchFamily="18" charset="0"/>
              </a:rPr>
              <a:t> </a:t>
            </a:r>
          </a:p>
          <a:p>
            <a:r>
              <a:rPr lang="ru-RU" sz="3200" dirty="0">
                <a:latin typeface="Times New Roman" panose="02020603050405020304" pitchFamily="18" charset="0"/>
                <a:cs typeface="Times New Roman" panose="02020603050405020304" pitchFamily="18" charset="0"/>
              </a:rPr>
              <a:t>1 Наказ (про </a:t>
            </a:r>
            <a:r>
              <a:rPr lang="ru-RU" sz="3200" dirty="0" err="1">
                <a:latin typeface="Times New Roman" panose="02020603050405020304" pitchFamily="18" charset="0"/>
                <a:cs typeface="Times New Roman" panose="02020603050405020304" pitchFamily="18" charset="0"/>
              </a:rPr>
              <a:t>що</a:t>
            </a:r>
            <a:r>
              <a:rPr lang="ru-RU" sz="3200" dirty="0">
                <a:latin typeface="Times New Roman" panose="02020603050405020304" pitchFamily="18" charset="0"/>
                <a:cs typeface="Times New Roman" panose="02020603050405020304" pitchFamily="18" charset="0"/>
              </a:rPr>
              <a:t>?) про </a:t>
            </a:r>
            <a:r>
              <a:rPr lang="ru-RU" sz="3200" dirty="0" err="1">
                <a:latin typeface="Times New Roman" panose="02020603050405020304" pitchFamily="18" charset="0"/>
                <a:cs typeface="Times New Roman" panose="02020603050405020304" pitchFamily="18" charset="0"/>
              </a:rPr>
              <a:t>надання</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відпустки</a:t>
            </a:r>
            <a:r>
              <a:rPr lang="ru-RU" sz="3200" dirty="0">
                <a:latin typeface="Times New Roman" panose="02020603050405020304" pitchFamily="18" charset="0"/>
                <a:cs typeface="Times New Roman" panose="02020603050405020304" pitchFamily="18" charset="0"/>
              </a:rPr>
              <a:t> </a:t>
            </a:r>
          </a:p>
          <a:p>
            <a:endParaRPr lang="ru-RU" sz="3200" dirty="0">
              <a:latin typeface="Times New Roman" panose="02020603050405020304" pitchFamily="18" charset="0"/>
              <a:cs typeface="Times New Roman" panose="02020603050405020304" pitchFamily="18" charset="0"/>
            </a:endParaRPr>
          </a:p>
          <a:p>
            <a:r>
              <a:rPr lang="ru-RU" sz="3200" b="1" i="1" dirty="0">
                <a:latin typeface="Times New Roman" panose="02020603050405020304" pitchFamily="18" charset="0"/>
                <a:cs typeface="Times New Roman" panose="02020603050405020304" pitchFamily="18" charset="0"/>
              </a:rPr>
              <a:t>Заголовок до тексту документа </a:t>
            </a:r>
            <a:r>
              <a:rPr lang="ru-RU" sz="3200" b="1" i="1" dirty="0" err="1">
                <a:latin typeface="Times New Roman" panose="02020603050405020304" pitchFamily="18" charset="0"/>
                <a:cs typeface="Times New Roman" panose="02020603050405020304" pitchFamily="18" charset="0"/>
              </a:rPr>
              <a:t>оформлюють</a:t>
            </a:r>
            <a:r>
              <a:rPr lang="ru-RU" sz="3200" b="1" i="1" dirty="0">
                <a:latin typeface="Times New Roman" panose="02020603050405020304" pitchFamily="18" charset="0"/>
                <a:cs typeface="Times New Roman" panose="02020603050405020304" pitchFamily="18" charset="0"/>
              </a:rPr>
              <a:t> у </a:t>
            </a:r>
            <a:r>
              <a:rPr lang="ru-RU" sz="3200" b="1" i="1" dirty="0" err="1">
                <a:latin typeface="Times New Roman" panose="02020603050405020304" pitchFamily="18" charset="0"/>
                <a:cs typeface="Times New Roman" panose="02020603050405020304" pitchFamily="18" charset="0"/>
              </a:rPr>
              <a:t>спеціально</a:t>
            </a:r>
            <a:r>
              <a:rPr lang="ru-RU" sz="3200" b="1" i="1" dirty="0">
                <a:latin typeface="Times New Roman" panose="02020603050405020304" pitchFamily="18" charset="0"/>
                <a:cs typeface="Times New Roman" panose="02020603050405020304" pitchFamily="18" charset="0"/>
              </a:rPr>
              <a:t> </a:t>
            </a:r>
            <a:r>
              <a:rPr lang="ru-RU" sz="3200" b="1" i="1" dirty="0" err="1">
                <a:latin typeface="Times New Roman" panose="02020603050405020304" pitchFamily="18" charset="0"/>
                <a:cs typeface="Times New Roman" panose="02020603050405020304" pitchFamily="18" charset="0"/>
              </a:rPr>
              <a:t>відведеному</a:t>
            </a:r>
            <a:r>
              <a:rPr lang="ru-RU" sz="3200" b="1" i="1" dirty="0">
                <a:latin typeface="Times New Roman" panose="02020603050405020304" pitchFamily="18" charset="0"/>
                <a:cs typeface="Times New Roman" panose="02020603050405020304" pitchFamily="18" charset="0"/>
              </a:rPr>
              <a:t> </a:t>
            </a:r>
            <a:r>
              <a:rPr lang="ru-RU" sz="3200" b="1" i="1" dirty="0" err="1">
                <a:latin typeface="Times New Roman" panose="02020603050405020304" pitchFamily="18" charset="0"/>
                <a:cs typeface="Times New Roman" panose="02020603050405020304" pitchFamily="18" charset="0"/>
              </a:rPr>
              <a:t>місці</a:t>
            </a:r>
            <a:r>
              <a:rPr lang="ru-RU" sz="3200" b="1" i="1" dirty="0">
                <a:latin typeface="Times New Roman" panose="02020603050405020304" pitchFamily="18" charset="0"/>
                <a:cs typeface="Times New Roman" panose="02020603050405020304" pitchFamily="18" charset="0"/>
              </a:rPr>
              <a:t> на бланку </a:t>
            </a:r>
            <a:endParaRPr lang="uk-UA" sz="3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395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A2495-6CE0-2283-0494-8714819C6CD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56DB4B0-88BF-A46C-98F3-730FC3DA3E31}"/>
              </a:ext>
            </a:extLst>
          </p:cNvPr>
          <p:cNvSpPr txBox="1"/>
          <p:nvPr/>
        </p:nvSpPr>
        <p:spPr>
          <a:xfrm>
            <a:off x="9144000" y="266700"/>
            <a:ext cx="9144000" cy="4183196"/>
          </a:xfrm>
          <a:prstGeom prst="rect">
            <a:avLst/>
          </a:prstGeom>
          <a:noFill/>
        </p:spPr>
        <p:txBody>
          <a:bodyPr wrap="square">
            <a:spAutoFit/>
          </a:bodyPr>
          <a:lstStyle/>
          <a:p>
            <a:pPr algn="l" fontAlgn="base">
              <a:spcAft>
                <a:spcPts val="1125"/>
              </a:spcAft>
            </a:pPr>
            <a:r>
              <a:rPr lang="ru-RU" sz="2000" dirty="0" err="1">
                <a:latin typeface="Times New Roman" panose="02020603050405020304" pitchFamily="18" charset="0"/>
                <a:cs typeface="Times New Roman" panose="02020603050405020304" pitchFamily="18" charset="0"/>
              </a:rPr>
              <a:t>Т</a:t>
            </a:r>
            <a:r>
              <a:rPr lang="ru-RU" sz="2000" b="0" i="0" dirty="0" err="1">
                <a:effectLst/>
                <a:latin typeface="Times New Roman" panose="02020603050405020304" pitchFamily="18" charset="0"/>
                <a:cs typeface="Times New Roman" panose="02020603050405020304" pitchFamily="18" charset="0"/>
              </a:rPr>
              <a:t>ексти</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наказів</a:t>
            </a:r>
            <a:r>
              <a:rPr lang="ru-RU" sz="2000" b="0" i="0" dirty="0">
                <a:effectLst/>
                <a:latin typeface="Times New Roman" panose="02020603050405020304" pitchFamily="18" charset="0"/>
                <a:cs typeface="Times New Roman" panose="02020603050405020304" pitchFamily="18" charset="0"/>
              </a:rPr>
              <a:t> з </a:t>
            </a:r>
            <a:r>
              <a:rPr lang="ru-RU" sz="2000" b="0" i="0" dirty="0" err="1">
                <a:effectLst/>
                <a:latin typeface="Times New Roman" panose="02020603050405020304" pitchFamily="18" charset="0"/>
                <a:cs typeface="Times New Roman" panose="02020603050405020304" pitchFamily="18" charset="0"/>
              </a:rPr>
              <a:t>основної</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діяльності</a:t>
            </a:r>
            <a:r>
              <a:rPr lang="ru-RU" sz="2000" b="0" i="0" dirty="0">
                <a:effectLst/>
                <a:latin typeface="Times New Roman" panose="02020603050405020304" pitchFamily="18" charset="0"/>
                <a:cs typeface="Times New Roman" panose="02020603050405020304" pitchFamily="18" charset="0"/>
              </a:rPr>
              <a:t> та з </a:t>
            </a:r>
            <a:r>
              <a:rPr lang="ru-RU" sz="2000" b="0" i="0" dirty="0" err="1">
                <a:effectLst/>
                <a:latin typeface="Times New Roman" panose="02020603050405020304" pitchFamily="18" charset="0"/>
                <a:cs typeface="Times New Roman" panose="02020603050405020304" pitchFamily="18" charset="0"/>
              </a:rPr>
              <a:t>адміністративно-господарських</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питань</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складаються</a:t>
            </a:r>
            <a:r>
              <a:rPr lang="ru-RU" sz="2000" b="0" i="0" dirty="0">
                <a:effectLst/>
                <a:latin typeface="Times New Roman" panose="02020603050405020304" pitchFamily="18" charset="0"/>
                <a:cs typeface="Times New Roman" panose="02020603050405020304" pitchFamily="18" charset="0"/>
              </a:rPr>
              <a:t> з </a:t>
            </a:r>
            <a:r>
              <a:rPr lang="ru-RU" sz="2000" b="0" i="0" dirty="0" err="1">
                <a:effectLst/>
                <a:latin typeface="Times New Roman" panose="02020603050405020304" pitchFamily="18" charset="0"/>
                <a:cs typeface="Times New Roman" panose="02020603050405020304" pitchFamily="18" charset="0"/>
              </a:rPr>
              <a:t>двох</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частин</a:t>
            </a:r>
            <a:r>
              <a:rPr lang="ru-RU" sz="2000" b="0" i="0" dirty="0">
                <a:effectLst/>
                <a:latin typeface="Times New Roman" panose="02020603050405020304" pitchFamily="18" charset="0"/>
                <a:cs typeface="Times New Roman" panose="02020603050405020304" pitchFamily="18" charset="0"/>
              </a:rPr>
              <a:t> — </a:t>
            </a:r>
            <a:r>
              <a:rPr lang="ru-RU" sz="2000" b="1" i="0" dirty="0" err="1">
                <a:effectLst/>
                <a:latin typeface="Times New Roman" panose="02020603050405020304" pitchFamily="18" charset="0"/>
                <a:cs typeface="Times New Roman" panose="02020603050405020304" pitchFamily="18" charset="0"/>
              </a:rPr>
              <a:t>констатуючої</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преамбули</a:t>
            </a:r>
            <a:r>
              <a:rPr lang="ru-RU" sz="2000" b="0" i="0" dirty="0">
                <a:effectLst/>
                <a:latin typeface="Times New Roman" panose="02020603050405020304" pitchFamily="18" charset="0"/>
                <a:cs typeface="Times New Roman" panose="02020603050405020304" pitchFamily="18" charset="0"/>
              </a:rPr>
              <a:t>) та </a:t>
            </a:r>
            <a:r>
              <a:rPr lang="ru-RU" sz="2000" b="1" i="0" dirty="0" err="1">
                <a:effectLst/>
                <a:latin typeface="Times New Roman" panose="02020603050405020304" pitchFamily="18" charset="0"/>
                <a:cs typeface="Times New Roman" panose="02020603050405020304" pitchFamily="18" charset="0"/>
              </a:rPr>
              <a:t>розпорядчої</a:t>
            </a:r>
            <a:r>
              <a:rPr lang="ru-RU" sz="20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2000" b="1" i="0" dirty="0" err="1">
                <a:effectLst/>
                <a:latin typeface="Times New Roman" panose="02020603050405020304" pitchFamily="18" charset="0"/>
                <a:cs typeface="Times New Roman" panose="02020603050405020304" pitchFamily="18" charset="0"/>
              </a:rPr>
              <a:t>Констатуюча</a:t>
            </a:r>
            <a:r>
              <a:rPr lang="ru-RU" sz="2000" b="1" i="0" dirty="0">
                <a:effectLst/>
                <a:latin typeface="Times New Roman" panose="02020603050405020304" pitchFamily="18" charset="0"/>
                <a:cs typeface="Times New Roman" panose="02020603050405020304" pitchFamily="18" charset="0"/>
              </a:rPr>
              <a:t> </a:t>
            </a:r>
            <a:r>
              <a:rPr lang="ru-RU" sz="2000" b="1" i="0" dirty="0" err="1">
                <a:effectLst/>
                <a:latin typeface="Times New Roman" panose="02020603050405020304" pitchFamily="18" charset="0"/>
                <a:cs typeface="Times New Roman" panose="02020603050405020304" pitchFamily="18" charset="0"/>
              </a:rPr>
              <a:t>частина</a:t>
            </a:r>
            <a:r>
              <a:rPr lang="ru-RU" sz="2000" b="1" i="0" dirty="0">
                <a:effectLst/>
                <a:latin typeface="Times New Roman" panose="02020603050405020304" pitchFamily="18" charset="0"/>
                <a:cs typeface="Times New Roman" panose="02020603050405020304" pitchFamily="18" charset="0"/>
              </a:rPr>
              <a:t> (преамбула)</a:t>
            </a:r>
            <a:endParaRPr lang="ru-RU" sz="2000" b="0" i="0" dirty="0">
              <a:effectLst/>
              <a:latin typeface="Times New Roman" panose="02020603050405020304" pitchFamily="18" charset="0"/>
              <a:cs typeface="Times New Roman" panose="02020603050405020304" pitchFamily="18" charset="0"/>
            </a:endParaRPr>
          </a:p>
          <a:p>
            <a:pPr algn="l" fontAlgn="base">
              <a:spcAft>
                <a:spcPts val="1125"/>
              </a:spcAft>
            </a:pPr>
            <a:r>
              <a:rPr lang="ru-RU" sz="2000" b="0" i="0" dirty="0">
                <a:effectLst/>
                <a:latin typeface="Times New Roman" panose="02020603050405020304" pitchFamily="18" charset="0"/>
                <a:cs typeface="Times New Roman" panose="02020603050405020304" pitchFamily="18" charset="0"/>
              </a:rPr>
              <a:t>У </a:t>
            </a:r>
            <a:r>
              <a:rPr lang="ru-RU" sz="2000" b="0" i="0" dirty="0" err="1">
                <a:effectLst/>
                <a:latin typeface="Times New Roman" panose="02020603050405020304" pitchFamily="18" charset="0"/>
                <a:cs typeface="Times New Roman" panose="02020603050405020304" pitchFamily="18" charset="0"/>
              </a:rPr>
              <a:t>констатуючій</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частині</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зазначається</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підстава</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обґрунтування</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або</a:t>
            </a:r>
            <a:r>
              <a:rPr lang="ru-RU" sz="2000" b="0" i="0" dirty="0">
                <a:effectLst/>
                <a:latin typeface="Times New Roman" panose="02020603050405020304" pitchFamily="18" charset="0"/>
                <a:cs typeface="Times New Roman" panose="02020603050405020304" pitchFamily="18" charset="0"/>
              </a:rPr>
              <a:t> мета </a:t>
            </a:r>
            <a:r>
              <a:rPr lang="ru-RU" sz="2000" b="0" i="0" dirty="0" err="1">
                <a:effectLst/>
                <a:latin typeface="Times New Roman" panose="02020603050405020304" pitchFamily="18" charset="0"/>
                <a:cs typeface="Times New Roman" panose="02020603050405020304" pitchFamily="18" charset="0"/>
              </a:rPr>
              <a:t>видання</a:t>
            </a:r>
            <a:r>
              <a:rPr lang="ru-RU" sz="2000" b="0" i="0" dirty="0">
                <a:effectLst/>
                <a:latin typeface="Times New Roman" panose="02020603050405020304" pitchFamily="18" charset="0"/>
                <a:cs typeface="Times New Roman" panose="02020603050405020304" pitchFamily="18" charset="0"/>
              </a:rPr>
              <a:t> наказу. </a:t>
            </a:r>
            <a:r>
              <a:rPr lang="ru-RU" sz="2000" b="0" i="0" dirty="0" err="1">
                <a:effectLst/>
                <a:latin typeface="Times New Roman" panose="02020603050405020304" pitchFamily="18" charset="0"/>
                <a:cs typeface="Times New Roman" panose="02020603050405020304" pitchFamily="18" charset="0"/>
              </a:rPr>
              <a:t>Констатуюча</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частина</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може</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починатися</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зі</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слів</a:t>
            </a:r>
            <a:r>
              <a:rPr lang="ru-RU" sz="2000" b="0" i="0" dirty="0">
                <a:effectLst/>
                <a:latin typeface="Times New Roman" panose="02020603050405020304" pitchFamily="18" charset="0"/>
                <a:cs typeface="Times New Roman" panose="02020603050405020304" pitchFamily="18" charset="0"/>
              </a:rPr>
              <a:t> «На </a:t>
            </a:r>
            <a:r>
              <a:rPr lang="ru-RU" sz="2000" b="0" i="0" dirty="0" err="1">
                <a:effectLst/>
                <a:latin typeface="Times New Roman" panose="02020603050405020304" pitchFamily="18" charset="0"/>
                <a:cs typeface="Times New Roman" panose="02020603050405020304" pitchFamily="18" charset="0"/>
              </a:rPr>
              <a:t>виконання</a:t>
            </a:r>
            <a:r>
              <a:rPr lang="ru-RU" sz="2000" b="0" i="0" dirty="0">
                <a:effectLst/>
                <a:latin typeface="Times New Roman" panose="02020603050405020304" pitchFamily="18" charset="0"/>
                <a:cs typeface="Times New Roman" panose="02020603050405020304" pitchFamily="18" charset="0"/>
              </a:rPr>
              <a:t>…», «З метою…» </a:t>
            </a:r>
            <a:r>
              <a:rPr lang="ru-RU" sz="2000" b="0" i="0" dirty="0" err="1">
                <a:effectLst/>
                <a:latin typeface="Times New Roman" panose="02020603050405020304" pitchFamily="18" charset="0"/>
                <a:cs typeface="Times New Roman" panose="02020603050405020304" pitchFamily="18" charset="0"/>
              </a:rPr>
              <a:t>тощо</a:t>
            </a:r>
            <a:r>
              <a:rPr lang="ru-RU" sz="20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2000" b="0" i="0" dirty="0" err="1">
                <a:effectLst/>
                <a:latin typeface="Times New Roman" panose="02020603050405020304" pitchFamily="18" charset="0"/>
                <a:cs typeface="Times New Roman" panose="02020603050405020304" pitchFamily="18" charset="0"/>
              </a:rPr>
              <a:t>Факти</a:t>
            </a:r>
            <a:r>
              <a:rPr lang="ru-RU" sz="2000" b="0" i="0" dirty="0">
                <a:effectLst/>
                <a:latin typeface="Times New Roman" panose="02020603050405020304" pitchFamily="18" charset="0"/>
                <a:cs typeface="Times New Roman" panose="02020603050405020304" pitchFamily="18" charset="0"/>
              </a:rPr>
              <a:t> й </a:t>
            </a:r>
            <a:r>
              <a:rPr lang="ru-RU" sz="2000" b="0" i="0" dirty="0" err="1">
                <a:effectLst/>
                <a:latin typeface="Times New Roman" panose="02020603050405020304" pitchFamily="18" charset="0"/>
                <a:cs typeface="Times New Roman" panose="02020603050405020304" pitchFamily="18" charset="0"/>
              </a:rPr>
              <a:t>міркування</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які</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зумовили</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видання</a:t>
            </a:r>
            <a:r>
              <a:rPr lang="ru-RU" sz="2000" b="0" i="0" dirty="0">
                <a:effectLst/>
                <a:latin typeface="Times New Roman" panose="02020603050405020304" pitchFamily="18" charset="0"/>
                <a:cs typeface="Times New Roman" panose="02020603050405020304" pitchFamily="18" charset="0"/>
              </a:rPr>
              <a:t> наказу, </a:t>
            </a:r>
            <a:r>
              <a:rPr lang="ru-RU" sz="2000" b="0" i="0" dirty="0" err="1">
                <a:effectLst/>
                <a:latin typeface="Times New Roman" panose="02020603050405020304" pitchFamily="18" charset="0"/>
                <a:cs typeface="Times New Roman" panose="02020603050405020304" pitchFamily="18" charset="0"/>
              </a:rPr>
              <a:t>подаються</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стисло</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лаконічно</a:t>
            </a:r>
            <a:r>
              <a:rPr lang="ru-RU" sz="20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2000" b="0" i="0" dirty="0" err="1">
                <a:effectLst/>
                <a:latin typeface="Times New Roman" panose="02020603050405020304" pitchFamily="18" charset="0"/>
                <a:cs typeface="Times New Roman" panose="02020603050405020304" pitchFamily="18" charset="0"/>
              </a:rPr>
              <a:t>Якщо</a:t>
            </a:r>
            <a:r>
              <a:rPr lang="ru-RU" sz="2000" b="0" i="0" dirty="0">
                <a:effectLst/>
                <a:latin typeface="Times New Roman" panose="02020603050405020304" pitchFamily="18" charset="0"/>
                <a:cs typeface="Times New Roman" panose="02020603050405020304" pitchFamily="18" charset="0"/>
              </a:rPr>
              <a:t> наказ </a:t>
            </a:r>
            <a:r>
              <a:rPr lang="ru-RU" sz="2000" b="0" i="0" dirty="0" err="1">
                <a:effectLst/>
                <a:latin typeface="Times New Roman" panose="02020603050405020304" pitchFamily="18" charset="0"/>
                <a:cs typeface="Times New Roman" panose="02020603050405020304" pitchFamily="18" charset="0"/>
              </a:rPr>
              <a:t>видається</a:t>
            </a:r>
            <a:r>
              <a:rPr lang="ru-RU" sz="2000" b="0" i="0" dirty="0">
                <a:effectLst/>
                <a:latin typeface="Times New Roman" panose="02020603050405020304" pitchFamily="18" charset="0"/>
                <a:cs typeface="Times New Roman" panose="02020603050405020304" pitchFamily="18" charset="0"/>
              </a:rPr>
              <a:t> на </a:t>
            </a:r>
            <a:r>
              <a:rPr lang="ru-RU" sz="2000" b="0" i="0" dirty="0" err="1">
                <a:effectLst/>
                <a:latin typeface="Times New Roman" panose="02020603050405020304" pitchFamily="18" charset="0"/>
                <a:cs typeface="Times New Roman" panose="02020603050405020304" pitchFamily="18" charset="0"/>
              </a:rPr>
              <a:t>підставі</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іншого</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розпорядчого</a:t>
            </a:r>
            <a:r>
              <a:rPr lang="ru-RU" sz="2000" b="0" i="0" dirty="0">
                <a:effectLst/>
                <a:latin typeface="Times New Roman" panose="02020603050405020304" pitchFamily="18" charset="0"/>
                <a:cs typeface="Times New Roman" panose="02020603050405020304" pitchFamily="18" charset="0"/>
              </a:rPr>
              <a:t> документа, то у </a:t>
            </a:r>
            <a:r>
              <a:rPr lang="ru-RU" sz="2000" b="0" i="0" dirty="0" err="1">
                <a:effectLst/>
                <a:latin typeface="Times New Roman" panose="02020603050405020304" pitchFamily="18" charset="0"/>
                <a:cs typeface="Times New Roman" panose="02020603050405020304" pitchFamily="18" charset="0"/>
              </a:rPr>
              <a:t>констатуючій</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частині</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зазначається</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назва</a:t>
            </a:r>
            <a:r>
              <a:rPr lang="ru-RU" sz="2000" b="0" i="0" dirty="0">
                <a:effectLst/>
                <a:latin typeface="Times New Roman" panose="02020603050405020304" pitchFamily="18" charset="0"/>
                <a:cs typeface="Times New Roman" panose="02020603050405020304" pitchFamily="18" charset="0"/>
              </a:rPr>
              <a:t> виду документа, </a:t>
            </a:r>
            <a:r>
              <a:rPr lang="ru-RU" sz="2000" b="0" i="0" dirty="0" err="1">
                <a:effectLst/>
                <a:latin typeface="Times New Roman" panose="02020603050405020304" pitchFamily="18" charset="0"/>
                <a:cs typeface="Times New Roman" panose="02020603050405020304" pitchFamily="18" charset="0"/>
              </a:rPr>
              <a:t>його</a:t>
            </a:r>
            <a:r>
              <a:rPr lang="ru-RU" sz="2000" b="0" i="0" dirty="0">
                <a:effectLst/>
                <a:latin typeface="Times New Roman" panose="02020603050405020304" pitchFamily="18" charset="0"/>
                <a:cs typeface="Times New Roman" panose="02020603050405020304" pitchFamily="18" charset="0"/>
              </a:rPr>
              <a:t> автора, дату, номер та заголовок.</a:t>
            </a:r>
          </a:p>
          <a:p>
            <a:pPr algn="l" fontAlgn="base">
              <a:spcAft>
                <a:spcPts val="1125"/>
              </a:spcAft>
            </a:pPr>
            <a:r>
              <a:rPr lang="ru-RU" sz="2000" b="0" i="0" dirty="0">
                <a:effectLst/>
                <a:latin typeface="Times New Roman" panose="02020603050405020304" pitchFamily="18" charset="0"/>
                <a:cs typeface="Times New Roman" panose="02020603050405020304" pitchFamily="18" charset="0"/>
              </a:rPr>
              <a:t>У </a:t>
            </a:r>
            <a:r>
              <a:rPr lang="ru-RU" sz="2000" b="0" i="0" dirty="0" err="1">
                <a:effectLst/>
                <a:latin typeface="Times New Roman" panose="02020603050405020304" pitchFamily="18" charset="0"/>
                <a:cs typeface="Times New Roman" panose="02020603050405020304" pitchFamily="18" charset="0"/>
              </a:rPr>
              <a:t>кінці</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констатуючої</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частини</a:t>
            </a:r>
            <a:r>
              <a:rPr lang="ru-RU" sz="2000" b="0" i="0" dirty="0">
                <a:effectLst/>
                <a:latin typeface="Times New Roman" panose="02020603050405020304" pitchFamily="18" charset="0"/>
                <a:cs typeface="Times New Roman" panose="02020603050405020304" pitchFamily="18" charset="0"/>
              </a:rPr>
              <a:t> </a:t>
            </a:r>
            <a:r>
              <a:rPr lang="ru-RU" sz="2000" b="0" i="0" dirty="0" err="1">
                <a:effectLst/>
                <a:latin typeface="Times New Roman" panose="02020603050405020304" pitchFamily="18" charset="0"/>
                <a:cs typeface="Times New Roman" panose="02020603050405020304" pitchFamily="18" charset="0"/>
              </a:rPr>
              <a:t>крапка</a:t>
            </a:r>
            <a:r>
              <a:rPr lang="ru-RU" sz="2000" b="0" i="0" dirty="0">
                <a:effectLst/>
                <a:latin typeface="Times New Roman" panose="02020603050405020304" pitchFamily="18" charset="0"/>
                <a:cs typeface="Times New Roman" panose="02020603050405020304" pitchFamily="18" charset="0"/>
              </a:rPr>
              <a:t> не ставиться.</a:t>
            </a:r>
          </a:p>
        </p:txBody>
      </p:sp>
      <p:pic>
        <p:nvPicPr>
          <p:cNvPr id="8" name="Рисунок 7">
            <a:extLst>
              <a:ext uri="{FF2B5EF4-FFF2-40B4-BE49-F238E27FC236}">
                <a16:creationId xmlns:a16="http://schemas.microsoft.com/office/drawing/2014/main" id="{FB85F681-F576-740C-2A7F-31F50D2DA590}"/>
              </a:ext>
            </a:extLst>
          </p:cNvPr>
          <p:cNvPicPr>
            <a:picLocks noChangeAspect="1"/>
          </p:cNvPicPr>
          <p:nvPr/>
        </p:nvPicPr>
        <p:blipFill>
          <a:blip r:embed="rId2"/>
          <a:stretch>
            <a:fillRect/>
          </a:stretch>
        </p:blipFill>
        <p:spPr>
          <a:xfrm>
            <a:off x="423639" y="-342900"/>
            <a:ext cx="8339361" cy="10544346"/>
          </a:xfrm>
          <a:prstGeom prst="rect">
            <a:avLst/>
          </a:prstGeom>
        </p:spPr>
      </p:pic>
      <p:sp>
        <p:nvSpPr>
          <p:cNvPr id="7" name="Прямоугольник 6">
            <a:extLst>
              <a:ext uri="{FF2B5EF4-FFF2-40B4-BE49-F238E27FC236}">
                <a16:creationId xmlns:a16="http://schemas.microsoft.com/office/drawing/2014/main" id="{47BEE46B-C26A-95ED-4D58-1E2CF96E0E73}"/>
              </a:ext>
            </a:extLst>
          </p:cNvPr>
          <p:cNvSpPr/>
          <p:nvPr/>
        </p:nvSpPr>
        <p:spPr>
          <a:xfrm>
            <a:off x="1447800" y="3453616"/>
            <a:ext cx="7086600" cy="1004084"/>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Tree>
    <p:extLst>
      <p:ext uri="{BB962C8B-B14F-4D97-AF65-F5344CB8AC3E}">
        <p14:creationId xmlns:p14="http://schemas.microsoft.com/office/powerpoint/2010/main" val="35780959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F02B1-5ABB-1510-3B92-24003A2F8926}"/>
            </a:ext>
          </a:extLst>
        </p:cNvPr>
        <p:cNvGrpSpPr/>
        <p:nvPr/>
      </p:nvGrpSpPr>
      <p:grpSpPr>
        <a:xfrm>
          <a:off x="0" y="0"/>
          <a:ext cx="0" cy="0"/>
          <a:chOff x="0" y="0"/>
          <a:chExt cx="0" cy="0"/>
        </a:xfrm>
      </p:grpSpPr>
      <p:pic>
        <p:nvPicPr>
          <p:cNvPr id="8" name="Рисунок 7">
            <a:extLst>
              <a:ext uri="{FF2B5EF4-FFF2-40B4-BE49-F238E27FC236}">
                <a16:creationId xmlns:a16="http://schemas.microsoft.com/office/drawing/2014/main" id="{766BBCD4-2C65-206C-4A9A-929718D6B781}"/>
              </a:ext>
            </a:extLst>
          </p:cNvPr>
          <p:cNvPicPr>
            <a:picLocks noChangeAspect="1"/>
          </p:cNvPicPr>
          <p:nvPr/>
        </p:nvPicPr>
        <p:blipFill>
          <a:blip r:embed="rId2"/>
          <a:stretch>
            <a:fillRect/>
          </a:stretch>
        </p:blipFill>
        <p:spPr>
          <a:xfrm>
            <a:off x="423639" y="-342900"/>
            <a:ext cx="8339361" cy="10544346"/>
          </a:xfrm>
          <a:prstGeom prst="rect">
            <a:avLst/>
          </a:prstGeom>
        </p:spPr>
      </p:pic>
      <p:sp>
        <p:nvSpPr>
          <p:cNvPr id="7" name="Прямоугольник 6">
            <a:extLst>
              <a:ext uri="{FF2B5EF4-FFF2-40B4-BE49-F238E27FC236}">
                <a16:creationId xmlns:a16="http://schemas.microsoft.com/office/drawing/2014/main" id="{38FC2C78-52A1-9F18-C66F-9F6E17958414}"/>
              </a:ext>
            </a:extLst>
          </p:cNvPr>
          <p:cNvSpPr/>
          <p:nvPr/>
        </p:nvSpPr>
        <p:spPr>
          <a:xfrm>
            <a:off x="1371600" y="4427230"/>
            <a:ext cx="7162800" cy="1935469"/>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3" name="TextBox 2">
            <a:extLst>
              <a:ext uri="{FF2B5EF4-FFF2-40B4-BE49-F238E27FC236}">
                <a16:creationId xmlns:a16="http://schemas.microsoft.com/office/drawing/2014/main" id="{515EF187-B934-7AD3-AC6E-411774875D43}"/>
              </a:ext>
            </a:extLst>
          </p:cNvPr>
          <p:cNvSpPr txBox="1"/>
          <p:nvPr/>
        </p:nvSpPr>
        <p:spPr>
          <a:xfrm>
            <a:off x="8915400" y="0"/>
            <a:ext cx="9144000" cy="7455887"/>
          </a:xfrm>
          <a:prstGeom prst="rect">
            <a:avLst/>
          </a:prstGeom>
          <a:noFill/>
        </p:spPr>
        <p:txBody>
          <a:bodyPr wrap="square">
            <a:spAutoFit/>
          </a:bodyPr>
          <a:lstStyle/>
          <a:p>
            <a:pPr algn="l" fontAlgn="base">
              <a:spcAft>
                <a:spcPts val="1125"/>
              </a:spcAft>
            </a:pPr>
            <a:r>
              <a:rPr lang="ru-RU" sz="1800" b="1" i="0" dirty="0" err="1">
                <a:effectLst/>
                <a:latin typeface="Times New Roman" panose="02020603050405020304" pitchFamily="18" charset="0"/>
                <a:cs typeface="Times New Roman" panose="02020603050405020304" pitchFamily="18" charset="0"/>
              </a:rPr>
              <a:t>Розпорядча</a:t>
            </a:r>
            <a:r>
              <a:rPr lang="ru-RU" sz="1800" b="1" i="0" dirty="0">
                <a:effectLst/>
                <a:latin typeface="Times New Roman" panose="02020603050405020304" pitchFamily="18" charset="0"/>
                <a:cs typeface="Times New Roman" panose="02020603050405020304" pitchFamily="18" charset="0"/>
              </a:rPr>
              <a:t> </a:t>
            </a:r>
            <a:r>
              <a:rPr lang="ru-RU" sz="1800" b="1" i="0" dirty="0" err="1">
                <a:effectLst/>
                <a:latin typeface="Times New Roman" panose="02020603050405020304" pitchFamily="18" charset="0"/>
                <a:cs typeface="Times New Roman" panose="02020603050405020304" pitchFamily="18" charset="0"/>
              </a:rPr>
              <a:t>частина</a:t>
            </a:r>
            <a:endParaRPr lang="ru-RU" sz="1800" b="0" i="0" dirty="0">
              <a:effectLst/>
              <a:latin typeface="Times New Roman" panose="02020603050405020304" pitchFamily="18" charset="0"/>
              <a:cs typeface="Times New Roman" panose="02020603050405020304" pitchFamily="18" charset="0"/>
            </a:endParaRPr>
          </a:p>
          <a:p>
            <a:pPr algn="l" fontAlgn="base">
              <a:spcAft>
                <a:spcPts val="1125"/>
              </a:spcAft>
            </a:pPr>
            <a:r>
              <a:rPr lang="ru-RU" sz="1800" b="0" i="0" dirty="0" err="1">
                <a:effectLst/>
                <a:latin typeface="Times New Roman" panose="02020603050405020304" pitchFamily="18" charset="0"/>
                <a:cs typeface="Times New Roman" panose="02020603050405020304" pitchFamily="18" charset="0"/>
              </a:rPr>
              <a:t>Розпорядча</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частина</a:t>
            </a:r>
            <a:r>
              <a:rPr lang="ru-RU" sz="1800" b="0" i="0" dirty="0">
                <a:effectLst/>
                <a:latin typeface="Times New Roman" panose="02020603050405020304" pitchFamily="18" charset="0"/>
                <a:cs typeface="Times New Roman" panose="02020603050405020304" pitchFamily="18" charset="0"/>
              </a:rPr>
              <a:t> наказу </a:t>
            </a:r>
            <a:r>
              <a:rPr lang="ru-RU" sz="1800" b="0" i="0" dirty="0" err="1">
                <a:effectLst/>
                <a:latin typeface="Times New Roman" panose="02020603050405020304" pitchFamily="18" charset="0"/>
                <a:cs typeface="Times New Roman" panose="02020603050405020304" pitchFamily="18" charset="0"/>
              </a:rPr>
              <a:t>починається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із</a:t>
            </a:r>
            <a:r>
              <a:rPr lang="ru-RU" sz="1800" b="0" i="0" dirty="0">
                <a:effectLst/>
                <a:latin typeface="Times New Roman" panose="02020603050405020304" pitchFamily="18" charset="0"/>
                <a:cs typeface="Times New Roman" panose="02020603050405020304" pitchFamily="18" charset="0"/>
              </a:rPr>
              <a:t> слова «НАКАЗУЮ», яке </a:t>
            </a:r>
            <a:r>
              <a:rPr lang="ru-RU" sz="1800" b="0" i="0" dirty="0" err="1">
                <a:effectLst/>
                <a:latin typeface="Times New Roman" panose="02020603050405020304" pitchFamily="18" charset="0"/>
                <a:cs typeface="Times New Roman" panose="02020603050405020304" pitchFamily="18" charset="0"/>
              </a:rPr>
              <a:t>друкується</a:t>
            </a:r>
            <a:r>
              <a:rPr lang="ru-RU" sz="1800" b="0" i="0" dirty="0">
                <a:effectLst/>
                <a:latin typeface="Times New Roman" panose="02020603050405020304" pitchFamily="18" charset="0"/>
                <a:cs typeface="Times New Roman" panose="02020603050405020304" pitchFamily="18" charset="0"/>
              </a:rPr>
              <a:t> з нового рядка великими </a:t>
            </a:r>
            <a:r>
              <a:rPr lang="ru-RU" sz="1800" b="0" i="0" dirty="0" err="1">
                <a:effectLst/>
                <a:latin typeface="Times New Roman" panose="02020603050405020304" pitchFamily="18" charset="0"/>
                <a:cs typeface="Times New Roman" panose="02020603050405020304" pitchFamily="18" charset="0"/>
              </a:rPr>
              <a:t>літерами</a:t>
            </a:r>
            <a:r>
              <a:rPr lang="ru-RU" sz="1800" b="0" i="0" dirty="0">
                <a:effectLst/>
                <a:latin typeface="Times New Roman" panose="02020603050405020304" pitchFamily="18" charset="0"/>
                <a:cs typeface="Times New Roman" panose="02020603050405020304" pitchFamily="18" charset="0"/>
              </a:rPr>
              <a:t> без </a:t>
            </a:r>
            <a:r>
              <a:rPr lang="ru-RU" sz="1800" b="0" i="0" dirty="0" err="1">
                <a:effectLst/>
                <a:latin typeface="Times New Roman" panose="02020603050405020304" pitchFamily="18" charset="0"/>
                <a:cs typeface="Times New Roman" panose="02020603050405020304" pitchFamily="18" charset="0"/>
              </a:rPr>
              <a:t>відступу</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від</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лівого</a:t>
            </a:r>
            <a:r>
              <a:rPr lang="ru-RU" sz="1800" b="0" i="0" dirty="0">
                <a:effectLst/>
                <a:latin typeface="Times New Roman" panose="02020603050405020304" pitchFamily="18" charset="0"/>
                <a:cs typeface="Times New Roman" panose="02020603050405020304" pitchFamily="18" charset="0"/>
              </a:rPr>
              <a:t> поля і лапок, </a:t>
            </a:r>
            <a:r>
              <a:rPr lang="ru-RU" sz="1800" b="0" i="0" dirty="0" err="1">
                <a:effectLst/>
                <a:latin typeface="Times New Roman" panose="02020603050405020304" pitchFamily="18" charset="0"/>
                <a:cs typeface="Times New Roman" panose="02020603050405020304" pitchFamily="18" charset="0"/>
              </a:rPr>
              <a:t>після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чого</a:t>
            </a:r>
            <a:r>
              <a:rPr lang="ru-RU" sz="1800" b="0" i="0" dirty="0">
                <a:effectLst/>
                <a:latin typeface="Times New Roman" panose="02020603050405020304" pitchFamily="18" charset="0"/>
                <a:cs typeface="Times New Roman" panose="02020603050405020304" pitchFamily="18" charset="0"/>
              </a:rPr>
              <a:t> ставиться </a:t>
            </a:r>
            <a:r>
              <a:rPr lang="ru-RU" sz="1800" b="0" i="0" dirty="0" err="1">
                <a:effectLst/>
                <a:latin typeface="Times New Roman" panose="02020603050405020304" pitchFamily="18" charset="0"/>
                <a:cs typeface="Times New Roman" panose="02020603050405020304" pitchFamily="18" charset="0"/>
              </a:rPr>
              <a:t>двокрапка</a:t>
            </a:r>
            <a:r>
              <a:rPr lang="ru-RU" sz="18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1800" b="0" i="0" dirty="0">
                <a:effectLst/>
                <a:latin typeface="Times New Roman" panose="02020603050405020304" pitchFamily="18" charset="0"/>
                <a:cs typeface="Times New Roman" panose="02020603050405020304" pitchFamily="18" charset="0"/>
              </a:rPr>
              <a:t>З нового абзацу </a:t>
            </a:r>
            <a:r>
              <a:rPr lang="ru-RU" sz="1800" b="0" i="0" dirty="0" err="1">
                <a:effectLst/>
                <a:latin typeface="Times New Roman" panose="02020603050405020304" pitchFamily="18" charset="0"/>
                <a:cs typeface="Times New Roman" panose="02020603050405020304" pitchFamily="18" charset="0"/>
              </a:rPr>
              <a:t>подається</a:t>
            </a:r>
            <a:r>
              <a:rPr lang="ru-RU" sz="1800" b="0" i="0" dirty="0">
                <a:effectLst/>
                <a:latin typeface="Times New Roman" panose="02020603050405020304" pitchFamily="18" charset="0"/>
                <a:cs typeface="Times New Roman" panose="02020603050405020304" pitchFamily="18" charset="0"/>
              </a:rPr>
              <a:t> текст </a:t>
            </a:r>
            <a:r>
              <a:rPr lang="ru-RU" sz="1800" b="0" i="0" dirty="0" err="1">
                <a:effectLst/>
                <a:latin typeface="Times New Roman" panose="02020603050405020304" pitchFamily="18" charset="0"/>
                <a:cs typeface="Times New Roman" panose="02020603050405020304" pitchFamily="18" charset="0"/>
              </a:rPr>
              <a:t>розпорядчої</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частини</a:t>
            </a:r>
            <a:r>
              <a:rPr lang="ru-RU" sz="18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1800" b="0" i="0" dirty="0">
                <a:effectLst/>
                <a:latin typeface="Times New Roman" panose="02020603050405020304" pitchFamily="18" charset="0"/>
                <a:cs typeface="Times New Roman" panose="02020603050405020304" pitchFamily="18" charset="0"/>
              </a:rPr>
              <a:t>У </a:t>
            </a:r>
            <a:r>
              <a:rPr lang="ru-RU" sz="1800" b="0" i="0" dirty="0" err="1">
                <a:effectLst/>
                <a:latin typeface="Times New Roman" panose="02020603050405020304" pitchFamily="18" charset="0"/>
                <a:cs typeface="Times New Roman" panose="02020603050405020304" pitchFamily="18" charset="0"/>
              </a:rPr>
              <a:t>цій</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частині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наводяться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розпорядження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обов’язкові</a:t>
            </a:r>
            <a:r>
              <a:rPr lang="ru-RU" sz="1800" b="0" i="0" dirty="0">
                <a:effectLst/>
                <a:latin typeface="Times New Roman" panose="02020603050405020304" pitchFamily="18" charset="0"/>
                <a:cs typeface="Times New Roman" panose="02020603050405020304" pitchFamily="18" charset="0"/>
              </a:rPr>
              <a:t>  для </a:t>
            </a:r>
            <a:r>
              <a:rPr lang="ru-RU" sz="1800" b="0" i="0" dirty="0" err="1">
                <a:effectLst/>
                <a:latin typeface="Times New Roman" panose="02020603050405020304" pitchFamily="18" charset="0"/>
                <a:cs typeface="Times New Roman" panose="02020603050405020304" pitchFamily="18" charset="0"/>
              </a:rPr>
              <a:t>виконання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підлеглими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які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викладаються</a:t>
            </a:r>
            <a:r>
              <a:rPr lang="ru-RU" sz="1800" b="0" i="0" dirty="0">
                <a:effectLst/>
                <a:latin typeface="Times New Roman" panose="02020603050405020304" pitchFamily="18" charset="0"/>
                <a:cs typeface="Times New Roman" panose="02020603050405020304" pitchFamily="18" charset="0"/>
              </a:rPr>
              <a:t> у </a:t>
            </a:r>
            <a:r>
              <a:rPr lang="ru-RU" sz="1800" b="0" i="0" dirty="0" err="1">
                <a:effectLst/>
                <a:latin typeface="Times New Roman" panose="02020603050405020304" pitchFamily="18" charset="0"/>
                <a:cs typeface="Times New Roman" panose="02020603050405020304" pitchFamily="18" charset="0"/>
              </a:rPr>
              <a:t>наказовій</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формі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від</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першої</a:t>
            </a:r>
            <a:r>
              <a:rPr lang="ru-RU" sz="1800" b="0" i="0" dirty="0">
                <a:effectLst/>
                <a:latin typeface="Times New Roman" panose="02020603050405020304" pitchFamily="18" charset="0"/>
                <a:cs typeface="Times New Roman" panose="02020603050405020304" pitchFamily="18" charset="0"/>
              </a:rPr>
              <a:t> особи </a:t>
            </a:r>
            <a:r>
              <a:rPr lang="ru-RU" sz="1800" b="0" i="0" dirty="0" err="1">
                <a:effectLst/>
                <a:latin typeface="Times New Roman" panose="02020603050405020304" pitchFamily="18" charset="0"/>
                <a:cs typeface="Times New Roman" panose="02020603050405020304" pitchFamily="18" charset="0"/>
              </a:rPr>
              <a:t>однини</a:t>
            </a:r>
            <a:r>
              <a:rPr lang="ru-RU" sz="18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1800" b="0" i="0" dirty="0" err="1">
                <a:effectLst/>
                <a:latin typeface="Times New Roman" panose="02020603050405020304" pitchFamily="18" charset="0"/>
                <a:cs typeface="Times New Roman" panose="02020603050405020304" pitchFamily="18" charset="0"/>
              </a:rPr>
              <a:t>Розпорядча</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частина</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поділяється</a:t>
            </a:r>
            <a:r>
              <a:rPr lang="ru-RU" sz="1800" b="0" i="0" dirty="0">
                <a:effectLst/>
                <a:latin typeface="Times New Roman" panose="02020603050405020304" pitchFamily="18" charset="0"/>
                <a:cs typeface="Times New Roman" panose="02020603050405020304" pitchFamily="18" charset="0"/>
              </a:rPr>
              <a:t> на </a:t>
            </a:r>
            <a:r>
              <a:rPr lang="ru-RU" sz="1800" b="0" i="0" dirty="0" err="1">
                <a:effectLst/>
                <a:latin typeface="Times New Roman" panose="02020603050405020304" pitchFamily="18" charset="0"/>
                <a:cs typeface="Times New Roman" panose="02020603050405020304" pitchFamily="18" charset="0"/>
              </a:rPr>
              <a:t>пункти</a:t>
            </a:r>
            <a:r>
              <a:rPr lang="ru-RU" sz="1800" b="0" i="0" dirty="0">
                <a:effectLst/>
                <a:latin typeface="Times New Roman" panose="02020603050405020304" pitchFamily="18" charset="0"/>
                <a:cs typeface="Times New Roman" panose="02020603050405020304" pitchFamily="18" charset="0"/>
              </a:rPr>
              <a:t> та </a:t>
            </a:r>
            <a:r>
              <a:rPr lang="ru-RU" sz="1800" b="0" i="0" dirty="0" err="1">
                <a:effectLst/>
                <a:latin typeface="Times New Roman" panose="02020603050405020304" pitchFamily="18" charset="0"/>
                <a:cs typeface="Times New Roman" panose="02020603050405020304" pitchFamily="18" charset="0"/>
              </a:rPr>
              <a:t>підпункти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які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нумеруються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арабськими</a:t>
            </a:r>
            <a:r>
              <a:rPr lang="ru-RU" sz="1800" b="0" i="0" dirty="0">
                <a:effectLst/>
                <a:latin typeface="Times New Roman" panose="02020603050405020304" pitchFamily="18" charset="0"/>
                <a:cs typeface="Times New Roman" panose="02020603050405020304" pitchFamily="18" charset="0"/>
              </a:rPr>
              <a:t> цифрами. У кожному </a:t>
            </a:r>
            <a:r>
              <a:rPr lang="ru-RU" sz="1800" b="0" i="0" dirty="0" err="1">
                <a:effectLst/>
                <a:latin typeface="Times New Roman" panose="02020603050405020304" pitchFamily="18" charset="0"/>
                <a:cs typeface="Times New Roman" panose="02020603050405020304" pitchFamily="18" charset="0"/>
              </a:rPr>
              <a:t>пункті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повинні</a:t>
            </a:r>
            <a:r>
              <a:rPr lang="ru-RU" sz="1800" b="0" i="0" dirty="0">
                <a:effectLst/>
                <a:latin typeface="Times New Roman" panose="02020603050405020304" pitchFamily="18" charset="0"/>
                <a:cs typeface="Times New Roman" panose="02020603050405020304" pitchFamily="18" charset="0"/>
              </a:rPr>
              <a:t> бути </a:t>
            </a:r>
            <a:r>
              <a:rPr lang="ru-RU" sz="1800" b="0" i="0" dirty="0" err="1">
                <a:effectLst/>
                <a:latin typeface="Times New Roman" panose="02020603050405020304" pitchFamily="18" charset="0"/>
                <a:cs typeface="Times New Roman" panose="02020603050405020304" pitchFamily="18" charset="0"/>
              </a:rPr>
              <a:t>зазначені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виконавці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конкретні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завдання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доручення</a:t>
            </a:r>
            <a:r>
              <a:rPr lang="ru-RU" sz="1800" b="0" i="0" dirty="0">
                <a:effectLst/>
                <a:latin typeface="Times New Roman" panose="02020603050405020304" pitchFamily="18" charset="0"/>
                <a:cs typeface="Times New Roman" panose="02020603050405020304" pitchFamily="18" charset="0"/>
              </a:rPr>
              <a:t>) та </a:t>
            </a:r>
            <a:r>
              <a:rPr lang="ru-RU" sz="1800" b="0" i="0" dirty="0" err="1">
                <a:effectLst/>
                <a:latin typeface="Times New Roman" panose="02020603050405020304" pitchFamily="18" charset="0"/>
                <a:cs typeface="Times New Roman" panose="02020603050405020304" pitchFamily="18" charset="0"/>
              </a:rPr>
              <a:t>реальні</a:t>
            </a:r>
            <a:r>
              <a:rPr lang="ru-RU" sz="1800" b="0" i="0" dirty="0">
                <a:effectLst/>
                <a:latin typeface="Times New Roman" panose="02020603050405020304" pitchFamily="18" charset="0"/>
                <a:cs typeface="Times New Roman" panose="02020603050405020304" pitchFamily="18" charset="0"/>
              </a:rPr>
              <a:t> строки </a:t>
            </a:r>
            <a:r>
              <a:rPr lang="ru-RU" sz="1800" b="0" i="0" dirty="0" err="1">
                <a:effectLst/>
                <a:latin typeface="Times New Roman" panose="02020603050405020304" pitchFamily="18" charset="0"/>
                <a:cs typeface="Times New Roman" panose="02020603050405020304" pitchFamily="18" charset="0"/>
              </a:rPr>
              <a:t>їх</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виконання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Виконавці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можуть</a:t>
            </a:r>
            <a:r>
              <a:rPr lang="ru-RU" sz="1800" b="0" i="0" dirty="0">
                <a:effectLst/>
                <a:latin typeface="Times New Roman" panose="02020603050405020304" pitchFamily="18" charset="0"/>
                <a:cs typeface="Times New Roman" panose="02020603050405020304" pitchFamily="18" charset="0"/>
              </a:rPr>
              <a:t> бути </a:t>
            </a:r>
            <a:r>
              <a:rPr lang="ru-RU" sz="1800" b="0" i="0" dirty="0" err="1">
                <a:effectLst/>
                <a:latin typeface="Times New Roman" panose="02020603050405020304" pitchFamily="18" charset="0"/>
                <a:cs typeface="Times New Roman" panose="02020603050405020304" pitchFamily="18" charset="0"/>
              </a:rPr>
              <a:t>названі</a:t>
            </a:r>
            <a:r>
              <a:rPr lang="ru-RU" sz="1800" b="0" i="0" dirty="0">
                <a:effectLst/>
                <a:latin typeface="Times New Roman" panose="02020603050405020304" pitchFamily="18" charset="0"/>
                <a:cs typeface="Times New Roman" panose="02020603050405020304" pitchFamily="18" charset="0"/>
              </a:rPr>
              <a:t> також </a:t>
            </a:r>
            <a:r>
              <a:rPr lang="ru-RU" sz="1800" b="0" i="0" dirty="0" err="1">
                <a:effectLst/>
                <a:latin typeface="Times New Roman" panose="02020603050405020304" pitchFamily="18" charset="0"/>
                <a:cs typeface="Times New Roman" panose="02020603050405020304" pitchFamily="18" charset="0"/>
              </a:rPr>
              <a:t>узагальнено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керівникам</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методичних</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об’єднань</a:t>
            </a:r>
            <a:r>
              <a:rPr lang="ru-RU" sz="1800" b="0" i="0" dirty="0">
                <a:effectLst/>
                <a:latin typeface="Times New Roman" panose="02020603050405020304" pitchFamily="18" charset="0"/>
                <a:cs typeface="Times New Roman" panose="02020603050405020304" pitchFamily="18" charset="0"/>
              </a:rPr>
              <a:t>», «заступникам директора». При </a:t>
            </a:r>
            <a:r>
              <a:rPr lang="ru-RU" sz="1800" b="0" i="0" dirty="0" err="1">
                <a:effectLst/>
                <a:latin typeface="Times New Roman" panose="02020603050405020304" pitchFamily="18" charset="0"/>
                <a:cs typeface="Times New Roman" panose="02020603050405020304" pitchFamily="18" charset="0"/>
              </a:rPr>
              <a:t>цьому</a:t>
            </a:r>
            <a:r>
              <a:rPr lang="ru-RU" sz="1800" b="0" i="0" dirty="0">
                <a:effectLst/>
                <a:latin typeface="Times New Roman" panose="02020603050405020304" pitchFamily="18" charset="0"/>
                <a:cs typeface="Times New Roman" panose="02020603050405020304" pitchFamily="18" charset="0"/>
              </a:rPr>
              <a:t>, як правило, не </a:t>
            </a:r>
            <a:r>
              <a:rPr lang="ru-RU" sz="1800" b="0" i="0" dirty="0" err="1">
                <a:effectLst/>
                <a:latin typeface="Times New Roman" panose="02020603050405020304" pitchFamily="18" charset="0"/>
                <a:cs typeface="Times New Roman" panose="02020603050405020304" pitchFamily="18" charset="0"/>
              </a:rPr>
              <a:t>застосовується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написання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неконкретних</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доручень</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які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містять</a:t>
            </a:r>
            <a:r>
              <a:rPr lang="ru-RU" sz="1800" b="0" i="0" dirty="0">
                <a:effectLst/>
                <a:latin typeface="Times New Roman" panose="02020603050405020304" pitchFamily="18" charset="0"/>
                <a:cs typeface="Times New Roman" panose="02020603050405020304" pitchFamily="18" charset="0"/>
              </a:rPr>
              <a:t> слова: «</a:t>
            </a:r>
            <a:r>
              <a:rPr lang="ru-RU" sz="1800" b="0" i="0" dirty="0" err="1">
                <a:effectLst/>
                <a:latin typeface="Times New Roman" panose="02020603050405020304" pitchFamily="18" charset="0"/>
                <a:cs typeface="Times New Roman" panose="02020603050405020304" pitchFamily="18" charset="0"/>
              </a:rPr>
              <a:t>прискорити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поліпшити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активізувати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звернути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увагу</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тощо</a:t>
            </a:r>
            <a:r>
              <a:rPr lang="ru-RU" sz="18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1800" b="0" i="0" dirty="0" err="1">
                <a:effectLst/>
                <a:latin typeface="Times New Roman" panose="02020603050405020304" pitchFamily="18" charset="0"/>
                <a:cs typeface="Times New Roman" panose="02020603050405020304" pitchFamily="18" charset="0"/>
              </a:rPr>
              <a:t>Узагальнені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назви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або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прізвища</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виконавців</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рішень</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подають</a:t>
            </a:r>
            <a:r>
              <a:rPr lang="ru-RU" sz="1800" b="0" i="0" dirty="0">
                <a:effectLst/>
                <a:latin typeface="Times New Roman" panose="02020603050405020304" pitchFamily="18" charset="0"/>
                <a:cs typeface="Times New Roman" panose="02020603050405020304" pitchFamily="18" charset="0"/>
              </a:rPr>
              <a:t> у </a:t>
            </a:r>
            <a:r>
              <a:rPr lang="ru-RU" sz="1800" b="0" i="0" dirty="0" err="1">
                <a:effectLst/>
                <a:latin typeface="Times New Roman" panose="02020603050405020304" pitchFamily="18" charset="0"/>
                <a:cs typeface="Times New Roman" panose="02020603050405020304" pitchFamily="18" charset="0"/>
              </a:rPr>
              <a:t>давальному</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відмінку</a:t>
            </a:r>
            <a:r>
              <a:rPr lang="ru-RU" sz="1800" b="0" i="0" dirty="0">
                <a:effectLst/>
                <a:latin typeface="Times New Roman" panose="02020603050405020304" pitchFamily="18" charset="0"/>
                <a:cs typeface="Times New Roman" panose="02020603050405020304" pitchFamily="18" charset="0"/>
              </a:rPr>
              <a:t> .</a:t>
            </a:r>
          </a:p>
          <a:p>
            <a:pPr algn="l" fontAlgn="base">
              <a:spcAft>
                <a:spcPts val="1125"/>
              </a:spcAft>
            </a:pPr>
            <a:r>
              <a:rPr lang="ru-RU" sz="1800" b="0" i="0" dirty="0" err="1">
                <a:effectLst/>
                <a:latin typeface="Times New Roman" panose="02020603050405020304" pitchFamily="18" charset="0"/>
                <a:cs typeface="Times New Roman" panose="02020603050405020304" pitchFamily="18" charset="0"/>
              </a:rPr>
              <a:t>Пропозиції</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що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містяться</a:t>
            </a:r>
            <a:r>
              <a:rPr lang="ru-RU" sz="1800" b="0" i="0" dirty="0">
                <a:effectLst/>
                <a:latin typeface="Times New Roman" panose="02020603050405020304" pitchFamily="18" charset="0"/>
                <a:cs typeface="Times New Roman" panose="02020603050405020304" pitchFamily="18" charset="0"/>
              </a:rPr>
              <a:t> в </a:t>
            </a:r>
            <a:r>
              <a:rPr lang="ru-RU" sz="1800" b="0" i="0" dirty="0" err="1">
                <a:effectLst/>
                <a:latin typeface="Times New Roman" panose="02020603050405020304" pitchFamily="18" charset="0"/>
                <a:cs typeface="Times New Roman" panose="02020603050405020304" pitchFamily="18" charset="0"/>
              </a:rPr>
              <a:t>наказі</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необхідно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узгоджувати</a:t>
            </a:r>
            <a:r>
              <a:rPr lang="ru-RU" sz="1800" b="0" i="0" dirty="0">
                <a:effectLst/>
                <a:latin typeface="Times New Roman" panose="02020603050405020304" pitchFamily="18" charset="0"/>
                <a:cs typeface="Times New Roman" panose="02020603050405020304" pitchFamily="18" charset="0"/>
              </a:rPr>
              <a:t> з </a:t>
            </a:r>
            <a:r>
              <a:rPr lang="ru-RU" sz="1800" b="0" i="0" dirty="0" err="1">
                <a:effectLst/>
                <a:latin typeface="Times New Roman" panose="02020603050405020304" pitchFamily="18" charset="0"/>
                <a:cs typeface="Times New Roman" panose="02020603050405020304" pitchFamily="18" charset="0"/>
              </a:rPr>
              <a:t>раніше</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прийнятими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рішеннями</a:t>
            </a:r>
            <a:r>
              <a:rPr lang="ru-RU" sz="1800" b="0" i="0" dirty="0">
                <a:effectLst/>
                <a:latin typeface="Times New Roman" panose="02020603050405020304" pitchFamily="18" charset="0"/>
                <a:cs typeface="Times New Roman" panose="02020603050405020304" pitchFamily="18" charset="0"/>
              </a:rPr>
              <a:t> з </a:t>
            </a:r>
            <a:r>
              <a:rPr lang="ru-RU" sz="1800" b="0" i="0" dirty="0" err="1">
                <a:effectLst/>
                <a:latin typeface="Times New Roman" panose="02020603050405020304" pitchFamily="18" charset="0"/>
                <a:cs typeface="Times New Roman" panose="02020603050405020304" pitchFamily="18" charset="0"/>
              </a:rPr>
              <a:t>цього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питання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щоб</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уникнути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повторів</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або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суперечностей</a:t>
            </a:r>
            <a:r>
              <a:rPr lang="ru-RU" sz="18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1800" b="0" i="0" dirty="0">
                <a:effectLst/>
                <a:latin typeface="Times New Roman" panose="02020603050405020304" pitchFamily="18" charset="0"/>
                <a:cs typeface="Times New Roman" panose="02020603050405020304" pitchFamily="18" charset="0"/>
              </a:rPr>
              <a:t>Пункт, </a:t>
            </a:r>
            <a:r>
              <a:rPr lang="ru-RU" sz="1800" b="0" i="0" dirty="0" err="1">
                <a:effectLst/>
                <a:latin typeface="Times New Roman" panose="02020603050405020304" pitchFamily="18" charset="0"/>
                <a:cs typeface="Times New Roman" panose="02020603050405020304" pitchFamily="18" charset="0"/>
              </a:rPr>
              <a:t>що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починається</a:t>
            </a:r>
            <a:r>
              <a:rPr lang="ru-RU" sz="1800" b="0" i="0" dirty="0">
                <a:effectLst/>
                <a:latin typeface="Times New Roman" panose="02020603050405020304" pitchFamily="18" charset="0"/>
                <a:cs typeface="Times New Roman" panose="02020603050405020304" pitchFamily="18" charset="0"/>
              </a:rPr>
              <a:t> словами «Наказ довести до </a:t>
            </a:r>
            <a:r>
              <a:rPr lang="ru-RU" sz="1800" b="0" i="0" dirty="0" err="1">
                <a:effectLst/>
                <a:latin typeface="Times New Roman" panose="02020603050405020304" pitchFamily="18" charset="0"/>
                <a:cs typeface="Times New Roman" panose="02020603050405020304" pitchFamily="18" charset="0"/>
              </a:rPr>
              <a:t>відома</a:t>
            </a:r>
            <a:r>
              <a:rPr lang="ru-RU" sz="1800" b="0" i="0" dirty="0">
                <a:effectLst/>
                <a:latin typeface="Times New Roman" panose="02020603050405020304" pitchFamily="18" charset="0"/>
                <a:cs typeface="Times New Roman" panose="02020603050405020304" pitchFamily="18" charset="0"/>
              </a:rPr>
              <a:t>…», до наказу не вноситься .</a:t>
            </a:r>
          </a:p>
          <a:p>
            <a:pPr algn="l" fontAlgn="base">
              <a:spcAft>
                <a:spcPts val="1125"/>
              </a:spcAft>
            </a:pPr>
            <a:r>
              <a:rPr lang="ru-RU" sz="1800" b="1" i="0" dirty="0" err="1">
                <a:effectLst/>
                <a:latin typeface="Times New Roman" panose="02020603050405020304" pitchFamily="18" charset="0"/>
                <a:cs typeface="Times New Roman" panose="02020603050405020304" pitchFamily="18" charset="0"/>
              </a:rPr>
              <a:t>Зміни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що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вносяться</a:t>
            </a:r>
            <a:r>
              <a:rPr lang="ru-RU" sz="1800" b="0" i="0" dirty="0">
                <a:effectLst/>
                <a:latin typeface="Times New Roman" panose="02020603050405020304" pitchFamily="18" charset="0"/>
                <a:cs typeface="Times New Roman" panose="02020603050405020304" pitchFamily="18" charset="0"/>
              </a:rPr>
              <a:t> до наказу, </a:t>
            </a:r>
            <a:r>
              <a:rPr lang="ru-RU" sz="1800" b="1" i="0" dirty="0" err="1">
                <a:effectLst/>
                <a:latin typeface="Times New Roman" panose="02020603050405020304" pitchFamily="18" charset="0"/>
                <a:cs typeface="Times New Roman" panose="02020603050405020304" pitchFamily="18" charset="0"/>
              </a:rPr>
              <a:t>оформлюються</a:t>
            </a:r>
            <a:r>
              <a:rPr lang="ru-RU" sz="1800" b="1" i="0" dirty="0">
                <a:effectLst/>
                <a:latin typeface="Times New Roman" panose="02020603050405020304" pitchFamily="18" charset="0"/>
                <a:cs typeface="Times New Roman" panose="02020603050405020304" pitchFamily="18" charset="0"/>
              </a:rPr>
              <a:t> </a:t>
            </a:r>
            <a:r>
              <a:rPr lang="ru-RU" sz="1800" b="1" i="0" dirty="0" err="1">
                <a:effectLst/>
                <a:latin typeface="Times New Roman" panose="02020603050405020304" pitchFamily="18" charset="0"/>
                <a:cs typeface="Times New Roman" panose="02020603050405020304" pitchFamily="18" charset="0"/>
              </a:rPr>
              <a:t>окремим</a:t>
            </a:r>
            <a:r>
              <a:rPr lang="ru-RU" sz="1800" b="1" i="0" dirty="0">
                <a:effectLst/>
                <a:latin typeface="Times New Roman" panose="02020603050405020304" pitchFamily="18" charset="0"/>
                <a:cs typeface="Times New Roman" panose="02020603050405020304" pitchFamily="18" charset="0"/>
              </a:rPr>
              <a:t> наказом</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який</a:t>
            </a:r>
            <a:r>
              <a:rPr lang="ru-RU" sz="1800" b="0" i="0" dirty="0">
                <a:effectLst/>
                <a:latin typeface="Times New Roman" panose="02020603050405020304" pitchFamily="18" charset="0"/>
                <a:cs typeface="Times New Roman" panose="02020603050405020304" pitchFamily="18" charset="0"/>
              </a:rPr>
              <a:t> повинен </a:t>
            </a:r>
            <a:r>
              <a:rPr lang="ru-RU" sz="1800" b="0" i="0" dirty="0" err="1">
                <a:effectLst/>
                <a:latin typeface="Times New Roman" panose="02020603050405020304" pitchFamily="18" charset="0"/>
                <a:cs typeface="Times New Roman" panose="02020603050405020304" pitchFamily="18" charset="0"/>
              </a:rPr>
              <a:t>мати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такий</a:t>
            </a:r>
            <a:r>
              <a:rPr lang="ru-RU" sz="1800" b="0" i="0" dirty="0">
                <a:effectLst/>
                <a:latin typeface="Times New Roman" panose="02020603050405020304" pitchFamily="18" charset="0"/>
                <a:cs typeface="Times New Roman" panose="02020603050405020304" pitchFamily="18" charset="0"/>
              </a:rPr>
              <a:t> заголовок: «Про </a:t>
            </a:r>
            <a:r>
              <a:rPr lang="ru-RU" sz="1800" b="0" i="0" dirty="0" err="1">
                <a:effectLst/>
                <a:latin typeface="Times New Roman" panose="02020603050405020304" pitchFamily="18" charset="0"/>
                <a:cs typeface="Times New Roman" panose="02020603050405020304" pitchFamily="18" charset="0"/>
              </a:rPr>
              <a:t>внесення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змін</a:t>
            </a:r>
            <a:r>
              <a:rPr lang="ru-RU" sz="1800" b="0" i="0" dirty="0">
                <a:effectLst/>
                <a:latin typeface="Times New Roman" panose="02020603050405020304" pitchFamily="18" charset="0"/>
                <a:cs typeface="Times New Roman" panose="02020603050405020304" pitchFamily="18" charset="0"/>
              </a:rPr>
              <a:t> до наказу …» </a:t>
            </a:r>
            <a:r>
              <a:rPr lang="ru-RU" sz="1800" b="0" i="0" dirty="0" err="1">
                <a:effectLst/>
                <a:latin typeface="Times New Roman" panose="02020603050405020304" pitchFamily="18" charset="0"/>
                <a:cs typeface="Times New Roman" panose="02020603050405020304" pitchFamily="18" charset="0"/>
              </a:rPr>
              <a:t>із</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зазначенням</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дати</a:t>
            </a:r>
            <a:r>
              <a:rPr lang="ru-RU" sz="1800" b="0" i="0" dirty="0">
                <a:effectLst/>
                <a:latin typeface="Times New Roman" panose="02020603050405020304" pitchFamily="18" charset="0"/>
                <a:cs typeface="Times New Roman" panose="02020603050405020304" pitchFamily="18" charset="0"/>
              </a:rPr>
              <a:t>, номера, заголовка </a:t>
            </a:r>
            <a:r>
              <a:rPr lang="ru-RU" sz="1800" b="0" i="0" dirty="0" err="1">
                <a:effectLst/>
                <a:latin typeface="Times New Roman" panose="02020603050405020304" pitchFamily="18" charset="0"/>
                <a:cs typeface="Times New Roman" panose="02020603050405020304" pitchFamily="18" charset="0"/>
              </a:rPr>
              <a:t>розпорядчого</a:t>
            </a:r>
            <a:r>
              <a:rPr lang="ru-RU" sz="1800" b="0" i="0" dirty="0">
                <a:effectLst/>
                <a:latin typeface="Times New Roman" panose="02020603050405020304" pitchFamily="18" charset="0"/>
                <a:cs typeface="Times New Roman" panose="02020603050405020304" pitchFamily="18" charset="0"/>
              </a:rPr>
              <a:t> документа, до </a:t>
            </a:r>
            <a:r>
              <a:rPr lang="ru-RU" sz="1800" b="0" i="0" dirty="0" err="1">
                <a:effectLst/>
                <a:latin typeface="Times New Roman" panose="02020603050405020304" pitchFamily="18" charset="0"/>
                <a:cs typeface="Times New Roman" panose="02020603050405020304" pitchFamily="18" charset="0"/>
              </a:rPr>
              <a:t>якого</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вносяться</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зміни</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Розпорядча</a:t>
            </a:r>
            <a:r>
              <a:rPr lang="ru-RU" sz="1800" b="0" i="0" dirty="0">
                <a:effectLst/>
                <a:latin typeface="Times New Roman" panose="02020603050405020304" pitchFamily="18" charset="0"/>
                <a:cs typeface="Times New Roman" panose="02020603050405020304" pitchFamily="18" charset="0"/>
              </a:rPr>
              <a:t> </a:t>
            </a:r>
            <a:r>
              <a:rPr lang="ru-RU" sz="1800" b="0" i="0" dirty="0" err="1">
                <a:effectLst/>
                <a:latin typeface="Times New Roman" panose="02020603050405020304" pitchFamily="18" charset="0"/>
                <a:cs typeface="Times New Roman" panose="02020603050405020304" pitchFamily="18" charset="0"/>
              </a:rPr>
              <a:t>частина</a:t>
            </a:r>
            <a:r>
              <a:rPr lang="ru-RU" sz="1800" b="0" i="0" dirty="0">
                <a:effectLst/>
                <a:latin typeface="Times New Roman" panose="02020603050405020304" pitchFamily="18" charset="0"/>
                <a:cs typeface="Times New Roman" panose="02020603050405020304" pitchFamily="18" charset="0"/>
              </a:rPr>
              <a:t> наказу </a:t>
            </a:r>
            <a:r>
              <a:rPr lang="ru-RU" sz="1800" b="0" i="0" dirty="0" err="1">
                <a:effectLst/>
                <a:latin typeface="Times New Roman" panose="02020603050405020304" pitchFamily="18" charset="0"/>
                <a:cs typeface="Times New Roman" panose="02020603050405020304" pitchFamily="18" charset="0"/>
              </a:rPr>
              <a:t>починається</a:t>
            </a:r>
            <a:r>
              <a:rPr lang="ru-RU" sz="1800" b="0" i="0" dirty="0">
                <a:effectLst/>
                <a:latin typeface="Times New Roman" panose="02020603050405020304" pitchFamily="18" charset="0"/>
                <a:cs typeface="Times New Roman" panose="02020603050405020304" pitchFamily="18" charset="0"/>
              </a:rPr>
              <a:t> з такого пункту:</a:t>
            </a:r>
          </a:p>
          <a:p>
            <a:pPr algn="l" fontAlgn="base">
              <a:spcAft>
                <a:spcPts val="1125"/>
              </a:spcAft>
            </a:pPr>
            <a:r>
              <a:rPr lang="ru-RU" sz="1800" b="0" i="0" dirty="0">
                <a:effectLst/>
                <a:latin typeface="Times New Roman" panose="02020603050405020304" pitchFamily="18" charset="0"/>
                <a:cs typeface="Times New Roman" panose="02020603050405020304" pitchFamily="18" charset="0"/>
              </a:rPr>
              <a:t>«1. Внести </a:t>
            </a:r>
            <a:r>
              <a:rPr lang="ru-RU" sz="1800" b="0" i="0" dirty="0" err="1">
                <a:effectLst/>
                <a:latin typeface="Times New Roman" panose="02020603050405020304" pitchFamily="18" charset="0"/>
                <a:cs typeface="Times New Roman" panose="02020603050405020304" pitchFamily="18" charset="0"/>
              </a:rPr>
              <a:t>зміни</a:t>
            </a:r>
            <a:r>
              <a:rPr lang="ru-RU" sz="1800" b="0" i="0" dirty="0">
                <a:effectLst/>
                <a:latin typeface="Times New Roman" panose="02020603050405020304" pitchFamily="18" charset="0"/>
                <a:cs typeface="Times New Roman" panose="02020603050405020304" pitchFamily="18" charset="0"/>
              </a:rPr>
              <a:t> до наказу …».</a:t>
            </a:r>
          </a:p>
        </p:txBody>
      </p:sp>
    </p:spTree>
    <p:extLst>
      <p:ext uri="{BB962C8B-B14F-4D97-AF65-F5344CB8AC3E}">
        <p14:creationId xmlns:p14="http://schemas.microsoft.com/office/powerpoint/2010/main" val="447290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6006B-C70A-1640-C4C0-CB4BD2AF5E35}"/>
            </a:ext>
          </a:extLst>
        </p:cNvPr>
        <p:cNvGrpSpPr/>
        <p:nvPr/>
      </p:nvGrpSpPr>
      <p:grpSpPr>
        <a:xfrm>
          <a:off x="0" y="0"/>
          <a:ext cx="0" cy="0"/>
          <a:chOff x="0" y="0"/>
          <a:chExt cx="0" cy="0"/>
        </a:xfrm>
      </p:grpSpPr>
      <p:pic>
        <p:nvPicPr>
          <p:cNvPr id="8" name="Рисунок 7">
            <a:extLst>
              <a:ext uri="{FF2B5EF4-FFF2-40B4-BE49-F238E27FC236}">
                <a16:creationId xmlns:a16="http://schemas.microsoft.com/office/drawing/2014/main" id="{CEC1F705-2847-EB54-5954-81EDBF9B35A3}"/>
              </a:ext>
            </a:extLst>
          </p:cNvPr>
          <p:cNvPicPr>
            <a:picLocks noChangeAspect="1"/>
          </p:cNvPicPr>
          <p:nvPr/>
        </p:nvPicPr>
        <p:blipFill>
          <a:blip r:embed="rId2"/>
          <a:stretch>
            <a:fillRect/>
          </a:stretch>
        </p:blipFill>
        <p:spPr>
          <a:xfrm>
            <a:off x="381000" y="-419100"/>
            <a:ext cx="8339361" cy="10544346"/>
          </a:xfrm>
          <a:prstGeom prst="rect">
            <a:avLst/>
          </a:prstGeom>
        </p:spPr>
      </p:pic>
      <p:sp>
        <p:nvSpPr>
          <p:cNvPr id="7" name="Прямоугольник 6">
            <a:extLst>
              <a:ext uri="{FF2B5EF4-FFF2-40B4-BE49-F238E27FC236}">
                <a16:creationId xmlns:a16="http://schemas.microsoft.com/office/drawing/2014/main" id="{5BE95F5C-2910-8171-18F3-DD5DB42980EE}"/>
              </a:ext>
            </a:extLst>
          </p:cNvPr>
          <p:cNvSpPr/>
          <p:nvPr/>
        </p:nvSpPr>
        <p:spPr>
          <a:xfrm>
            <a:off x="1219200" y="7658100"/>
            <a:ext cx="7391400" cy="1249669"/>
          </a:xfrm>
          <a:prstGeom prst="rect">
            <a:avLst/>
          </a:prstGeom>
          <a:noFill/>
          <a:ln w="2857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uk-UA"/>
          </a:p>
        </p:txBody>
      </p:sp>
      <p:sp>
        <p:nvSpPr>
          <p:cNvPr id="4" name="TextBox 3">
            <a:extLst>
              <a:ext uri="{FF2B5EF4-FFF2-40B4-BE49-F238E27FC236}">
                <a16:creationId xmlns:a16="http://schemas.microsoft.com/office/drawing/2014/main" id="{5BA0FE33-C143-0C03-70DF-7C27C363DBE7}"/>
              </a:ext>
            </a:extLst>
          </p:cNvPr>
          <p:cNvSpPr txBox="1"/>
          <p:nvPr/>
        </p:nvSpPr>
        <p:spPr>
          <a:xfrm>
            <a:off x="9075420" y="266700"/>
            <a:ext cx="9144000" cy="5114221"/>
          </a:xfrm>
          <a:prstGeom prst="rect">
            <a:avLst/>
          </a:prstGeom>
          <a:noFill/>
        </p:spPr>
        <p:txBody>
          <a:bodyPr wrap="square">
            <a:spAutoFit/>
          </a:bodyPr>
          <a:lstStyle/>
          <a:p>
            <a:pPr algn="l" fontAlgn="base">
              <a:spcAft>
                <a:spcPts val="1125"/>
              </a:spcAft>
            </a:pPr>
            <a:r>
              <a:rPr lang="ru-RU" sz="2800" b="1" i="0" dirty="0" err="1">
                <a:effectLst/>
                <a:latin typeface="Times New Roman" panose="02020603050405020304" pitchFamily="18" charset="0"/>
                <a:cs typeface="Times New Roman" panose="02020603050405020304" pitchFamily="18" charset="0"/>
              </a:rPr>
              <a:t>Підпис</a:t>
            </a:r>
            <a:endParaRPr lang="ru-RU" sz="2800" b="0" i="0" dirty="0">
              <a:effectLst/>
              <a:latin typeface="Times New Roman" panose="02020603050405020304" pitchFamily="18" charset="0"/>
              <a:cs typeface="Times New Roman" panose="02020603050405020304" pitchFamily="18" charset="0"/>
            </a:endParaRPr>
          </a:p>
          <a:p>
            <a:pPr algn="l" fontAlgn="base">
              <a:spcAft>
                <a:spcPts val="1125"/>
              </a:spcAft>
            </a:pPr>
            <a:r>
              <a:rPr lang="ru-RU" sz="2800" b="0" i="0" dirty="0" err="1">
                <a:effectLst/>
                <a:latin typeface="Times New Roman" panose="02020603050405020304" pitchFamily="18" charset="0"/>
                <a:cs typeface="Times New Roman" panose="02020603050405020304" pitchFamily="18" charset="0"/>
              </a:rPr>
              <a:t>Керівник</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навчального</a:t>
            </a:r>
            <a:r>
              <a:rPr lang="ru-RU" sz="2800" b="0" i="0" dirty="0">
                <a:effectLst/>
                <a:latin typeface="Times New Roman" panose="02020603050405020304" pitchFamily="18" charset="0"/>
                <a:cs typeface="Times New Roman" panose="02020603050405020304" pitchFamily="18" charset="0"/>
              </a:rPr>
              <a:t> закладу </a:t>
            </a:r>
            <a:r>
              <a:rPr lang="ru-RU" sz="2800" b="0" i="0" dirty="0" err="1">
                <a:effectLst/>
                <a:latin typeface="Times New Roman" panose="02020603050405020304" pitchFamily="18" charset="0"/>
                <a:cs typeface="Times New Roman" panose="02020603050405020304" pitchFamily="18" charset="0"/>
              </a:rPr>
              <a:t>підписує</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накази</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особисто</a:t>
            </a:r>
            <a:r>
              <a:rPr lang="ru-RU" sz="2800" b="0" i="0" dirty="0">
                <a:effectLst/>
                <a:latin typeface="Times New Roman" panose="02020603050405020304" pitchFamily="18" charset="0"/>
                <a:cs typeface="Times New Roman" panose="02020603050405020304" pitchFamily="18" charset="0"/>
              </a:rPr>
              <a:t>, в межах </a:t>
            </a:r>
            <a:r>
              <a:rPr lang="ru-RU" sz="2800" b="0" i="0" dirty="0" err="1">
                <a:effectLst/>
                <a:latin typeface="Times New Roman" panose="02020603050405020304" pitchFamily="18" charset="0"/>
                <a:cs typeface="Times New Roman" panose="02020603050405020304" pitchFamily="18" charset="0"/>
              </a:rPr>
              <a:t>своїх</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повноважень</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визначених</a:t>
            </a:r>
            <a:r>
              <a:rPr lang="ru-RU" sz="2800" b="0" i="0" dirty="0">
                <a:effectLst/>
                <a:latin typeface="Times New Roman" panose="02020603050405020304" pitchFamily="18" charset="0"/>
                <a:cs typeface="Times New Roman" panose="02020603050405020304" pitchFamily="18" charset="0"/>
              </a:rPr>
              <a:t> статутом </a:t>
            </a:r>
            <a:r>
              <a:rPr lang="ru-RU" sz="2800" b="0" i="0" dirty="0" err="1">
                <a:effectLst/>
                <a:latin typeface="Times New Roman" panose="02020603050405020304" pitchFamily="18" charset="0"/>
                <a:cs typeface="Times New Roman" panose="02020603050405020304" pitchFamily="18" charset="0"/>
              </a:rPr>
              <a:t>загальноосвітнього</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навчального</a:t>
            </a:r>
            <a:r>
              <a:rPr lang="ru-RU" sz="2800" b="0" i="0" dirty="0">
                <a:effectLst/>
                <a:latin typeface="Times New Roman" panose="02020603050405020304" pitchFamily="18" charset="0"/>
                <a:cs typeface="Times New Roman" panose="02020603050405020304" pitchFamily="18" charset="0"/>
              </a:rPr>
              <a:t> закладу, </a:t>
            </a:r>
            <a:r>
              <a:rPr lang="ru-RU" sz="2800" b="0" i="0" dirty="0" err="1">
                <a:effectLst/>
                <a:latin typeface="Times New Roman" panose="02020603050405020304" pitchFamily="18" charset="0"/>
                <a:cs typeface="Times New Roman" panose="02020603050405020304" pitchFamily="18" charset="0"/>
              </a:rPr>
              <a:t>посадовими</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інструкціями</a:t>
            </a:r>
            <a:r>
              <a:rPr lang="ru-RU" sz="2800" b="0" i="0" dirty="0">
                <a:effectLst/>
                <a:latin typeface="Times New Roman" panose="02020603050405020304" pitchFamily="18" charset="0"/>
                <a:cs typeface="Times New Roman" panose="02020603050405020304" pitchFamily="18" charset="0"/>
              </a:rPr>
              <a:t>, наказом про </a:t>
            </a:r>
            <a:r>
              <a:rPr lang="ru-RU" sz="2800" b="0" i="0" dirty="0" err="1">
                <a:effectLst/>
                <a:latin typeface="Times New Roman" panose="02020603050405020304" pitchFamily="18" charset="0"/>
                <a:cs typeface="Times New Roman" panose="02020603050405020304" pitchFamily="18" charset="0"/>
              </a:rPr>
              <a:t>розподіл</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обов’язків</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між</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керівником</a:t>
            </a:r>
            <a:r>
              <a:rPr lang="ru-RU" sz="2800" b="0" i="0" dirty="0">
                <a:effectLst/>
                <a:latin typeface="Times New Roman" panose="02020603050405020304" pitchFamily="18" charset="0"/>
                <a:cs typeface="Times New Roman" panose="02020603050405020304" pitchFamily="18" charset="0"/>
              </a:rPr>
              <a:t> та </a:t>
            </a:r>
            <a:r>
              <a:rPr lang="ru-RU" sz="2800" b="0" i="0" dirty="0" err="1">
                <a:effectLst/>
                <a:latin typeface="Times New Roman" panose="02020603050405020304" pitchFamily="18" charset="0"/>
                <a:cs typeface="Times New Roman" panose="02020603050405020304" pitchFamily="18" charset="0"/>
              </a:rPr>
              <a:t>його</a:t>
            </a:r>
            <a:r>
              <a:rPr lang="ru-RU" sz="2800" b="0" i="0" dirty="0">
                <a:effectLst/>
                <a:latin typeface="Times New Roman" panose="02020603050405020304" pitchFamily="18" charset="0"/>
                <a:cs typeface="Times New Roman" panose="02020603050405020304" pitchFamily="18" charset="0"/>
              </a:rPr>
              <a:t> заступниками.</a:t>
            </a:r>
          </a:p>
          <a:p>
            <a:pPr algn="l" fontAlgn="base">
              <a:spcAft>
                <a:spcPts val="1125"/>
              </a:spcAft>
            </a:pPr>
            <a:r>
              <a:rPr lang="ru-RU" sz="2800" b="0" i="0" dirty="0" err="1">
                <a:effectLst/>
                <a:latin typeface="Times New Roman" panose="02020603050405020304" pitchFamily="18" charset="0"/>
                <a:cs typeface="Times New Roman" panose="02020603050405020304" pitchFamily="18" charset="0"/>
              </a:rPr>
              <a:t>Підпис</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складається</a:t>
            </a:r>
            <a:r>
              <a:rPr lang="ru-RU" sz="2800" b="0" i="0" dirty="0">
                <a:effectLst/>
                <a:latin typeface="Times New Roman" panose="02020603050405020304" pitchFamily="18" charset="0"/>
                <a:cs typeface="Times New Roman" panose="02020603050405020304" pitchFamily="18" charset="0"/>
              </a:rPr>
              <a:t> з </a:t>
            </a:r>
            <a:r>
              <a:rPr lang="ru-RU" sz="2800" b="0" i="0" dirty="0" err="1">
                <a:effectLst/>
                <a:latin typeface="Times New Roman" panose="02020603050405020304" pitchFamily="18" charset="0"/>
                <a:cs typeface="Times New Roman" panose="02020603050405020304" pitchFamily="18" charset="0"/>
              </a:rPr>
              <a:t>найменування</a:t>
            </a:r>
            <a:r>
              <a:rPr lang="ru-RU" sz="2800" b="0" i="0" dirty="0">
                <a:effectLst/>
                <a:latin typeface="Times New Roman" panose="02020603050405020304" pitchFamily="18" charset="0"/>
                <a:cs typeface="Times New Roman" panose="02020603050405020304" pitchFamily="18" charset="0"/>
              </a:rPr>
              <a:t> посади особи, яка </a:t>
            </a:r>
            <a:r>
              <a:rPr lang="ru-RU" sz="2800" b="0" i="0" dirty="0" err="1">
                <a:effectLst/>
                <a:latin typeface="Times New Roman" panose="02020603050405020304" pitchFamily="18" charset="0"/>
                <a:cs typeface="Times New Roman" panose="02020603050405020304" pitchFamily="18" charset="0"/>
              </a:rPr>
              <a:t>підписує</a:t>
            </a:r>
            <a:r>
              <a:rPr lang="ru-RU" sz="2800" b="0" i="0" dirty="0">
                <a:effectLst/>
                <a:latin typeface="Times New Roman" panose="02020603050405020304" pitchFamily="18" charset="0"/>
                <a:cs typeface="Times New Roman" panose="02020603050405020304" pitchFamily="18" charset="0"/>
              </a:rPr>
              <a:t> документ, (</a:t>
            </a:r>
            <a:r>
              <a:rPr lang="ru-RU" sz="2800" b="0" i="0" dirty="0" err="1">
                <a:effectLst/>
                <a:latin typeface="Times New Roman" panose="02020603050405020304" pitchFamily="18" charset="0"/>
                <a:cs typeface="Times New Roman" panose="02020603050405020304" pitchFamily="18" charset="0"/>
              </a:rPr>
              <a:t>повного</a:t>
            </a:r>
            <a:r>
              <a:rPr lang="ru-RU" sz="2800" b="0" i="0" dirty="0">
                <a:effectLst/>
                <a:latin typeface="Times New Roman" panose="02020603050405020304" pitchFamily="18" charset="0"/>
                <a:cs typeface="Times New Roman" panose="02020603050405020304" pitchFamily="18" charset="0"/>
              </a:rPr>
              <a:t> — </a:t>
            </a:r>
            <a:r>
              <a:rPr lang="ru-RU" sz="2800" b="0" i="0" dirty="0" err="1">
                <a:effectLst/>
                <a:latin typeface="Times New Roman" panose="02020603050405020304" pitchFamily="18" charset="0"/>
                <a:cs typeface="Times New Roman" panose="02020603050405020304" pitchFamily="18" charset="0"/>
              </a:rPr>
              <a:t>якщо</a:t>
            </a:r>
            <a:r>
              <a:rPr lang="ru-RU" sz="2800" b="0" i="0" dirty="0">
                <a:effectLst/>
                <a:latin typeface="Times New Roman" panose="02020603050405020304" pitchFamily="18" charset="0"/>
                <a:cs typeface="Times New Roman" panose="02020603050405020304" pitchFamily="18" charset="0"/>
              </a:rPr>
              <a:t> документ </a:t>
            </a:r>
            <a:r>
              <a:rPr lang="ru-RU" sz="2800" b="0" i="0" dirty="0" err="1">
                <a:effectLst/>
                <a:latin typeface="Times New Roman" panose="02020603050405020304" pitchFamily="18" charset="0"/>
                <a:cs typeface="Times New Roman" panose="02020603050405020304" pitchFamily="18" charset="0"/>
              </a:rPr>
              <a:t>надрукований</a:t>
            </a:r>
            <a:r>
              <a:rPr lang="ru-RU" sz="2800" b="0" i="0" dirty="0">
                <a:effectLst/>
                <a:latin typeface="Times New Roman" panose="02020603050405020304" pitchFamily="18" charset="0"/>
                <a:cs typeface="Times New Roman" panose="02020603050405020304" pitchFamily="18" charset="0"/>
              </a:rPr>
              <a:t> не на бланку, </a:t>
            </a:r>
            <a:r>
              <a:rPr lang="ru-RU" sz="2800" b="0" i="0" dirty="0" err="1">
                <a:effectLst/>
                <a:latin typeface="Times New Roman" panose="02020603050405020304" pitchFamily="18" charset="0"/>
                <a:cs typeface="Times New Roman" panose="02020603050405020304" pitchFamily="18" charset="0"/>
              </a:rPr>
              <a:t>скороченого</a:t>
            </a:r>
            <a:r>
              <a:rPr lang="ru-RU" sz="2800" b="0" i="0" dirty="0">
                <a:effectLst/>
                <a:latin typeface="Times New Roman" panose="02020603050405020304" pitchFamily="18" charset="0"/>
                <a:cs typeface="Times New Roman" panose="02020603050405020304" pitchFamily="18" charset="0"/>
              </a:rPr>
              <a:t> — на </a:t>
            </a:r>
            <a:r>
              <a:rPr lang="ru-RU" sz="2800" b="0" i="0" dirty="0" err="1">
                <a:effectLst/>
                <a:latin typeface="Times New Roman" panose="02020603050405020304" pitchFamily="18" charset="0"/>
                <a:cs typeface="Times New Roman" panose="02020603050405020304" pitchFamily="18" charset="0"/>
              </a:rPr>
              <a:t>документі</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надрукованому</a:t>
            </a:r>
            <a:r>
              <a:rPr lang="ru-RU" sz="2800" b="0" i="0" dirty="0">
                <a:effectLst/>
                <a:latin typeface="Times New Roman" panose="02020603050405020304" pitchFamily="18" charset="0"/>
                <a:cs typeface="Times New Roman" panose="02020603050405020304" pitchFamily="18" charset="0"/>
              </a:rPr>
              <a:t> на бланку), </a:t>
            </a:r>
            <a:r>
              <a:rPr lang="ru-RU" sz="2800" b="0" i="0" dirty="0" err="1">
                <a:effectLst/>
                <a:latin typeface="Times New Roman" panose="02020603050405020304" pitchFamily="18" charset="0"/>
                <a:cs typeface="Times New Roman" panose="02020603050405020304" pitchFamily="18" charset="0"/>
              </a:rPr>
              <a:t>особистого</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підпису</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ініціалів</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ініціал</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імені</a:t>
            </a:r>
            <a:r>
              <a:rPr lang="ru-RU" sz="2800" b="0" i="0" dirty="0">
                <a:effectLst/>
                <a:latin typeface="Times New Roman" panose="02020603050405020304" pitchFamily="18" charset="0"/>
                <a:cs typeface="Times New Roman" panose="02020603050405020304" pitchFamily="18" charset="0"/>
              </a:rPr>
              <a:t>), </a:t>
            </a:r>
            <a:r>
              <a:rPr lang="ru-RU" sz="2800" b="0" i="0" dirty="0" err="1">
                <a:effectLst/>
                <a:latin typeface="Times New Roman" panose="02020603050405020304" pitchFamily="18" charset="0"/>
                <a:cs typeface="Times New Roman" panose="02020603050405020304" pitchFamily="18" charset="0"/>
              </a:rPr>
              <a:t>прізвища</a:t>
            </a:r>
            <a:r>
              <a:rPr lang="ru-RU" sz="2800" b="0" i="0" dirty="0">
                <a:effectLst/>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45FAA5D8-0F75-570A-3E49-3991D699E2CD}"/>
              </a:ext>
            </a:extLst>
          </p:cNvPr>
          <p:cNvSpPr txBox="1"/>
          <p:nvPr/>
        </p:nvSpPr>
        <p:spPr>
          <a:xfrm>
            <a:off x="9075420" y="5290984"/>
            <a:ext cx="9243060" cy="4973156"/>
          </a:xfrm>
          <a:prstGeom prst="rect">
            <a:avLst/>
          </a:prstGeom>
          <a:noFill/>
        </p:spPr>
        <p:txBody>
          <a:bodyPr wrap="square">
            <a:spAutoFit/>
          </a:bodyPr>
          <a:lstStyle/>
          <a:p>
            <a:pPr algn="l" fontAlgn="base">
              <a:spcAft>
                <a:spcPts val="1125"/>
              </a:spcAft>
            </a:pPr>
            <a:r>
              <a:rPr lang="uk-UA" sz="2800" dirty="0">
                <a:latin typeface="Times New Roman" panose="02020603050405020304" pitchFamily="18" charset="0"/>
                <a:cs typeface="Times New Roman" panose="02020603050405020304" pitchFamily="18" charset="0"/>
              </a:rPr>
              <a:t>За відсутності керівника, у разі його заміщення за наказом, наказ підписує особа, що виконує його обов’язки. У такому разі обов’язково зазначаються фактична посада, ініціали, прізвище особи, яка підписала наказ та додаються до найменування посади керівника слова «Виконуючий обов’язки» або «В. о.».</a:t>
            </a:r>
          </a:p>
          <a:p>
            <a:pPr algn="l" fontAlgn="base">
              <a:spcAft>
                <a:spcPts val="1125"/>
              </a:spcAft>
            </a:pPr>
            <a:r>
              <a:rPr lang="uk-UA" sz="2800" dirty="0">
                <a:latin typeface="Times New Roman" panose="02020603050405020304" pitchFamily="18" charset="0"/>
                <a:cs typeface="Times New Roman" panose="02020603050405020304" pitchFamily="18" charset="0"/>
              </a:rPr>
              <a:t>Відбитком печатки закладу засвідчують підпис посадової особи на наказах з питань фінансово-господарської діяльності. Відбиток печатки ставиться таким чином, щоб він охоплював останні кілька літер найменування посади особи, яка підписала документ.</a:t>
            </a:r>
          </a:p>
        </p:txBody>
      </p:sp>
    </p:spTree>
    <p:extLst>
      <p:ext uri="{BB962C8B-B14F-4D97-AF65-F5344CB8AC3E}">
        <p14:creationId xmlns:p14="http://schemas.microsoft.com/office/powerpoint/2010/main" val="3679531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62000" y="114300"/>
            <a:ext cx="8138279" cy="10287000"/>
          </a:xfrm>
          <a:custGeom>
            <a:avLst/>
            <a:gdLst/>
            <a:ahLst/>
            <a:cxnLst/>
            <a:rect l="l" t="t" r="r" b="b"/>
            <a:pathLst>
              <a:path w="8138279" h="10287000">
                <a:moveTo>
                  <a:pt x="0" y="0"/>
                </a:moveTo>
                <a:lnTo>
                  <a:pt x="8138279" y="0"/>
                </a:lnTo>
                <a:lnTo>
                  <a:pt x="8138279" y="10287000"/>
                </a:lnTo>
                <a:lnTo>
                  <a:pt x="0" y="10287000"/>
                </a:lnTo>
                <a:lnTo>
                  <a:pt x="0" y="0"/>
                </a:lnTo>
                <a:close/>
              </a:path>
            </a:pathLst>
          </a:custGeom>
          <a:blipFill>
            <a:blip r:embed="rId2"/>
            <a:stretch>
              <a:fillRect/>
            </a:stretch>
          </a:blipFill>
        </p:spPr>
      </p:sp>
      <p:sp>
        <p:nvSpPr>
          <p:cNvPr id="4" name="TextBox 3">
            <a:extLst>
              <a:ext uri="{FF2B5EF4-FFF2-40B4-BE49-F238E27FC236}">
                <a16:creationId xmlns:a16="http://schemas.microsoft.com/office/drawing/2014/main" id="{150588CF-378F-DF46-2002-C24F81866D9D}"/>
              </a:ext>
            </a:extLst>
          </p:cNvPr>
          <p:cNvSpPr txBox="1"/>
          <p:nvPr/>
        </p:nvSpPr>
        <p:spPr>
          <a:xfrm>
            <a:off x="9174480" y="6819900"/>
            <a:ext cx="9144000" cy="3139321"/>
          </a:xfrm>
          <a:prstGeom prst="rect">
            <a:avLst/>
          </a:prstGeom>
          <a:noFill/>
        </p:spPr>
        <p:txBody>
          <a:bodyPr wrap="square">
            <a:spAutoFit/>
          </a:bodyPr>
          <a:lstStyle/>
          <a:p>
            <a:pPr algn="l"/>
            <a:r>
              <a:rPr lang="ru-RU" b="1" i="0" dirty="0">
                <a:solidFill>
                  <a:srgbClr val="222222"/>
                </a:solidFill>
                <a:effectLst/>
                <a:latin typeface="Roboto" panose="02000000000000000000" pitchFamily="2" charset="0"/>
              </a:rPr>
              <a:t>► Заголовок</a:t>
            </a:r>
            <a:endParaRPr lang="ru-RU" b="0" i="0" dirty="0">
              <a:solidFill>
                <a:srgbClr val="222222"/>
              </a:solidFill>
              <a:effectLst/>
              <a:latin typeface="Roboto" panose="02000000000000000000" pitchFamily="2" charset="0"/>
            </a:endParaRPr>
          </a:p>
          <a:p>
            <a:pPr algn="l"/>
            <a:r>
              <a:rPr lang="ru-RU" b="0" i="0" dirty="0" err="1">
                <a:solidFill>
                  <a:srgbClr val="222222"/>
                </a:solidFill>
                <a:effectLst/>
                <a:latin typeface="Roboto" panose="02000000000000000000" pitchFamily="2" charset="0"/>
              </a:rPr>
              <a:t>Зміст</a:t>
            </a:r>
            <a:r>
              <a:rPr lang="ru-RU" b="0" i="0" dirty="0">
                <a:solidFill>
                  <a:srgbClr val="222222"/>
                </a:solidFill>
                <a:effectLst/>
                <a:latin typeface="Roboto" panose="02000000000000000000" pitchFamily="2" charset="0"/>
              </a:rPr>
              <a:t> наказу </a:t>
            </a:r>
            <a:r>
              <a:rPr lang="ru-RU" b="0" i="0" dirty="0" err="1">
                <a:solidFill>
                  <a:srgbClr val="222222"/>
                </a:solidFill>
                <a:effectLst/>
                <a:latin typeface="Roboto" panose="02000000000000000000" pitchFamily="2" charset="0"/>
              </a:rPr>
              <a:t>стисло</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викладайте</a:t>
            </a:r>
            <a:r>
              <a:rPr lang="ru-RU" b="0" i="0" dirty="0">
                <a:solidFill>
                  <a:srgbClr val="222222"/>
                </a:solidFill>
                <a:effectLst/>
                <a:latin typeface="Roboto" panose="02000000000000000000" pitchFamily="2" charset="0"/>
              </a:rPr>
              <a:t> в заголовку. Починайте </a:t>
            </a:r>
            <a:r>
              <a:rPr lang="ru-RU" b="0" i="0" dirty="0" err="1">
                <a:solidFill>
                  <a:srgbClr val="222222"/>
                </a:solidFill>
                <a:effectLst/>
                <a:latin typeface="Roboto" panose="02000000000000000000" pitchFamily="2" charset="0"/>
              </a:rPr>
              <a:t>із</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прийменника</a:t>
            </a:r>
            <a:r>
              <a:rPr lang="ru-RU" b="0" i="0" dirty="0">
                <a:solidFill>
                  <a:srgbClr val="222222"/>
                </a:solidFill>
                <a:effectLst/>
                <a:latin typeface="Roboto" panose="02000000000000000000" pitchFamily="2" charset="0"/>
              </a:rPr>
              <a:t> «про»: «Про </a:t>
            </a:r>
            <a:r>
              <a:rPr lang="ru-RU" b="0" i="0" dirty="0" err="1">
                <a:solidFill>
                  <a:srgbClr val="222222"/>
                </a:solidFill>
                <a:effectLst/>
                <a:latin typeface="Roboto" panose="02000000000000000000" pitchFamily="2" charset="0"/>
              </a:rPr>
              <a:t>затвердження</a:t>
            </a:r>
            <a:r>
              <a:rPr lang="ru-RU" b="0" i="0" dirty="0">
                <a:solidFill>
                  <a:srgbClr val="222222"/>
                </a:solidFill>
                <a:effectLst/>
                <a:latin typeface="Roboto" panose="02000000000000000000" pitchFamily="2" charset="0"/>
              </a:rPr>
              <a:t>...», «Про </a:t>
            </a:r>
            <a:r>
              <a:rPr lang="ru-RU" b="0" i="0" dirty="0" err="1">
                <a:solidFill>
                  <a:srgbClr val="222222"/>
                </a:solidFill>
                <a:effectLst/>
                <a:latin typeface="Roboto" panose="02000000000000000000" pitchFamily="2" charset="0"/>
              </a:rPr>
              <a:t>введення</a:t>
            </a:r>
            <a:r>
              <a:rPr lang="ru-RU" b="0" i="0" dirty="0">
                <a:solidFill>
                  <a:srgbClr val="222222"/>
                </a:solidFill>
                <a:effectLst/>
                <a:latin typeface="Roboto" panose="02000000000000000000" pitchFamily="2" charset="0"/>
              </a:rPr>
              <a:t>...», «Про </a:t>
            </a:r>
            <a:r>
              <a:rPr lang="ru-RU" b="0" i="0" dirty="0" err="1">
                <a:solidFill>
                  <a:srgbClr val="222222"/>
                </a:solidFill>
                <a:effectLst/>
                <a:latin typeface="Roboto" panose="02000000000000000000" pitchFamily="2" charset="0"/>
              </a:rPr>
              <a:t>створення</a:t>
            </a:r>
            <a:r>
              <a:rPr lang="ru-RU" b="0" i="0" dirty="0">
                <a:solidFill>
                  <a:srgbClr val="222222"/>
                </a:solidFill>
                <a:effectLst/>
                <a:latin typeface="Roboto" panose="02000000000000000000" pitchFamily="2" charset="0"/>
              </a:rPr>
              <a:t>...», «Про </a:t>
            </a:r>
            <a:r>
              <a:rPr lang="ru-RU" b="0" i="0" dirty="0" err="1">
                <a:solidFill>
                  <a:srgbClr val="222222"/>
                </a:solidFill>
                <a:effectLst/>
                <a:latin typeface="Roboto" panose="02000000000000000000" pitchFamily="2" charset="0"/>
              </a:rPr>
              <a:t>внесення</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змін</a:t>
            </a:r>
            <a:r>
              <a:rPr lang="ru-RU" b="0" i="0" dirty="0">
                <a:solidFill>
                  <a:srgbClr val="222222"/>
                </a:solidFill>
                <a:effectLst/>
                <a:latin typeface="Roboto" panose="02000000000000000000" pitchFamily="2" charset="0"/>
              </a:rPr>
              <a:t>...», «Про </a:t>
            </a:r>
            <a:r>
              <a:rPr lang="ru-RU" b="0" i="0" dirty="0" err="1">
                <a:solidFill>
                  <a:srgbClr val="222222"/>
                </a:solidFill>
                <a:effectLst/>
                <a:latin typeface="Roboto" panose="02000000000000000000" pitchFamily="2" charset="0"/>
              </a:rPr>
              <a:t>підсумки</a:t>
            </a:r>
            <a:r>
              <a:rPr lang="ru-RU" b="0" i="0" dirty="0">
                <a:solidFill>
                  <a:srgbClr val="222222"/>
                </a:solidFill>
                <a:effectLst/>
                <a:latin typeface="Roboto" panose="02000000000000000000" pitchFamily="2" charset="0"/>
              </a:rPr>
              <a:t>...», «Про заходи...».</a:t>
            </a:r>
          </a:p>
          <a:p>
            <a:pPr algn="l"/>
            <a:r>
              <a:rPr lang="ru-RU" b="1" i="0" dirty="0">
                <a:solidFill>
                  <a:srgbClr val="222222"/>
                </a:solidFill>
                <a:effectLst/>
                <a:latin typeface="Roboto" panose="02000000000000000000" pitchFamily="2" charset="0"/>
              </a:rPr>
              <a:t>► Текст</a:t>
            </a:r>
            <a:endParaRPr lang="ru-RU" b="0" i="0" dirty="0">
              <a:solidFill>
                <a:srgbClr val="222222"/>
              </a:solidFill>
              <a:effectLst/>
              <a:latin typeface="Roboto" panose="02000000000000000000" pitchFamily="2" charset="0"/>
            </a:endParaRPr>
          </a:p>
          <a:p>
            <a:pPr algn="l"/>
            <a:r>
              <a:rPr lang="ru-RU" b="0" i="0" dirty="0">
                <a:solidFill>
                  <a:srgbClr val="222222"/>
                </a:solidFill>
                <a:effectLst/>
                <a:latin typeface="Roboto" panose="02000000000000000000" pitchFamily="2" charset="0"/>
              </a:rPr>
              <a:t>Текст наказу </a:t>
            </a:r>
            <a:r>
              <a:rPr lang="ru-RU" b="0" i="0" dirty="0" err="1">
                <a:solidFill>
                  <a:srgbClr val="222222"/>
                </a:solidFill>
                <a:effectLst/>
                <a:latin typeface="Roboto" panose="02000000000000000000" pitchFamily="2" charset="0"/>
              </a:rPr>
              <a:t>складається</a:t>
            </a:r>
            <a:r>
              <a:rPr lang="ru-RU" b="0" i="0" dirty="0">
                <a:solidFill>
                  <a:srgbClr val="222222"/>
                </a:solidFill>
                <a:effectLst/>
                <a:latin typeface="Roboto" panose="02000000000000000000" pitchFamily="2" charset="0"/>
              </a:rPr>
              <a:t> з </a:t>
            </a:r>
            <a:r>
              <a:rPr lang="ru-RU" b="0" i="0" dirty="0" err="1">
                <a:solidFill>
                  <a:srgbClr val="222222"/>
                </a:solidFill>
                <a:effectLst/>
                <a:latin typeface="Roboto" panose="02000000000000000000" pitchFamily="2" charset="0"/>
              </a:rPr>
              <a:t>двох</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взаємозалежних</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частин</a:t>
            </a:r>
            <a:r>
              <a:rPr lang="ru-RU" b="0" i="0" dirty="0">
                <a:solidFill>
                  <a:srgbClr val="222222"/>
                </a:solidFill>
                <a:effectLst/>
                <a:latin typeface="Roboto" panose="02000000000000000000" pitchFamily="2" charset="0"/>
              </a:rPr>
              <a:t> — </a:t>
            </a:r>
            <a:r>
              <a:rPr lang="ru-RU" b="0" i="0" dirty="0" err="1">
                <a:solidFill>
                  <a:srgbClr val="222222"/>
                </a:solidFill>
                <a:effectLst/>
                <a:latin typeface="Roboto" panose="02000000000000000000" pitchFamily="2" charset="0"/>
              </a:rPr>
              <a:t>констатуючої</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преамбули</a:t>
            </a:r>
            <a:r>
              <a:rPr lang="ru-RU" b="0" i="0" dirty="0">
                <a:solidFill>
                  <a:srgbClr val="222222"/>
                </a:solidFill>
                <a:effectLst/>
                <a:latin typeface="Roboto" panose="02000000000000000000" pitchFamily="2" charset="0"/>
              </a:rPr>
              <a:t>) і </a:t>
            </a:r>
            <a:r>
              <a:rPr lang="ru-RU" b="0" i="0" dirty="0" err="1">
                <a:solidFill>
                  <a:srgbClr val="222222"/>
                </a:solidFill>
                <a:effectLst/>
                <a:latin typeface="Roboto" panose="02000000000000000000" pitchFamily="2" charset="0"/>
              </a:rPr>
              <a:t>розпорядчої</a:t>
            </a:r>
            <a:r>
              <a:rPr lang="ru-RU" b="0" i="0" dirty="0">
                <a:solidFill>
                  <a:srgbClr val="222222"/>
                </a:solidFill>
                <a:effectLst/>
                <a:latin typeface="Roboto" panose="02000000000000000000" pitchFamily="2" charset="0"/>
              </a:rPr>
              <a:t>.</a:t>
            </a:r>
          </a:p>
          <a:p>
            <a:pPr algn="l"/>
            <a:r>
              <a:rPr lang="ru-RU" b="0" i="0" dirty="0">
                <a:solidFill>
                  <a:srgbClr val="222222"/>
                </a:solidFill>
                <a:effectLst/>
                <a:latin typeface="Roboto" panose="02000000000000000000" pitchFamily="2" charset="0"/>
              </a:rPr>
              <a:t>У </a:t>
            </a:r>
            <a:r>
              <a:rPr lang="ru-RU" b="1" i="0" dirty="0" err="1">
                <a:solidFill>
                  <a:srgbClr val="222222"/>
                </a:solidFill>
                <a:effectLst/>
                <a:latin typeface="Roboto" panose="02000000000000000000" pitchFamily="2" charset="0"/>
              </a:rPr>
              <a:t>констатуючій</a:t>
            </a:r>
            <a:r>
              <a:rPr lang="ru-RU" b="1"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частині</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висвітліть</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цілі</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приписуваних</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дій</a:t>
            </a:r>
            <a:r>
              <a:rPr lang="ru-RU" b="0" i="0" dirty="0">
                <a:solidFill>
                  <a:srgbClr val="222222"/>
                </a:solidFill>
                <a:effectLst/>
                <a:latin typeface="Roboto" panose="02000000000000000000" pitchFamily="2" charset="0"/>
              </a:rPr>
              <a:t> та причини </a:t>
            </a:r>
            <a:r>
              <a:rPr lang="ru-RU" b="0" i="0" dirty="0" err="1">
                <a:solidFill>
                  <a:srgbClr val="222222"/>
                </a:solidFill>
                <a:effectLst/>
                <a:latin typeface="Roboto" panose="02000000000000000000" pitchFamily="2" charset="0"/>
              </a:rPr>
              <a:t>видання</a:t>
            </a:r>
            <a:r>
              <a:rPr lang="ru-RU" b="0" i="0" dirty="0">
                <a:solidFill>
                  <a:srgbClr val="222222"/>
                </a:solidFill>
                <a:effectLst/>
                <a:latin typeface="Roboto" panose="02000000000000000000" pitchFamily="2" charset="0"/>
              </a:rPr>
              <a:t> наказу, </a:t>
            </a:r>
            <a:r>
              <a:rPr lang="ru-RU" b="0" i="0" dirty="0" err="1">
                <a:solidFill>
                  <a:srgbClr val="222222"/>
                </a:solidFill>
                <a:effectLst/>
                <a:latin typeface="Roboto" panose="02000000000000000000" pitchFamily="2" charset="0"/>
              </a:rPr>
              <a:t>наведіть</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факти</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посилайтеся</a:t>
            </a:r>
            <a:r>
              <a:rPr lang="ru-RU" b="0" i="0" dirty="0">
                <a:solidFill>
                  <a:srgbClr val="222222"/>
                </a:solidFill>
                <a:effectLst/>
                <a:latin typeface="Roboto" panose="02000000000000000000" pitchFamily="2" charset="0"/>
              </a:rPr>
              <a:t> на </a:t>
            </a:r>
            <a:r>
              <a:rPr lang="ru-RU" b="0" i="0" dirty="0" err="1">
                <a:solidFill>
                  <a:srgbClr val="222222"/>
                </a:solidFill>
                <a:effectLst/>
                <a:latin typeface="Roboto" panose="02000000000000000000" pitchFamily="2" charset="0"/>
              </a:rPr>
              <a:t>події</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оцінюйте</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Констатуючу</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частину</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починають</a:t>
            </a:r>
            <a:r>
              <a:rPr lang="ru-RU" b="0" i="0" dirty="0">
                <a:solidFill>
                  <a:srgbClr val="222222"/>
                </a:solidFill>
                <a:effectLst/>
                <a:latin typeface="Roboto" panose="02000000000000000000" pitchFamily="2" charset="0"/>
              </a:rPr>
              <a:t> словами: «З метою...», «На </a:t>
            </a:r>
            <a:r>
              <a:rPr lang="ru-RU" b="0" i="0" dirty="0" err="1">
                <a:solidFill>
                  <a:srgbClr val="222222"/>
                </a:solidFill>
                <a:effectLst/>
                <a:latin typeface="Roboto" panose="02000000000000000000" pitchFamily="2" charset="0"/>
              </a:rPr>
              <a:t>підставі</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Відповідно</a:t>
            </a:r>
            <a:r>
              <a:rPr lang="ru-RU" b="0" i="0" dirty="0">
                <a:solidFill>
                  <a:srgbClr val="222222"/>
                </a:solidFill>
                <a:effectLst/>
                <a:latin typeface="Roboto" panose="02000000000000000000" pitchFamily="2" charset="0"/>
              </a:rPr>
              <a:t> до...», «</a:t>
            </a:r>
            <a:r>
              <a:rPr lang="ru-RU" b="0" i="0" dirty="0" err="1">
                <a:solidFill>
                  <a:srgbClr val="222222"/>
                </a:solidFill>
                <a:effectLst/>
                <a:latin typeface="Roboto" panose="02000000000000000000" pitchFamily="2" charset="0"/>
              </a:rPr>
              <a:t>Згідно</a:t>
            </a:r>
            <a:r>
              <a:rPr lang="ru-RU" b="0" i="0" dirty="0">
                <a:solidFill>
                  <a:srgbClr val="222222"/>
                </a:solidFill>
                <a:effectLst/>
                <a:latin typeface="Roboto" panose="02000000000000000000" pitchFamily="2" charset="0"/>
              </a:rPr>
              <a:t> з...», «На </a:t>
            </a:r>
            <a:r>
              <a:rPr lang="ru-RU" b="0" i="0" dirty="0" err="1">
                <a:solidFill>
                  <a:srgbClr val="222222"/>
                </a:solidFill>
                <a:effectLst/>
                <a:latin typeface="Roboto" panose="02000000000000000000" pitchFamily="2" charset="0"/>
              </a:rPr>
              <a:t>виконання</a:t>
            </a:r>
            <a:r>
              <a:rPr lang="ru-RU" b="0" i="0" dirty="0">
                <a:solidFill>
                  <a:srgbClr val="222222"/>
                </a:solidFill>
                <a:effectLst/>
                <a:latin typeface="Roboto" panose="02000000000000000000" pitchFamily="2" charset="0"/>
              </a:rPr>
              <a:t>...» </a:t>
            </a:r>
            <a:r>
              <a:rPr lang="ru-RU" b="0" i="0" dirty="0" err="1">
                <a:solidFill>
                  <a:srgbClr val="222222"/>
                </a:solidFill>
                <a:effectLst/>
                <a:latin typeface="Roboto" panose="02000000000000000000" pitchFamily="2" charset="0"/>
              </a:rPr>
              <a:t>тощо</a:t>
            </a:r>
            <a:r>
              <a:rPr lang="ru-RU" b="0" i="0" dirty="0">
                <a:solidFill>
                  <a:srgbClr val="222222"/>
                </a:solidFill>
                <a:effectLst/>
                <a:latin typeface="Roboto" panose="02000000000000000000" pitchFamily="2" charset="0"/>
              </a:rPr>
              <a:t>.</a:t>
            </a:r>
          </a:p>
        </p:txBody>
      </p:sp>
      <p:sp>
        <p:nvSpPr>
          <p:cNvPr id="5" name="TextBox 4">
            <a:extLst>
              <a:ext uri="{FF2B5EF4-FFF2-40B4-BE49-F238E27FC236}">
                <a16:creationId xmlns:a16="http://schemas.microsoft.com/office/drawing/2014/main" id="{68D24E6A-6E28-31EF-818F-683BE67B1A5F}"/>
              </a:ext>
            </a:extLst>
          </p:cNvPr>
          <p:cNvSpPr txBox="1"/>
          <p:nvPr/>
        </p:nvSpPr>
        <p:spPr>
          <a:xfrm>
            <a:off x="9418203" y="26119"/>
            <a:ext cx="9144000" cy="6640279"/>
          </a:xfrm>
          <a:prstGeom prst="rect">
            <a:avLst/>
          </a:prstGeom>
          <a:noFill/>
        </p:spPr>
        <p:txBody>
          <a:bodyPr wrap="square">
            <a:spAutoFit/>
          </a:bodyPr>
          <a:lstStyle/>
          <a:p>
            <a:pPr algn="l"/>
            <a:r>
              <a:rPr lang="uk-UA" sz="4400" b="0" i="0" dirty="0">
                <a:solidFill>
                  <a:srgbClr val="222222"/>
                </a:solidFill>
                <a:effectLst/>
                <a:latin typeface="Times New Roman" panose="02020603050405020304" pitchFamily="18" charset="0"/>
                <a:cs typeface="Times New Roman" panose="02020603050405020304" pitchFamily="18" charset="0"/>
              </a:rPr>
              <a:t>Обов’язкові реквізити наказу з основної діяльності:</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найменування юридичної особи вищого рівня (за наявності);</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найменування юридичної особи;</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назва виду документа (НАКАЗ);</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дата наказу;</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реєстраційний індекс (номер) наказу;</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місце складення;</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заголовок;</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текст;</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підпис керівника;</a:t>
            </a:r>
          </a:p>
          <a:p>
            <a:pPr algn="l">
              <a:spcAft>
                <a:spcPts val="1275"/>
              </a:spcAft>
              <a:buFont typeface="Arial" panose="020B0604020202020204" pitchFamily="34" charset="0"/>
              <a:buChar char="•"/>
            </a:pPr>
            <a:r>
              <a:rPr lang="uk-UA" sz="2400" b="0" i="0" dirty="0">
                <a:solidFill>
                  <a:srgbClr val="222222"/>
                </a:solidFill>
                <a:effectLst/>
                <a:latin typeface="Times New Roman" panose="02020603050405020304" pitchFamily="18" charset="0"/>
                <a:cs typeface="Times New Roman" panose="02020603050405020304" pitchFamily="18" charset="0"/>
              </a:rPr>
              <a:t>візи.</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116BD5-D4FB-90C4-92FB-8B3199B0E895}"/>
              </a:ext>
            </a:extLst>
          </p:cNvPr>
          <p:cNvSpPr txBox="1"/>
          <p:nvPr/>
        </p:nvSpPr>
        <p:spPr>
          <a:xfrm>
            <a:off x="762000" y="723900"/>
            <a:ext cx="16992600" cy="5914440"/>
          </a:xfrm>
          <a:prstGeom prst="rect">
            <a:avLst/>
          </a:prstGeom>
          <a:noFill/>
        </p:spPr>
        <p:txBody>
          <a:bodyPr wrap="square">
            <a:spAutoFit/>
          </a:bodyPr>
          <a:lstStyle/>
          <a:p>
            <a:pPr algn="l" fontAlgn="base">
              <a:spcAft>
                <a:spcPts val="1125"/>
              </a:spcAft>
            </a:pPr>
            <a:r>
              <a:rPr lang="ru-RU" sz="3600" dirty="0" err="1">
                <a:latin typeface="Times New Roman" panose="02020603050405020304" pitchFamily="18" charset="0"/>
                <a:cs typeface="Times New Roman" panose="02020603050405020304" pitchFamily="18" charset="0"/>
              </a:rPr>
              <a:t>Н</a:t>
            </a:r>
            <a:r>
              <a:rPr lang="ru-RU" sz="3600" b="0" i="0" dirty="0" err="1">
                <a:effectLst/>
                <a:latin typeface="Times New Roman" panose="02020603050405020304" pitchFamily="18" charset="0"/>
                <a:cs typeface="Times New Roman" panose="02020603050405020304" pitchFamily="18" charset="0"/>
              </a:rPr>
              <a:t>акази</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кадрових</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питань</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особового</a:t>
            </a:r>
            <a:r>
              <a:rPr lang="ru-RU" sz="3600" b="0" i="0" dirty="0">
                <a:effectLst/>
                <a:latin typeface="Times New Roman" panose="02020603050405020304" pitchFamily="18" charset="0"/>
                <a:cs typeface="Times New Roman" panose="02020603050405020304" pitchFamily="18" charset="0"/>
              </a:rPr>
              <a:t> складу) </a:t>
            </a:r>
            <a:r>
              <a:rPr lang="ru-RU" sz="3600" b="0" i="0" dirty="0" err="1">
                <a:effectLst/>
                <a:latin typeface="Times New Roman" panose="02020603050405020304" pitchFamily="18" charset="0"/>
                <a:cs typeface="Times New Roman" panose="02020603050405020304" pitchFamily="18" charset="0"/>
              </a:rPr>
              <a:t>оформляється</a:t>
            </a:r>
            <a:r>
              <a:rPr lang="ru-RU" sz="3600" b="0" i="0" dirty="0">
                <a:effectLst/>
                <a:latin typeface="Times New Roman" panose="02020603050405020304" pitchFamily="18" charset="0"/>
                <a:cs typeface="Times New Roman" panose="02020603050405020304" pitchFamily="18" charset="0"/>
              </a:rPr>
              <a:t> у </a:t>
            </a:r>
            <a:r>
              <a:rPr lang="ru-RU" sz="3600" b="0" i="0" dirty="0" err="1">
                <a:effectLst/>
                <a:latin typeface="Times New Roman" panose="02020603050405020304" pitchFamily="18" charset="0"/>
                <a:cs typeface="Times New Roman" panose="02020603050405020304" pitchFamily="18" charset="0"/>
              </a:rPr>
              <a:t>вигляді</a:t>
            </a:r>
            <a:r>
              <a:rPr lang="ru-RU" sz="3600" b="0" i="0" dirty="0">
                <a:effectLst/>
                <a:latin typeface="Times New Roman" panose="02020603050405020304" pitchFamily="18" charset="0"/>
                <a:cs typeface="Times New Roman" panose="02020603050405020304" pitchFamily="18" charset="0"/>
              </a:rPr>
              <a:t> </a:t>
            </a:r>
            <a:r>
              <a:rPr lang="ru-RU" sz="3600" b="1" i="0" dirty="0" err="1">
                <a:effectLst/>
                <a:latin typeface="Times New Roman" panose="02020603050405020304" pitchFamily="18" charset="0"/>
                <a:cs typeface="Times New Roman" panose="02020603050405020304" pitchFamily="18" charset="0"/>
              </a:rPr>
              <a:t>індивідуального</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або</a:t>
            </a:r>
            <a:r>
              <a:rPr lang="ru-RU" sz="3600" b="0" i="0" dirty="0">
                <a:effectLst/>
                <a:latin typeface="Times New Roman" panose="02020603050405020304" pitchFamily="18" charset="0"/>
                <a:cs typeface="Times New Roman" panose="02020603050405020304" pitchFamily="18" charset="0"/>
              </a:rPr>
              <a:t> </a:t>
            </a:r>
            <a:r>
              <a:rPr lang="ru-RU" sz="3600" b="1" i="0" dirty="0" err="1">
                <a:effectLst/>
                <a:latin typeface="Times New Roman" panose="02020603050405020304" pitchFamily="18" charset="0"/>
                <a:cs typeface="Times New Roman" panose="02020603050405020304" pitchFamily="18" charset="0"/>
              </a:rPr>
              <a:t>зведеного</a:t>
            </a:r>
            <a:r>
              <a:rPr lang="ru-RU" sz="3600" b="0" i="0" dirty="0">
                <a:effectLst/>
                <a:latin typeface="Times New Roman" panose="02020603050405020304" pitchFamily="18" charset="0"/>
                <a:cs typeface="Times New Roman" panose="02020603050405020304" pitchFamily="18" charset="0"/>
              </a:rPr>
              <a:t>. В </a:t>
            </a:r>
            <a:r>
              <a:rPr lang="ru-RU" sz="3600" b="0" i="0" dirty="0" err="1">
                <a:effectLst/>
                <a:latin typeface="Times New Roman" panose="02020603050405020304" pitchFamily="18" charset="0"/>
                <a:cs typeface="Times New Roman" panose="02020603050405020304" pitchFamily="18" charset="0"/>
              </a:rPr>
              <a:t>індивідуальному</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наказі</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розпорядженні</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міститься</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інформація</a:t>
            </a:r>
            <a:r>
              <a:rPr lang="ru-RU" sz="3600" b="0" i="0" dirty="0">
                <a:effectLst/>
                <a:latin typeface="Times New Roman" panose="02020603050405020304" pitchFamily="18" charset="0"/>
                <a:cs typeface="Times New Roman" panose="02020603050405020304" pitchFamily="18" charset="0"/>
              </a:rPr>
              <a:t> про одного </a:t>
            </a:r>
            <a:r>
              <a:rPr lang="ru-RU" sz="3600" b="0" i="0" dirty="0" err="1">
                <a:effectLst/>
                <a:latin typeface="Times New Roman" panose="02020603050405020304" pitchFamily="18" charset="0"/>
                <a:cs typeface="Times New Roman" panose="02020603050405020304" pitchFamily="18" charset="0"/>
              </a:rPr>
              <a:t>працівника</a:t>
            </a:r>
            <a:r>
              <a:rPr lang="ru-RU" sz="3600" b="0" i="0" dirty="0">
                <a:effectLst/>
                <a:latin typeface="Times New Roman" panose="02020603050405020304" pitchFamily="18" charset="0"/>
                <a:cs typeface="Times New Roman" panose="02020603050405020304" pitchFamily="18" charset="0"/>
              </a:rPr>
              <a:t>; у </a:t>
            </a:r>
            <a:r>
              <a:rPr lang="ru-RU" sz="3600" b="0" i="0" dirty="0" err="1">
                <a:effectLst/>
                <a:latin typeface="Times New Roman" panose="02020603050405020304" pitchFamily="18" charset="0"/>
                <a:cs typeface="Times New Roman" panose="02020603050405020304" pitchFamily="18" charset="0"/>
              </a:rPr>
              <a:t>зведеному</a:t>
            </a:r>
            <a:r>
              <a:rPr lang="ru-RU" sz="3600" b="0" i="0" dirty="0">
                <a:effectLst/>
                <a:latin typeface="Times New Roman" panose="02020603050405020304" pitchFamily="18" charset="0"/>
                <a:cs typeface="Times New Roman" panose="02020603050405020304" pitchFamily="18" charset="0"/>
              </a:rPr>
              <a:t> — про </a:t>
            </a:r>
            <a:r>
              <a:rPr lang="ru-RU" sz="3600" b="0" i="0" dirty="0" err="1">
                <a:effectLst/>
                <a:latin typeface="Times New Roman" panose="02020603050405020304" pitchFamily="18" charset="0"/>
                <a:cs typeface="Times New Roman" panose="02020603050405020304" pitchFamily="18" charset="0"/>
              </a:rPr>
              <a:t>кількох</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незалежно</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від</a:t>
            </a:r>
            <a:r>
              <a:rPr lang="ru-RU" sz="3600" b="0" i="0" dirty="0">
                <a:effectLst/>
                <a:latin typeface="Times New Roman" panose="02020603050405020304" pitchFamily="18" charset="0"/>
                <a:cs typeface="Times New Roman" panose="02020603050405020304" pitchFamily="18" charset="0"/>
              </a:rPr>
              <a:t> того, </a:t>
            </a:r>
            <a:r>
              <a:rPr lang="ru-RU" sz="3600" b="0" i="0" dirty="0" err="1">
                <a:effectLst/>
                <a:latin typeface="Times New Roman" panose="02020603050405020304" pitchFamily="18" charset="0"/>
                <a:cs typeface="Times New Roman" panose="02020603050405020304" pitchFamily="18" charset="0"/>
              </a:rPr>
              <a:t>які</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управлінські</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рішення</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щодо</a:t>
            </a:r>
            <a:r>
              <a:rPr lang="ru-RU" sz="3600" b="0" i="0" dirty="0">
                <a:effectLst/>
                <a:latin typeface="Times New Roman" panose="02020603050405020304" pitchFamily="18" charset="0"/>
                <a:cs typeface="Times New Roman" panose="02020603050405020304" pitchFamily="18" charset="0"/>
              </a:rPr>
              <a:t> них </a:t>
            </a:r>
            <a:r>
              <a:rPr lang="ru-RU" sz="3600" b="0" i="0" dirty="0" err="1">
                <a:effectLst/>
                <a:latin typeface="Times New Roman" panose="02020603050405020304" pitchFamily="18" charset="0"/>
                <a:cs typeface="Times New Roman" panose="02020603050405020304" pitchFamily="18" charset="0"/>
              </a:rPr>
              <a:t>приймаються</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прийняття</a:t>
            </a:r>
            <a:r>
              <a:rPr lang="ru-RU" sz="3600" b="0" i="0" dirty="0">
                <a:effectLst/>
                <a:latin typeface="Times New Roman" panose="02020603050405020304" pitchFamily="18" charset="0"/>
                <a:cs typeface="Times New Roman" panose="02020603050405020304" pitchFamily="18" charset="0"/>
              </a:rPr>
              <a:t> на роботу, </a:t>
            </a:r>
            <a:r>
              <a:rPr lang="ru-RU" sz="3600" b="0" i="0" dirty="0" err="1">
                <a:effectLst/>
                <a:latin typeface="Times New Roman" panose="02020603050405020304" pitchFamily="18" charset="0"/>
                <a:cs typeface="Times New Roman" panose="02020603050405020304" pitchFamily="18" charset="0"/>
              </a:rPr>
              <a:t>призначення</a:t>
            </a:r>
            <a:r>
              <a:rPr lang="ru-RU" sz="3600" b="0" i="0" dirty="0">
                <a:effectLst/>
                <a:latin typeface="Times New Roman" panose="02020603050405020304" pitchFamily="18" charset="0"/>
                <a:cs typeface="Times New Roman" panose="02020603050405020304" pitchFamily="18" charset="0"/>
              </a:rPr>
              <a:t> на посаду, </a:t>
            </a:r>
            <a:r>
              <a:rPr lang="ru-RU" sz="3600" b="0" i="0" dirty="0" err="1">
                <a:effectLst/>
                <a:latin typeface="Times New Roman" panose="02020603050405020304" pitchFamily="18" charset="0"/>
                <a:cs typeface="Times New Roman" panose="02020603050405020304" pitchFamily="18" charset="0"/>
              </a:rPr>
              <a:t>переведення</a:t>
            </a:r>
            <a:r>
              <a:rPr lang="ru-RU" sz="3600" b="0" i="0" dirty="0">
                <a:effectLst/>
                <a:latin typeface="Times New Roman" panose="02020603050405020304" pitchFamily="18" charset="0"/>
                <a:cs typeface="Times New Roman" panose="02020603050405020304" pitchFamily="18" charset="0"/>
              </a:rPr>
              <a:t> на </a:t>
            </a:r>
            <a:r>
              <a:rPr lang="ru-RU" sz="3600" b="0" i="0" dirty="0" err="1">
                <a:effectLst/>
                <a:latin typeface="Times New Roman" panose="02020603050405020304" pitchFamily="18" charset="0"/>
                <a:cs typeface="Times New Roman" panose="02020603050405020304" pitchFamily="18" charset="0"/>
              </a:rPr>
              <a:t>іншу</a:t>
            </a:r>
            <a:r>
              <a:rPr lang="ru-RU" sz="3600" b="0" i="0" dirty="0">
                <a:effectLst/>
                <a:latin typeface="Times New Roman" panose="02020603050405020304" pitchFamily="18" charset="0"/>
                <a:cs typeface="Times New Roman" panose="02020603050405020304" pitchFamily="18" charset="0"/>
              </a:rPr>
              <a:t> посаду (роботу), </a:t>
            </a:r>
            <a:r>
              <a:rPr lang="ru-RU" sz="3600" b="0" i="0" dirty="0" err="1">
                <a:effectLst/>
                <a:latin typeface="Times New Roman" panose="02020603050405020304" pitchFamily="18" charset="0"/>
                <a:cs typeface="Times New Roman" panose="02020603050405020304" pitchFamily="18" charset="0"/>
              </a:rPr>
              <a:t>звільнення</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тощо</a:t>
            </a:r>
            <a:r>
              <a:rPr lang="ru-RU" sz="36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3600" b="0" i="0" dirty="0">
                <a:effectLst/>
                <a:latin typeface="Times New Roman" panose="02020603050405020304" pitchFamily="18" charset="0"/>
                <a:cs typeface="Times New Roman" panose="02020603050405020304" pitchFamily="18" charset="0"/>
              </a:rPr>
              <a:t>У </a:t>
            </a:r>
            <a:r>
              <a:rPr lang="ru-RU" sz="3600" b="0" i="0" dirty="0" err="1">
                <a:effectLst/>
                <a:latin typeface="Times New Roman" panose="02020603050405020304" pitchFamily="18" charset="0"/>
                <a:cs typeface="Times New Roman" panose="02020603050405020304" pitchFamily="18" charset="0"/>
              </a:rPr>
              <a:t>тексті</a:t>
            </a:r>
            <a:r>
              <a:rPr lang="ru-RU" sz="3600" b="0" i="0" dirty="0">
                <a:effectLst/>
                <a:latin typeface="Times New Roman" panose="02020603050405020304" pitchFamily="18" charset="0"/>
                <a:cs typeface="Times New Roman" panose="02020603050405020304" pitchFamily="18" charset="0"/>
              </a:rPr>
              <a:t> наказу з </a:t>
            </a:r>
            <a:r>
              <a:rPr lang="ru-RU" sz="3600" b="0" i="0" dirty="0" err="1">
                <a:effectLst/>
                <a:latin typeface="Times New Roman" panose="02020603050405020304" pitchFamily="18" charset="0"/>
                <a:cs typeface="Times New Roman" panose="02020603050405020304" pitchFamily="18" charset="0"/>
              </a:rPr>
              <a:t>кадрових</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питань</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особового</a:t>
            </a:r>
            <a:r>
              <a:rPr lang="ru-RU" sz="3600" b="0" i="0" dirty="0">
                <a:effectLst/>
                <a:latin typeface="Times New Roman" panose="02020603050405020304" pitchFamily="18" charset="0"/>
                <a:cs typeface="Times New Roman" panose="02020603050405020304" pitchFamily="18" charset="0"/>
              </a:rPr>
              <a:t> складу), як правило, </a:t>
            </a:r>
            <a:r>
              <a:rPr lang="ru-RU" sz="3600" b="0" i="0" dirty="0" err="1">
                <a:effectLst/>
                <a:latin typeface="Times New Roman" panose="02020603050405020304" pitchFamily="18" charset="0"/>
                <a:cs typeface="Times New Roman" panose="02020603050405020304" pitchFamily="18" charset="0"/>
              </a:rPr>
              <a:t>констатуюча</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частина</a:t>
            </a:r>
            <a:r>
              <a:rPr lang="ru-RU" sz="3600" b="0" i="0" dirty="0">
                <a:effectLst/>
                <a:latin typeface="Times New Roman" panose="02020603050405020304" pitchFamily="18" charset="0"/>
                <a:cs typeface="Times New Roman" panose="02020603050405020304" pitchFamily="18" charset="0"/>
              </a:rPr>
              <a:t> не </a:t>
            </a:r>
            <a:r>
              <a:rPr lang="ru-RU" sz="3600" b="0" i="0" dirty="0" err="1">
                <a:effectLst/>
                <a:latin typeface="Times New Roman" panose="02020603050405020304" pitchFamily="18" charset="0"/>
                <a:cs typeface="Times New Roman" panose="02020603050405020304" pitchFamily="18" charset="0"/>
              </a:rPr>
              <a:t>зазначається</a:t>
            </a:r>
            <a:r>
              <a:rPr lang="ru-RU" sz="3600" b="0" i="0" dirty="0">
                <a:effectLst/>
                <a:latin typeface="Times New Roman" panose="02020603050405020304" pitchFamily="18" charset="0"/>
                <a:cs typeface="Times New Roman" panose="02020603050405020304" pitchFamily="18" charset="0"/>
              </a:rPr>
              <a:t>.</a:t>
            </a:r>
          </a:p>
          <a:p>
            <a:pPr algn="l" fontAlgn="base">
              <a:spcAft>
                <a:spcPts val="1125"/>
              </a:spcAft>
            </a:pPr>
            <a:r>
              <a:rPr lang="ru-RU" sz="3600" b="0" i="0" dirty="0" err="1">
                <a:effectLst/>
                <a:latin typeface="Times New Roman" panose="02020603050405020304" pitchFamily="18" charset="0"/>
                <a:cs typeface="Times New Roman" panose="02020603050405020304" pitchFamily="18" charset="0"/>
              </a:rPr>
              <a:t>Розпорядча</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частина</a:t>
            </a:r>
            <a:r>
              <a:rPr lang="ru-RU" sz="3600" b="0" i="0" dirty="0">
                <a:effectLst/>
                <a:latin typeface="Times New Roman" panose="02020603050405020304" pitchFamily="18" charset="0"/>
                <a:cs typeface="Times New Roman" panose="02020603050405020304" pitchFamily="18" charset="0"/>
              </a:rPr>
              <a:t> наказу </a:t>
            </a:r>
            <a:r>
              <a:rPr lang="ru-RU" sz="3600" b="0" i="0" dirty="0" err="1">
                <a:effectLst/>
                <a:latin typeface="Times New Roman" panose="02020603050405020304" pitchFamily="18" charset="0"/>
                <a:cs typeface="Times New Roman" panose="02020603050405020304" pitchFamily="18" charset="0"/>
              </a:rPr>
              <a:t>починається</a:t>
            </a:r>
            <a:r>
              <a:rPr lang="ru-RU" sz="3600" b="0" i="0" dirty="0">
                <a:effectLst/>
                <a:latin typeface="Times New Roman" panose="02020603050405020304" pitchFamily="18" charset="0"/>
                <a:cs typeface="Times New Roman" panose="02020603050405020304" pitchFamily="18" charset="0"/>
              </a:rPr>
              <a:t>, як правило, з </a:t>
            </a:r>
            <a:r>
              <a:rPr lang="ru-RU" sz="3600" b="0" i="0" dirty="0" err="1">
                <a:effectLst/>
                <a:latin typeface="Times New Roman" panose="02020603050405020304" pitchFamily="18" charset="0"/>
                <a:cs typeface="Times New Roman" panose="02020603050405020304" pitchFamily="18" charset="0"/>
              </a:rPr>
              <a:t>дієслова</a:t>
            </a:r>
            <a:r>
              <a:rPr lang="ru-RU" sz="3600" b="0" i="0" dirty="0">
                <a:effectLst/>
                <a:latin typeface="Times New Roman" panose="02020603050405020304" pitchFamily="18" charset="0"/>
                <a:cs typeface="Times New Roman" panose="02020603050405020304" pitchFamily="18" charset="0"/>
              </a:rPr>
              <a:t> у </a:t>
            </a:r>
            <a:r>
              <a:rPr lang="ru-RU" sz="3600" b="0" i="0" dirty="0" err="1">
                <a:effectLst/>
                <a:latin typeface="Times New Roman" panose="02020603050405020304" pitchFamily="18" charset="0"/>
                <a:cs typeface="Times New Roman" panose="02020603050405020304" pitchFamily="18" charset="0"/>
              </a:rPr>
              <a:t>формі</a:t>
            </a:r>
            <a:r>
              <a:rPr lang="ru-RU" sz="3600" b="0" i="0" dirty="0">
                <a:effectLst/>
                <a:latin typeface="Times New Roman" panose="02020603050405020304" pitchFamily="18" charset="0"/>
                <a:cs typeface="Times New Roman" panose="02020603050405020304" pitchFamily="18" charset="0"/>
              </a:rPr>
              <a:t> </a:t>
            </a:r>
            <a:r>
              <a:rPr lang="ru-RU" sz="3600" b="0" i="0" dirty="0" err="1">
                <a:effectLst/>
                <a:latin typeface="Times New Roman" panose="02020603050405020304" pitchFamily="18" charset="0"/>
                <a:cs typeface="Times New Roman" panose="02020603050405020304" pitchFamily="18" charset="0"/>
              </a:rPr>
              <a:t>інфінітиву</a:t>
            </a:r>
            <a:r>
              <a:rPr lang="ru-RU" sz="3600" b="0" i="0" dirty="0">
                <a:effectLst/>
                <a:latin typeface="Times New Roman" panose="02020603050405020304" pitchFamily="18" charset="0"/>
                <a:cs typeface="Times New Roman" panose="02020603050405020304" pitchFamily="18" charset="0"/>
              </a:rPr>
              <a:t>: «ПРИЙНЯТИ», «ПРИЗНАЧИТИ» «ПЕРЕВЕСТИ», «ЗВІЛЬНИТИ», «ВІДРЯДИТИ», «НАДАТИ», «ОГОЛОСИТИ»  </a:t>
            </a:r>
            <a:r>
              <a:rPr lang="ru-RU" sz="3600" b="0" i="0" dirty="0" err="1">
                <a:effectLst/>
                <a:latin typeface="Times New Roman" panose="02020603050405020304" pitchFamily="18" charset="0"/>
                <a:cs typeface="Times New Roman" panose="02020603050405020304" pitchFamily="18" charset="0"/>
              </a:rPr>
              <a:t>тощо</a:t>
            </a:r>
            <a:r>
              <a:rPr lang="ru-RU" sz="3600" b="0" i="0" dirty="0">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749842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AE3711B2-1BC0-3DB1-EFF8-865187200854}"/>
              </a:ext>
            </a:extLst>
          </p:cNvPr>
          <p:cNvPicPr>
            <a:picLocks noChangeAspect="1"/>
          </p:cNvPicPr>
          <p:nvPr/>
        </p:nvPicPr>
        <p:blipFill>
          <a:blip r:embed="rId2"/>
          <a:stretch>
            <a:fillRect/>
          </a:stretch>
        </p:blipFill>
        <p:spPr>
          <a:xfrm>
            <a:off x="5334000" y="0"/>
            <a:ext cx="8584600" cy="10534975"/>
          </a:xfrm>
          <a:prstGeom prst="rect">
            <a:avLst/>
          </a:prstGeom>
        </p:spPr>
      </p:pic>
    </p:spTree>
    <p:extLst>
      <p:ext uri="{BB962C8B-B14F-4D97-AF65-F5344CB8AC3E}">
        <p14:creationId xmlns:p14="http://schemas.microsoft.com/office/powerpoint/2010/main" val="10794063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1194FA-C422-1656-30F7-E7D02D755A71}"/>
              </a:ext>
            </a:extLst>
          </p:cNvPr>
          <p:cNvSpPr txBox="1"/>
          <p:nvPr/>
        </p:nvSpPr>
        <p:spPr>
          <a:xfrm>
            <a:off x="609600" y="495300"/>
            <a:ext cx="17373600" cy="4031873"/>
          </a:xfrm>
          <a:prstGeom prst="rect">
            <a:avLst/>
          </a:prstGeom>
          <a:noFill/>
        </p:spPr>
        <p:txBody>
          <a:bodyPr wrap="square">
            <a:spAutoFit/>
          </a:bodyPr>
          <a:lstStyle/>
          <a:p>
            <a:r>
              <a:rPr lang="uk-UA" sz="3200" b="1" dirty="0">
                <a:solidFill>
                  <a:srgbClr val="E03E2D"/>
                </a:solidFill>
                <a:effectLst/>
                <a:latin typeface="Times New Roman" panose="02020603050405020304" pitchFamily="18" charset="0"/>
                <a:ea typeface="Times New Roman" panose="02020603050405020304" pitchFamily="18" charset="0"/>
              </a:rPr>
              <a:t>ПОРАДА. </a:t>
            </a:r>
            <a:r>
              <a:rPr lang="uk-UA" sz="3200" dirty="0">
                <a:solidFill>
                  <a:srgbClr val="236FA1"/>
                </a:solidFill>
                <a:effectLst/>
                <a:latin typeface="Times New Roman" panose="02020603050405020304" pitchFamily="18" charset="0"/>
                <a:ea typeface="Times New Roman" panose="02020603050405020304" pitchFamily="18" charset="0"/>
              </a:rPr>
              <a:t>Надрукуйте заздалегідь назви посад, власні імена і прізвища осіб, які візуватимуть </a:t>
            </a:r>
            <a:r>
              <a:rPr lang="uk-UA" sz="3200" dirty="0" err="1">
                <a:solidFill>
                  <a:srgbClr val="236FA1"/>
                </a:solidFill>
                <a:effectLst/>
                <a:latin typeface="Times New Roman" panose="02020603050405020304" pitchFamily="18" charset="0"/>
                <a:ea typeface="Times New Roman" panose="02020603050405020304" pitchFamily="18" charset="0"/>
              </a:rPr>
              <a:t>проєкт</a:t>
            </a:r>
            <a:r>
              <a:rPr lang="uk-UA" sz="3200" dirty="0">
                <a:solidFill>
                  <a:srgbClr val="236FA1"/>
                </a:solidFill>
                <a:effectLst/>
                <a:latin typeface="Times New Roman" panose="02020603050405020304" pitchFamily="18" charset="0"/>
                <a:ea typeface="Times New Roman" panose="02020603050405020304" pitchFamily="18" charset="0"/>
              </a:rPr>
              <a:t> наказу</a:t>
            </a:r>
            <a:endParaRPr lang="uk-UA" sz="3200" dirty="0">
              <a:effectLst/>
              <a:latin typeface="Times New Roman" panose="02020603050405020304" pitchFamily="18" charset="0"/>
              <a:ea typeface="Times New Roman" panose="02020603050405020304" pitchFamily="18" charset="0"/>
            </a:endParaRPr>
          </a:p>
          <a:p>
            <a:r>
              <a:rPr lang="uk-UA" sz="3200" dirty="0">
                <a:solidFill>
                  <a:srgbClr val="236FA1"/>
                </a:solidFill>
                <a:effectLst/>
                <a:latin typeface="Times New Roman" panose="02020603050405020304" pitchFamily="18" charset="0"/>
                <a:ea typeface="Times New Roman" panose="02020603050405020304" pitchFamily="18" charset="0"/>
              </a:rPr>
              <a:t>Не буде помилкою, якщо посадові особи зазначать ці дані власноруч безпосередньо під час візування на першому примірнику </a:t>
            </a:r>
            <a:r>
              <a:rPr lang="uk-UA" sz="3200" dirty="0" err="1">
                <a:solidFill>
                  <a:srgbClr val="236FA1"/>
                </a:solidFill>
                <a:effectLst/>
                <a:latin typeface="Times New Roman" panose="02020603050405020304" pitchFamily="18" charset="0"/>
                <a:ea typeface="Times New Roman" panose="02020603050405020304" pitchFamily="18" charset="0"/>
              </a:rPr>
              <a:t>проєкту</a:t>
            </a:r>
            <a:r>
              <a:rPr lang="uk-UA" sz="3200" dirty="0">
                <a:solidFill>
                  <a:srgbClr val="236FA1"/>
                </a:solidFill>
                <a:effectLst/>
                <a:latin typeface="Times New Roman" panose="02020603050405020304" pitchFamily="18" charset="0"/>
                <a:ea typeface="Times New Roman" panose="02020603050405020304" pitchFamily="18" charset="0"/>
              </a:rPr>
              <a:t> документа. Проте надруковані дані виключають можливість, що один із візувальників оформить візу неправильно.</a:t>
            </a:r>
            <a:endParaRPr lang="uk-UA" sz="3200" dirty="0">
              <a:effectLst/>
              <a:latin typeface="Times New Roman" panose="02020603050405020304" pitchFamily="18" charset="0"/>
              <a:ea typeface="Times New Roman" panose="02020603050405020304" pitchFamily="18" charset="0"/>
            </a:endParaRPr>
          </a:p>
          <a:p>
            <a:r>
              <a:rPr lang="uk-UA" sz="3200" dirty="0">
                <a:solidFill>
                  <a:srgbClr val="236FA1"/>
                </a:solidFill>
                <a:effectLst/>
                <a:latin typeface="Times New Roman" panose="02020603050405020304" pitchFamily="18" charset="0"/>
                <a:ea typeface="Times New Roman" panose="02020603050405020304" pitchFamily="18" charset="0"/>
              </a:rPr>
              <a:t>Якщо посадова особа, яка повинна візувати наказ, має певні зауваження чи пропозиції до його змісту, на окремому аркуші складають мотивований висновок. Про це на </a:t>
            </a:r>
            <a:r>
              <a:rPr lang="uk-UA" sz="3200" dirty="0" err="1">
                <a:solidFill>
                  <a:srgbClr val="236FA1"/>
                </a:solidFill>
                <a:effectLst/>
                <a:latin typeface="Times New Roman" panose="02020603050405020304" pitchFamily="18" charset="0"/>
                <a:ea typeface="Times New Roman" panose="02020603050405020304" pitchFamily="18" charset="0"/>
              </a:rPr>
              <a:t>проєкті</a:t>
            </a:r>
            <a:r>
              <a:rPr lang="uk-UA" sz="3200" dirty="0">
                <a:solidFill>
                  <a:srgbClr val="236FA1"/>
                </a:solidFill>
                <a:effectLst/>
                <a:latin typeface="Times New Roman" panose="02020603050405020304" pitchFamily="18" charset="0"/>
                <a:ea typeface="Times New Roman" panose="02020603050405020304" pitchFamily="18" charset="0"/>
              </a:rPr>
              <a:t> наказу роблять відмітку.</a:t>
            </a:r>
            <a:endParaRPr lang="uk-UA" sz="32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2B702D77-0E60-E322-E8C2-E1FF2D819018}"/>
              </a:ext>
            </a:extLst>
          </p:cNvPr>
          <p:cNvSpPr txBox="1"/>
          <p:nvPr/>
        </p:nvSpPr>
        <p:spPr>
          <a:xfrm>
            <a:off x="762000" y="5120640"/>
            <a:ext cx="1981200" cy="954107"/>
          </a:xfrm>
          <a:prstGeom prst="rect">
            <a:avLst/>
          </a:prstGeom>
          <a:noFill/>
        </p:spPr>
        <p:txBody>
          <a:bodyPr wrap="square">
            <a:spAutoFit/>
          </a:bodyPr>
          <a:lstStyle/>
          <a:p>
            <a:r>
              <a:rPr lang="uk-UA" sz="2800" dirty="0">
                <a:effectLst/>
                <a:latin typeface="Times New Roman" panose="02020603050405020304" pitchFamily="18" charset="0"/>
                <a:ea typeface="Times New Roman" panose="02020603050405020304" pitchFamily="18" charset="0"/>
              </a:rPr>
              <a:t>Приклад</a:t>
            </a:r>
          </a:p>
          <a:p>
            <a:r>
              <a:rPr lang="uk-UA" sz="2800" b="1" dirty="0">
                <a:effectLst/>
                <a:latin typeface="Times New Roman" panose="02020603050405020304" pitchFamily="18" charset="0"/>
                <a:ea typeface="Times New Roman" panose="02020603050405020304" pitchFamily="18" charset="0"/>
              </a:rPr>
              <a:t>Відмітка</a:t>
            </a:r>
          </a:p>
        </p:txBody>
      </p:sp>
      <p:pic>
        <p:nvPicPr>
          <p:cNvPr id="6" name="Рисунок 5">
            <a:extLst>
              <a:ext uri="{FF2B5EF4-FFF2-40B4-BE49-F238E27FC236}">
                <a16:creationId xmlns:a16="http://schemas.microsoft.com/office/drawing/2014/main" id="{3470E488-6BBF-1AA6-2966-854FF6C6086A}"/>
              </a:ext>
            </a:extLst>
          </p:cNvPr>
          <p:cNvPicPr>
            <a:picLocks noChangeAspect="1"/>
          </p:cNvPicPr>
          <p:nvPr/>
        </p:nvPicPr>
        <p:blipFill>
          <a:blip r:embed="rId2">
            <a:extLst>
              <a:ext uri="{28A0092B-C50C-407E-A947-70E740481C1C}">
                <a14:useLocalDpi xmlns:a14="http://schemas.microsoft.com/office/drawing/2010/main" val="0"/>
              </a:ext>
            </a:extLst>
          </a:blip>
          <a:srcRect t="-1" r="48684" b="3226"/>
          <a:stretch/>
        </p:blipFill>
        <p:spPr bwMode="auto">
          <a:xfrm>
            <a:off x="762000" y="6608861"/>
            <a:ext cx="6835140" cy="1752600"/>
          </a:xfrm>
          <a:prstGeom prst="rect">
            <a:avLst/>
          </a:prstGeom>
          <a:noFill/>
          <a:ln>
            <a:noFill/>
          </a:ln>
        </p:spPr>
      </p:pic>
    </p:spTree>
    <p:extLst>
      <p:ext uri="{BB962C8B-B14F-4D97-AF65-F5344CB8AC3E}">
        <p14:creationId xmlns:p14="http://schemas.microsoft.com/office/powerpoint/2010/main" val="2526644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9CE7C249-B070-1742-D9E0-504281264C96}"/>
              </a:ext>
            </a:extLst>
          </p:cNvPr>
          <p:cNvPicPr>
            <a:picLocks noChangeAspect="1"/>
          </p:cNvPicPr>
          <p:nvPr/>
        </p:nvPicPr>
        <p:blipFill>
          <a:blip r:embed="rId2"/>
          <a:stretch>
            <a:fillRect/>
          </a:stretch>
        </p:blipFill>
        <p:spPr>
          <a:xfrm>
            <a:off x="1219200" y="876300"/>
            <a:ext cx="16132844" cy="5638800"/>
          </a:xfrm>
          <a:prstGeom prst="rect">
            <a:avLst/>
          </a:prstGeom>
        </p:spPr>
      </p:pic>
    </p:spTree>
    <p:extLst>
      <p:ext uri="{BB962C8B-B14F-4D97-AF65-F5344CB8AC3E}">
        <p14:creationId xmlns:p14="http://schemas.microsoft.com/office/powerpoint/2010/main" val="1561704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660</TotalTime>
  <Words>1892</Words>
  <Application>Microsoft Office PowerPoint</Application>
  <PresentationFormat>Произвольный</PresentationFormat>
  <Paragraphs>115</Paragraphs>
  <Slides>26</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26</vt:i4>
      </vt:variant>
    </vt:vector>
  </HeadingPairs>
  <TitlesOfParts>
    <vt:vector size="35" baseType="lpstr">
      <vt:lpstr>Klein Bold</vt:lpstr>
      <vt:lpstr>Times New Roman</vt:lpstr>
      <vt:lpstr>PT Serif Bold</vt:lpstr>
      <vt:lpstr>Arimo Bold</vt:lpstr>
      <vt:lpstr>Calibri</vt:lpstr>
      <vt:lpstr>Ubuntu</vt:lpstr>
      <vt:lpstr>Roboto</vt:lpstr>
      <vt:lpstr>Arial</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Company Profile Presentation</dc:title>
  <dc:creator>User</dc:creator>
  <cp:lastModifiedBy>User</cp:lastModifiedBy>
  <cp:revision>6</cp:revision>
  <dcterms:created xsi:type="dcterms:W3CDTF">2006-08-16T00:00:00Z</dcterms:created>
  <dcterms:modified xsi:type="dcterms:W3CDTF">2024-12-12T12:28:00Z</dcterms:modified>
  <dc:identifier>DAGY4bBFus4</dc:identifier>
</cp:coreProperties>
</file>