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4" r:id="rId4"/>
    <p:sldId id="260" r:id="rId5"/>
    <p:sldId id="257" r:id="rId6"/>
    <p:sldId id="258" r:id="rId7"/>
    <p:sldId id="259" r:id="rId8"/>
    <p:sldId id="261" r:id="rId9"/>
    <p:sldId id="265" r:id="rId10"/>
    <p:sldId id="266" r:id="rId11"/>
    <p:sldId id="267" r:id="rId12"/>
    <p:sldId id="268" r:id="rId13"/>
    <p:sldId id="269" r:id="rId14"/>
    <p:sldId id="263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03D4A8"/>
            </a:gs>
            <a:gs pos="58000">
              <a:srgbClr val="21D6E0"/>
            </a:gs>
            <a:gs pos="100000">
              <a:srgbClr val="0087E6">
                <a:lumMod val="0"/>
                <a:lumOff val="100000"/>
                <a:alpha val="76000"/>
              </a:srgbClr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51891" y="436450"/>
            <a:ext cx="870058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 err="1">
                <a:solidFill>
                  <a:srgbClr val="FF0000"/>
                </a:solidFill>
              </a:rPr>
              <a:t>Перукарські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ножиці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бувають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прямі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endParaRPr lang="en-US" sz="2000" b="1" i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</a:rPr>
              <a:t>(</a:t>
            </a:r>
            <a:r>
              <a:rPr lang="ru-RU" sz="2000" b="1" i="1" dirty="0">
                <a:solidFill>
                  <a:srgbClr val="FF0000"/>
                </a:solidFill>
              </a:rPr>
              <a:t>з гладкою </a:t>
            </a:r>
            <a:r>
              <a:rPr lang="ru-RU" sz="2000" b="1" i="1" dirty="0" err="1">
                <a:solidFill>
                  <a:srgbClr val="FF0000"/>
                </a:solidFill>
              </a:rPr>
              <a:t>поверхнею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робочого</a:t>
            </a:r>
            <a:r>
              <a:rPr lang="ru-RU" sz="2000" b="1" i="1" dirty="0">
                <a:solidFill>
                  <a:srgbClr val="FF0000"/>
                </a:solidFill>
              </a:rPr>
              <a:t> полотна</a:t>
            </a:r>
            <a:r>
              <a:rPr lang="ru-RU" sz="2000" b="1" i="1" dirty="0" smtClean="0">
                <a:solidFill>
                  <a:srgbClr val="FF0000"/>
                </a:solidFill>
              </a:rPr>
              <a:t>)</a:t>
            </a:r>
            <a:endParaRPr lang="en-US" sz="2000" b="1" i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</a:rPr>
              <a:t> </a:t>
            </a:r>
            <a:r>
              <a:rPr lang="ru-RU" sz="2000" b="1" i="1" dirty="0">
                <a:solidFill>
                  <a:srgbClr val="FF0000"/>
                </a:solidFill>
              </a:rPr>
              <a:t>і </a:t>
            </a:r>
            <a:r>
              <a:rPr lang="ru-RU" sz="2000" b="1" i="1" dirty="0" err="1">
                <a:solidFill>
                  <a:srgbClr val="FF0000"/>
                </a:solidFill>
              </a:rPr>
              <a:t>зубчасті</a:t>
            </a:r>
            <a:r>
              <a:rPr lang="ru-RU" sz="2000" b="1" i="1" dirty="0">
                <a:solidFill>
                  <a:srgbClr val="FF0000"/>
                </a:solidFill>
              </a:rPr>
              <a:t> (з </a:t>
            </a:r>
            <a:r>
              <a:rPr lang="ru-RU" sz="2000" b="1" i="1" dirty="0" err="1">
                <a:solidFill>
                  <a:srgbClr val="FF0000"/>
                </a:solidFill>
              </a:rPr>
              <a:t>рельєфною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поверхнею</a:t>
            </a:r>
            <a:r>
              <a:rPr lang="ru-RU" sz="2000" b="1" i="1" dirty="0">
                <a:solidFill>
                  <a:srgbClr val="FF0000"/>
                </a:solidFill>
              </a:rPr>
              <a:t> полотна) — </a:t>
            </a:r>
            <a:r>
              <a:rPr lang="ru-RU" sz="2000" b="1" i="1" dirty="0" err="1">
                <a:solidFill>
                  <a:srgbClr val="FF0000"/>
                </a:solidFill>
              </a:rPr>
              <a:t>філірувальні</a:t>
            </a:r>
            <a:r>
              <a:rPr lang="ru-RU" sz="2000" b="1" i="1" dirty="0">
                <a:solidFill>
                  <a:srgbClr val="FF0000"/>
                </a:solidFill>
              </a:rPr>
              <a:t> та </a:t>
            </a:r>
            <a:r>
              <a:rPr lang="ru-RU" sz="2000" b="1" i="1" dirty="0" err="1">
                <a:solidFill>
                  <a:srgbClr val="FF0000"/>
                </a:solidFill>
              </a:rPr>
              <a:t>прапорні</a:t>
            </a:r>
            <a:r>
              <a:rPr lang="ru-RU" sz="2000" b="1" i="1" dirty="0">
                <a:solidFill>
                  <a:srgbClr val="FF0000"/>
                </a:solidFill>
              </a:rPr>
              <a:t>.</a:t>
            </a:r>
          </a:p>
          <a:p>
            <a:pPr algn="ctr"/>
            <a:endParaRPr lang="ru-RU" sz="20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KEDAKE - Торговые марки парикмахерского инструмен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58" y="1866984"/>
            <a:ext cx="4075307" cy="1517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Ножницы для стрижки волос: парикмахерские, филировочные, как выбрать –  Thevolos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28800"/>
            <a:ext cx="3384376" cy="199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https://uabooks.top/uploads/osnovy-perukarskoi-spravy/osnovy-perukarskoi-spravy-1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8" descr="https://uabooks.top/uploads/osnovy-perukarskoi-spravy/osnovy-perukarskoi-spravy-17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D:\Рабочий стол\,,,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145" y="4293096"/>
            <a:ext cx="4777248" cy="181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97369" y="3622337"/>
            <a:ext cx="2245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Філірувальні ножиці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10062" y="3762442"/>
            <a:ext cx="15746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Прямі ножиці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79912" y="6237312"/>
            <a:ext cx="1904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Прапорні ножиці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992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Arin\Desktop\пв216\УРОКИ\ЗПБ\1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801" b="3581"/>
          <a:stretch/>
        </p:blipFill>
        <p:spPr bwMode="auto">
          <a:xfrm>
            <a:off x="179511" y="1268760"/>
            <a:ext cx="4752707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088581" y="239820"/>
            <a:ext cx="49507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Складові частини ножиць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C:\Users\Arin\Desktop\пв216\УРОКИ\ЗПБ\1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21" b="3581"/>
          <a:stretch/>
        </p:blipFill>
        <p:spPr bwMode="auto">
          <a:xfrm>
            <a:off x="5056909" y="3933056"/>
            <a:ext cx="3891521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203156" y="4149080"/>
            <a:ext cx="3672408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3999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rin\Desktop\пв216\УРОКИ\ЗПБ\2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3"/>
          <a:stretch/>
        </p:blipFill>
        <p:spPr bwMode="auto">
          <a:xfrm>
            <a:off x="1619672" y="980729"/>
            <a:ext cx="5472608" cy="52459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467544" y="239819"/>
            <a:ext cx="8338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>
                <a:solidFill>
                  <a:srgbClr val="C00000"/>
                </a:solidFill>
              </a:rPr>
              <a:t>Шаблон визначення розміру полотен перукарських ножиць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330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rin\Desktop\пв216\УРОКИ\ЗПБ\3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7023"/>
            <a:ext cx="8280920" cy="41764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088581" y="239820"/>
            <a:ext cx="53451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ножиць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819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rin\Desktop\пв216\УРОКИ\ЗПБ\3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663" b="22032"/>
          <a:stretch/>
        </p:blipFill>
        <p:spPr bwMode="auto">
          <a:xfrm>
            <a:off x="179512" y="1412776"/>
            <a:ext cx="4104456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088581" y="239820"/>
            <a:ext cx="53451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ножиць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https://present5.com/presentation/34535937_222675793/image-1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00" t="27879" r="5847" b="26329"/>
          <a:stretch/>
        </p:blipFill>
        <p:spPr bwMode="auto">
          <a:xfrm>
            <a:off x="4572000" y="1447234"/>
            <a:ext cx="3844722" cy="291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 1 4"/>
          <p:cNvSpPr/>
          <p:nvPr/>
        </p:nvSpPr>
        <p:spPr>
          <a:xfrm>
            <a:off x="1232748" y="4869160"/>
            <a:ext cx="7056784" cy="165618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smtClean="0"/>
              <a:t>	</a:t>
            </a:r>
            <a:r>
              <a:rPr lang="ru-RU" i="1" dirty="0" smtClean="0"/>
              <a:t>Перший </a:t>
            </a:r>
            <a:r>
              <a:rPr lang="ru-RU" i="1" dirty="0" err="1"/>
              <a:t>прийом</a:t>
            </a:r>
            <a:r>
              <a:rPr lang="ru-RU" dirty="0"/>
              <a:t> — </a:t>
            </a:r>
            <a:r>
              <a:rPr lang="ru-RU" dirty="0" err="1"/>
              <a:t>основний</a:t>
            </a:r>
            <a:r>
              <a:rPr lang="ru-RU" dirty="0"/>
              <a:t> </a:t>
            </a:r>
            <a:r>
              <a:rPr lang="ru-RU" dirty="0" err="1"/>
              <a:t>робочий</a:t>
            </a:r>
            <a:r>
              <a:rPr lang="ru-RU" dirty="0"/>
              <a:t>: </a:t>
            </a:r>
            <a:r>
              <a:rPr lang="ru-RU" dirty="0" err="1"/>
              <a:t>ножиці</a:t>
            </a:r>
            <a:r>
              <a:rPr lang="ru-RU" dirty="0"/>
              <a:t> </a:t>
            </a:r>
            <a:r>
              <a:rPr lang="ru-RU" dirty="0" err="1"/>
              <a:t>тримають</a:t>
            </a:r>
            <a:r>
              <a:rPr lang="ru-RU" dirty="0"/>
              <a:t> у </a:t>
            </a:r>
            <a:r>
              <a:rPr lang="ru-RU" dirty="0" err="1"/>
              <a:t>правій</a:t>
            </a:r>
            <a:r>
              <a:rPr lang="ru-RU" dirty="0"/>
              <a:t> </a:t>
            </a:r>
            <a:r>
              <a:rPr lang="ru-RU" dirty="0" err="1"/>
              <a:t>руці</a:t>
            </a:r>
            <a:r>
              <a:rPr lang="ru-RU" dirty="0"/>
              <a:t>, великий </a:t>
            </a:r>
            <a:r>
              <a:rPr lang="ru-RU" dirty="0" err="1"/>
              <a:t>палець</a:t>
            </a:r>
            <a:r>
              <a:rPr lang="ru-RU" dirty="0"/>
              <a:t> </a:t>
            </a:r>
            <a:r>
              <a:rPr lang="ru-RU" dirty="0" err="1"/>
              <a:t>фіксує</a:t>
            </a:r>
            <a:r>
              <a:rPr lang="ru-RU" dirty="0"/>
              <a:t> </a:t>
            </a:r>
            <a:r>
              <a:rPr lang="ru-RU" dirty="0" err="1"/>
              <a:t>нижнє</a:t>
            </a:r>
            <a:r>
              <a:rPr lang="ru-RU" dirty="0"/>
              <a:t> </a:t>
            </a:r>
            <a:r>
              <a:rPr lang="ru-RU" dirty="0" err="1"/>
              <a:t>кільце</a:t>
            </a:r>
            <a:r>
              <a:rPr lang="ru-RU" dirty="0"/>
              <a:t>, </a:t>
            </a:r>
            <a:r>
              <a:rPr lang="ru-RU" dirty="0" err="1"/>
              <a:t>підмізинний</a:t>
            </a:r>
            <a:r>
              <a:rPr lang="ru-RU" dirty="0"/>
              <a:t> — </a:t>
            </a:r>
            <a:r>
              <a:rPr lang="ru-RU" dirty="0" err="1"/>
              <a:t>верхнє</a:t>
            </a:r>
            <a:r>
              <a:rPr lang="ru-RU" dirty="0"/>
              <a:t>, </a:t>
            </a:r>
            <a:r>
              <a:rPr lang="ru-RU" dirty="0" err="1"/>
              <a:t>указівний</a:t>
            </a:r>
            <a:r>
              <a:rPr lang="ru-RU" dirty="0"/>
              <a:t> та </a:t>
            </a:r>
            <a:r>
              <a:rPr lang="ru-RU" dirty="0" err="1"/>
              <a:t>середній</a:t>
            </a:r>
            <a:r>
              <a:rPr lang="ru-RU" dirty="0"/>
              <a:t> </a:t>
            </a:r>
            <a:r>
              <a:rPr lang="ru-RU" dirty="0" err="1"/>
              <a:t>пальці</a:t>
            </a:r>
            <a:r>
              <a:rPr lang="ru-RU" dirty="0"/>
              <a:t> </a:t>
            </a:r>
            <a:r>
              <a:rPr lang="ru-RU" dirty="0" err="1"/>
              <a:t>охоплюють</a:t>
            </a:r>
            <a:r>
              <a:rPr lang="ru-RU" dirty="0"/>
              <a:t> </a:t>
            </a:r>
            <a:r>
              <a:rPr lang="ru-RU" dirty="0" err="1"/>
              <a:t>верхній</a:t>
            </a:r>
            <a:r>
              <a:rPr lang="ru-RU" dirty="0"/>
              <a:t> </a:t>
            </a:r>
            <a:r>
              <a:rPr lang="ru-RU" dirty="0" err="1"/>
              <a:t>важіль</a:t>
            </a:r>
            <a:r>
              <a:rPr lang="ru-RU" dirty="0"/>
              <a:t> </a:t>
            </a:r>
            <a:r>
              <a:rPr lang="ru-RU" dirty="0" err="1"/>
              <a:t>ножиць</a:t>
            </a:r>
            <a:r>
              <a:rPr lang="ru-RU" dirty="0"/>
              <a:t>. </a:t>
            </a:r>
            <a:r>
              <a:rPr lang="ru-RU" dirty="0" err="1"/>
              <a:t>Якщо</a:t>
            </a:r>
            <a:r>
              <a:rPr lang="ru-RU" dirty="0"/>
              <a:t> є </a:t>
            </a:r>
            <a:r>
              <a:rPr lang="ru-RU" dirty="0" err="1"/>
              <a:t>підсилювач</a:t>
            </a:r>
            <a:r>
              <a:rPr lang="ru-RU" dirty="0"/>
              <a:t>, на </a:t>
            </a:r>
            <a:r>
              <a:rPr lang="ru-RU" dirty="0" err="1"/>
              <a:t>ньому</a:t>
            </a:r>
            <a:r>
              <a:rPr lang="ru-RU" dirty="0"/>
              <a:t> </a:t>
            </a:r>
            <a:r>
              <a:rPr lang="ru-RU" dirty="0" err="1"/>
              <a:t>знаходиться</a:t>
            </a:r>
            <a:r>
              <a:rPr lang="ru-RU" dirty="0"/>
              <a:t> </a:t>
            </a:r>
            <a:r>
              <a:rPr lang="ru-RU" dirty="0" err="1"/>
              <a:t>мізинець</a:t>
            </a:r>
            <a:r>
              <a:rPr lang="ru-RU" dirty="0"/>
              <a:t>. </a:t>
            </a:r>
            <a:r>
              <a:rPr lang="ru-RU" dirty="0" err="1"/>
              <a:t>Працює</a:t>
            </a:r>
            <a:r>
              <a:rPr lang="ru-RU" dirty="0"/>
              <a:t> </a:t>
            </a:r>
            <a:r>
              <a:rPr lang="ru-RU" dirty="0" err="1"/>
              <a:t>тільки</a:t>
            </a:r>
            <a:r>
              <a:rPr lang="ru-RU" dirty="0"/>
              <a:t> великий </a:t>
            </a:r>
            <a:r>
              <a:rPr lang="ru-RU" dirty="0" err="1"/>
              <a:t>палець</a:t>
            </a:r>
            <a:r>
              <a:rPr lang="ru-RU" dirty="0"/>
              <a:t>. </a:t>
            </a:r>
            <a:r>
              <a:rPr lang="ru-RU" dirty="0" err="1"/>
              <a:t>Положення</a:t>
            </a:r>
            <a:r>
              <a:rPr lang="ru-RU" dirty="0"/>
              <a:t> </a:t>
            </a:r>
            <a:r>
              <a:rPr lang="ru-RU" dirty="0" err="1"/>
              <a:t>ножиць</a:t>
            </a:r>
            <a:r>
              <a:rPr lang="ru-RU" dirty="0"/>
              <a:t> </a:t>
            </a:r>
            <a:r>
              <a:rPr lang="ru-RU" dirty="0" err="1"/>
              <a:t>горизонтальне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1054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rin\Desktop\пв216\УРОКИ\ЗПБ\3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06" r="33787" b="23789"/>
          <a:stretch/>
        </p:blipFill>
        <p:spPr bwMode="auto">
          <a:xfrm>
            <a:off x="395536" y="1268760"/>
            <a:ext cx="3744416" cy="30243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088581" y="239820"/>
            <a:ext cx="53451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ножиць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pic>
        <p:nvPicPr>
          <p:cNvPr id="1028" name="Picture 4" descr="https://sun9-72.userapi.com/c633720/v633720761/2cbe3/HEM4A3iHIsw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2" t="10716" r="29122" b="10584"/>
          <a:stretch/>
        </p:blipFill>
        <p:spPr bwMode="auto">
          <a:xfrm>
            <a:off x="4750020" y="1268760"/>
            <a:ext cx="3454267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ыноска 1 6"/>
          <p:cNvSpPr/>
          <p:nvPr/>
        </p:nvSpPr>
        <p:spPr>
          <a:xfrm>
            <a:off x="1232748" y="4869160"/>
            <a:ext cx="7056784" cy="129614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	</a:t>
            </a:r>
            <a:r>
              <a:rPr lang="ru-RU" dirty="0" err="1" smtClean="0"/>
              <a:t>Другий</a:t>
            </a:r>
            <a:r>
              <a:rPr lang="ru-RU" dirty="0" smtClean="0"/>
              <a:t> </a:t>
            </a:r>
            <a:r>
              <a:rPr lang="ru-RU" dirty="0" err="1"/>
              <a:t>прийом</a:t>
            </a:r>
            <a:r>
              <a:rPr lang="ru-RU" dirty="0"/>
              <a:t> — </a:t>
            </a:r>
            <a:r>
              <a:rPr lang="ru-RU" dirty="0" err="1"/>
              <a:t>положення</a:t>
            </a:r>
            <a:r>
              <a:rPr lang="ru-RU" dirty="0"/>
              <a:t> </a:t>
            </a:r>
            <a:r>
              <a:rPr lang="ru-RU" dirty="0" err="1"/>
              <a:t>пальців</a:t>
            </a:r>
            <a:r>
              <a:rPr lang="ru-RU" dirty="0"/>
              <a:t> </a:t>
            </a:r>
            <a:r>
              <a:rPr lang="ru-RU" dirty="0" err="1"/>
              <a:t>аналогічне</a:t>
            </a:r>
            <a:r>
              <a:rPr lang="ru-RU" dirty="0"/>
              <a:t>, але </a:t>
            </a:r>
            <a:r>
              <a:rPr lang="ru-RU" dirty="0" err="1"/>
              <a:t>долоня</a:t>
            </a:r>
            <a:r>
              <a:rPr lang="ru-RU" dirty="0"/>
              <a:t> повернута </a:t>
            </a:r>
            <a:r>
              <a:rPr lang="ru-RU" dirty="0" err="1"/>
              <a:t>вгору</a:t>
            </a:r>
            <a:r>
              <a:rPr lang="ru-RU" dirty="0"/>
              <a:t>, </a:t>
            </a:r>
            <a:r>
              <a:rPr lang="ru-RU" dirty="0" err="1"/>
              <a:t>кінці</a:t>
            </a:r>
            <a:r>
              <a:rPr lang="ru-RU" dirty="0"/>
              <a:t> </a:t>
            </a:r>
            <a:r>
              <a:rPr lang="ru-RU" dirty="0" err="1"/>
              <a:t>ножиць</a:t>
            </a:r>
            <a:r>
              <a:rPr lang="ru-RU" dirty="0"/>
              <a:t> </a:t>
            </a:r>
            <a:r>
              <a:rPr lang="ru-RU" dirty="0" err="1"/>
              <a:t>спрямовані</a:t>
            </a:r>
            <a:r>
              <a:rPr lang="ru-RU" dirty="0"/>
              <a:t> донизу. </a:t>
            </a:r>
            <a:r>
              <a:rPr lang="ru-RU" dirty="0" err="1"/>
              <a:t>Положення</a:t>
            </a:r>
            <a:r>
              <a:rPr lang="ru-RU" dirty="0"/>
              <a:t> </a:t>
            </a:r>
            <a:r>
              <a:rPr lang="ru-RU" dirty="0" err="1"/>
              <a:t>ножиць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кутом.</a:t>
            </a:r>
          </a:p>
        </p:txBody>
      </p:sp>
    </p:spTree>
    <p:extLst>
      <p:ext uri="{BB962C8B-B14F-4D97-AF65-F5344CB8AC3E}">
        <p14:creationId xmlns:p14="http://schemas.microsoft.com/office/powerpoint/2010/main" val="2902140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rin\Desktop\пв216\УРОКИ\ЗПБ\3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50" b="21075"/>
          <a:stretch/>
        </p:blipFill>
        <p:spPr bwMode="auto">
          <a:xfrm>
            <a:off x="2103148" y="1069147"/>
            <a:ext cx="1872208" cy="336906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088581" y="239820"/>
            <a:ext cx="53451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ножиць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pic>
        <p:nvPicPr>
          <p:cNvPr id="4" name="Picture 2" descr="https://present5.com/presentation/34535937_222675793/image-1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31" t="23414" r="58888" b="12209"/>
          <a:stretch/>
        </p:blipFill>
        <p:spPr bwMode="auto">
          <a:xfrm>
            <a:off x="5220072" y="1053836"/>
            <a:ext cx="1968319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 1 4"/>
          <p:cNvSpPr/>
          <p:nvPr/>
        </p:nvSpPr>
        <p:spPr>
          <a:xfrm>
            <a:off x="1232748" y="4869160"/>
            <a:ext cx="7056784" cy="129614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	</a:t>
            </a:r>
            <a:r>
              <a:rPr lang="ru-RU" dirty="0" err="1"/>
              <a:t>Третій</a:t>
            </a:r>
            <a:r>
              <a:rPr lang="ru-RU" dirty="0"/>
              <a:t> </a:t>
            </a:r>
            <a:r>
              <a:rPr lang="ru-RU" dirty="0" err="1"/>
              <a:t>прийом</a:t>
            </a:r>
            <a:r>
              <a:rPr lang="ru-RU" dirty="0"/>
              <a:t> — </a:t>
            </a:r>
            <a:r>
              <a:rPr lang="ru-RU" dirty="0" err="1"/>
              <a:t>неробочий</a:t>
            </a:r>
            <a:r>
              <a:rPr lang="ru-RU" dirty="0"/>
              <a:t>: </a:t>
            </a:r>
            <a:r>
              <a:rPr lang="ru-RU" dirty="0" err="1"/>
              <a:t>ножиці</a:t>
            </a:r>
            <a:r>
              <a:rPr lang="ru-RU" dirty="0"/>
              <a:t> </a:t>
            </a:r>
            <a:r>
              <a:rPr lang="ru-RU" dirty="0" err="1"/>
              <a:t>знімають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великого </a:t>
            </a:r>
            <a:r>
              <a:rPr lang="ru-RU" dirty="0" err="1"/>
              <a:t>пальця</a:t>
            </a:r>
            <a:r>
              <a:rPr lang="ru-RU" dirty="0"/>
              <a:t>, </a:t>
            </a:r>
            <a:r>
              <a:rPr lang="ru-RU" dirty="0" err="1"/>
              <a:t>утримують</a:t>
            </a:r>
            <a:r>
              <a:rPr lang="ru-RU" dirty="0"/>
              <a:t> у </a:t>
            </a:r>
            <a:r>
              <a:rPr lang="ru-RU" dirty="0" err="1"/>
              <a:t>долоні</a:t>
            </a:r>
            <a:r>
              <a:rPr lang="ru-RU" dirty="0"/>
              <a:t> </a:t>
            </a:r>
            <a:r>
              <a:rPr lang="ru-RU" dirty="0" err="1"/>
              <a:t>іншими</a:t>
            </a:r>
            <a:r>
              <a:rPr lang="ru-RU" dirty="0"/>
              <a:t> </a:t>
            </a:r>
            <a:r>
              <a:rPr lang="ru-RU" dirty="0" err="1"/>
              <a:t>пальцями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029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img.tttcdn.com/product/xy/2000/2000/p/gu1/W/5/W3285/W3285-1-5ffc-h8R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img.tttcdn.com/product/xy/2000/2000/p/gu1/W/5/W3285/W3285-1-5ffc-h8Ri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https://img.tttcdn.com/product/xy/2000/2000/p/gu1/W/5/W3285/W3285-1-5ffc-h8Ri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https://img.tttcdn.com/product/xy/2000/2000/p/gu1/W/5/W3285/W3285-1-5ffc-h8Ri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0" descr="https://img.tttcdn.com/product/xy/2000/2000/p/gu1/W/5/W3285/W3285-1-5ffc-h8Ri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2" descr="https://img.tttcdn.com/product/xy/2000/2000/p/gu1/W/5/W3285/W3285-1-5ffc-h8Ri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4" descr="https://denirashop.ru/upload/iblock/797/797625c9896a8fb0c35b959d4c3aa7f6.jpe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6" descr="https://denirashop.ru/upload/iblock/797/797625c9896a8fb0c35b959d4c3aa7f6.jpeg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8" name="Picture 2" descr="https://present5.com/presentation/136754878_219507013/image-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05" t="73872" r="2690" b="4849"/>
          <a:stretch/>
        </p:blipFill>
        <p:spPr bwMode="auto">
          <a:xfrm>
            <a:off x="2338815" y="4282675"/>
            <a:ext cx="2494267" cy="125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088581" y="239820"/>
            <a:ext cx="548900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</a:t>
            </a:r>
            <a:r>
              <a:rPr lang="uk-UA" sz="3200" b="1" i="1" dirty="0" smtClean="0">
                <a:solidFill>
                  <a:srgbClr val="C00000"/>
                </a:solidFill>
              </a:rPr>
              <a:t>гребінця</a:t>
            </a:r>
          </a:p>
          <a:p>
            <a:pPr algn="ctr"/>
            <a:r>
              <a:rPr lang="uk-UA" sz="3200" b="1" i="1" dirty="0" smtClean="0">
                <a:solidFill>
                  <a:srgbClr val="C00000"/>
                </a:solidFill>
              </a:rPr>
              <a:t>П'ять основних способів 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pic>
        <p:nvPicPr>
          <p:cNvPr id="13" name="Picture 2" descr="https://present5.com/presentation/136754878_219507013/image-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62" t="73333" r="35809" b="2963"/>
          <a:stretch/>
        </p:blipFill>
        <p:spPr bwMode="auto">
          <a:xfrm>
            <a:off x="5436096" y="2004604"/>
            <a:ext cx="2384204" cy="128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present5.com/presentation/136754878_219507013/image-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99" t="47037" r="2222" b="28552"/>
          <a:stretch/>
        </p:blipFill>
        <p:spPr bwMode="auto">
          <a:xfrm>
            <a:off x="5580112" y="4282675"/>
            <a:ext cx="2247968" cy="125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present5.com/presentation/136754878_219507013/image-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5" t="47037" r="35810" b="29091"/>
          <a:stretch/>
        </p:blipFill>
        <p:spPr bwMode="auto">
          <a:xfrm>
            <a:off x="2338816" y="1988840"/>
            <a:ext cx="2346060" cy="13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present5.com/presentation/136754878_219507013/image-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5" t="50000" r="76213" b="13737"/>
          <a:stretch/>
        </p:blipFill>
        <p:spPr bwMode="auto">
          <a:xfrm>
            <a:off x="502642" y="2757258"/>
            <a:ext cx="1439465" cy="215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4331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8581" y="239820"/>
            <a:ext cx="5489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</a:t>
            </a:r>
            <a:r>
              <a:rPr lang="uk-UA" sz="3200" b="1" i="1" dirty="0" smtClean="0">
                <a:solidFill>
                  <a:srgbClr val="C00000"/>
                </a:solidFill>
              </a:rPr>
              <a:t>гребінця</a:t>
            </a:r>
          </a:p>
        </p:txBody>
      </p:sp>
      <p:sp>
        <p:nvSpPr>
          <p:cNvPr id="3" name="Выноска 1 2"/>
          <p:cNvSpPr/>
          <p:nvPr/>
        </p:nvSpPr>
        <p:spPr>
          <a:xfrm>
            <a:off x="1232748" y="4869160"/>
            <a:ext cx="7056784" cy="129614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	</a:t>
            </a:r>
            <a:r>
              <a:rPr lang="uk-UA" i="1" dirty="0"/>
              <a:t>1-й</a:t>
            </a:r>
            <a:r>
              <a:rPr lang="uk-UA" dirty="0"/>
              <a:t> - гребінець тримають за обушок зубцями вниз, великий палець і мізинець із внутрішнього боку, вказівний, середній, підмізинний - із зовнішнього боку гребінця. Для холодного укладання гребінець у правій, для гарячого - у лівій руці</a:t>
            </a:r>
            <a:endParaRPr lang="ru-RU" dirty="0"/>
          </a:p>
        </p:txBody>
      </p:sp>
      <p:pic>
        <p:nvPicPr>
          <p:cNvPr id="4" name="Рисунок 3" descr="C:\Users\Arin\Desktop\пв216\УРОКИ\ЗПБ\тримання гребінця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040" b="66986"/>
          <a:stretch/>
        </p:blipFill>
        <p:spPr bwMode="auto">
          <a:xfrm>
            <a:off x="2088581" y="1268760"/>
            <a:ext cx="5291731" cy="28083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 rot="19009227">
            <a:off x="-134340" y="639929"/>
            <a:ext cx="1925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</a:rPr>
              <a:t>Основні прийоми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0183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8581" y="239820"/>
            <a:ext cx="5489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</a:t>
            </a:r>
            <a:r>
              <a:rPr lang="uk-UA" sz="3200" b="1" i="1" dirty="0" smtClean="0">
                <a:solidFill>
                  <a:srgbClr val="C00000"/>
                </a:solidFill>
              </a:rPr>
              <a:t>гребінця</a:t>
            </a:r>
          </a:p>
        </p:txBody>
      </p:sp>
      <p:sp>
        <p:nvSpPr>
          <p:cNvPr id="3" name="Выноска 1 2"/>
          <p:cNvSpPr/>
          <p:nvPr/>
        </p:nvSpPr>
        <p:spPr>
          <a:xfrm>
            <a:off x="1232748" y="4869160"/>
            <a:ext cx="7056784" cy="129614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	</a:t>
            </a:r>
            <a:r>
              <a:rPr lang="uk-UA" i="1" dirty="0"/>
              <a:t>2-й</a:t>
            </a:r>
            <a:r>
              <a:rPr lang="uk-UA" dirty="0"/>
              <a:t> - гребінець у лівій руці, зубцями вгору, великий палець на обушку, вказівний — на зубцях, інші пальці підтримують гребінець зовні (тушування волосся)</a:t>
            </a:r>
            <a:endParaRPr lang="ru-RU" dirty="0"/>
          </a:p>
        </p:txBody>
      </p:sp>
      <p:pic>
        <p:nvPicPr>
          <p:cNvPr id="4" name="Рисунок 3" descr="C:\Users\Arin\Desktop\пв216\УРОКИ\ЗПБ\тримання гребінця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99" r="61794" b="34928"/>
          <a:stretch/>
        </p:blipFill>
        <p:spPr bwMode="auto">
          <a:xfrm>
            <a:off x="179512" y="1700808"/>
            <a:ext cx="4365604" cy="2448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https://present5.com/presentation/136754878_219507013/image-3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5" t="47037" r="35810" b="29091"/>
          <a:stretch/>
        </p:blipFill>
        <p:spPr bwMode="auto">
          <a:xfrm>
            <a:off x="4727069" y="1757007"/>
            <a:ext cx="4187374" cy="233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35696" y="3429000"/>
            <a:ext cx="936104" cy="6638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19009227">
            <a:off x="-134339" y="639928"/>
            <a:ext cx="1925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</a:rPr>
              <a:t>Основні прийоми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687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8581" y="239820"/>
            <a:ext cx="5489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</a:t>
            </a:r>
            <a:r>
              <a:rPr lang="uk-UA" sz="3200" b="1" i="1" dirty="0" smtClean="0">
                <a:solidFill>
                  <a:srgbClr val="C00000"/>
                </a:solidFill>
              </a:rPr>
              <a:t>гребінця</a:t>
            </a:r>
          </a:p>
        </p:txBody>
      </p:sp>
      <p:sp>
        <p:nvSpPr>
          <p:cNvPr id="3" name="Выноска 1 2"/>
          <p:cNvSpPr/>
          <p:nvPr/>
        </p:nvSpPr>
        <p:spPr>
          <a:xfrm>
            <a:off x="1208131" y="4869160"/>
            <a:ext cx="7056784" cy="129614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	</a:t>
            </a:r>
            <a:r>
              <a:rPr lang="uk-UA" i="1" dirty="0"/>
              <a:t>3-й</a:t>
            </a:r>
            <a:r>
              <a:rPr lang="uk-UA" dirty="0"/>
              <a:t> - гребінець у лівій руці, зубцями вниз, великий палець із внутрішнього, вказівний - із зовнішнього боку гребінця (тушування, вичісування волосся)</a:t>
            </a:r>
            <a:endParaRPr lang="ru-RU" dirty="0"/>
          </a:p>
        </p:txBody>
      </p:sp>
      <p:pic>
        <p:nvPicPr>
          <p:cNvPr id="4" name="Рисунок 3" descr="C:\Users\Arin\Desktop\пв216\УРОКИ\ЗПБ\тримання гребінця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55" r="65111"/>
          <a:stretch/>
        </p:blipFill>
        <p:spPr bwMode="auto">
          <a:xfrm>
            <a:off x="2111176" y="1412776"/>
            <a:ext cx="5112568" cy="298821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283968" y="3284984"/>
            <a:ext cx="792088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rot="19009227">
            <a:off x="-134340" y="602408"/>
            <a:ext cx="1925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</a:rPr>
              <a:t>Основні прийоми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1779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8581" y="239820"/>
            <a:ext cx="5489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</a:t>
            </a:r>
            <a:r>
              <a:rPr lang="uk-UA" sz="3200" b="1" i="1" dirty="0" smtClean="0">
                <a:solidFill>
                  <a:srgbClr val="C00000"/>
                </a:solidFill>
              </a:rPr>
              <a:t>гребінця</a:t>
            </a:r>
          </a:p>
        </p:txBody>
      </p:sp>
      <p:sp>
        <p:nvSpPr>
          <p:cNvPr id="3" name="Выноска 1 2"/>
          <p:cNvSpPr/>
          <p:nvPr/>
        </p:nvSpPr>
        <p:spPr>
          <a:xfrm>
            <a:off x="1232748" y="4869160"/>
            <a:ext cx="7056784" cy="129614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	</a:t>
            </a:r>
            <a:r>
              <a:rPr lang="uk-UA" i="1" dirty="0"/>
              <a:t>4-й</a:t>
            </a:r>
            <a:r>
              <a:rPr lang="uk-UA" dirty="0"/>
              <a:t> - неробоче положення. Гребінець тримають у лівій руці, зубцями в долоню, великий палець притискає його до долоні.</a:t>
            </a:r>
            <a:endParaRPr lang="ru-RU" dirty="0"/>
          </a:p>
        </p:txBody>
      </p:sp>
      <p:pic>
        <p:nvPicPr>
          <p:cNvPr id="4" name="Рисунок 3" descr="C:\Users\Arin\Desktop\пв216\УРОКИ\ЗПБ\тримання гребінця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11" b="40670"/>
          <a:stretch/>
        </p:blipFill>
        <p:spPr bwMode="auto">
          <a:xfrm>
            <a:off x="3837601" y="980728"/>
            <a:ext cx="1847078" cy="331236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 rot="19009227">
            <a:off x="-134339" y="574698"/>
            <a:ext cx="1925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</a:rPr>
              <a:t>Основні прийоми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562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8581" y="239820"/>
            <a:ext cx="5489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</a:t>
            </a:r>
            <a:r>
              <a:rPr lang="uk-UA" sz="3200" b="1" i="1" dirty="0" smtClean="0">
                <a:solidFill>
                  <a:srgbClr val="C00000"/>
                </a:solidFill>
              </a:rPr>
              <a:t>гребінця</a:t>
            </a:r>
          </a:p>
        </p:txBody>
      </p:sp>
      <p:sp>
        <p:nvSpPr>
          <p:cNvPr id="3" name="Выноска 1 2"/>
          <p:cNvSpPr/>
          <p:nvPr/>
        </p:nvSpPr>
        <p:spPr>
          <a:xfrm>
            <a:off x="1232748" y="4869160"/>
            <a:ext cx="7056784" cy="129614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	</a:t>
            </a:r>
            <a:r>
              <a:rPr lang="uk-UA" i="1" dirty="0"/>
              <a:t>5-й</a:t>
            </a:r>
            <a:r>
              <a:rPr lang="uk-UA" dirty="0"/>
              <a:t> - взаємодія гребінця та ножиць під час стрижки. Гребінець і ножиці у правій руці, кільце ножиць на підмізинному пальці, великий палець притискає гребінець до ножиць, зубці гребінця спрямовані до пальців.</a:t>
            </a:r>
            <a:endParaRPr lang="ru-RU" dirty="0"/>
          </a:p>
        </p:txBody>
      </p:sp>
      <p:pic>
        <p:nvPicPr>
          <p:cNvPr id="4" name="Picture 2" descr="https://present5.com/presentation/34535937_222675793/image-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69" t="23953" r="14040" b="7899"/>
          <a:stretch/>
        </p:blipFill>
        <p:spPr bwMode="auto">
          <a:xfrm>
            <a:off x="3736520" y="980728"/>
            <a:ext cx="2049239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19009227">
            <a:off x="-134339" y="608801"/>
            <a:ext cx="1925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</a:rPr>
              <a:t>Основні прийоми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813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88581" y="239820"/>
            <a:ext cx="5489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</a:t>
            </a:r>
            <a:r>
              <a:rPr lang="uk-UA" sz="3200" b="1" i="1" dirty="0" smtClean="0">
                <a:solidFill>
                  <a:srgbClr val="C00000"/>
                </a:solidFill>
              </a:rPr>
              <a:t>гребінця</a:t>
            </a:r>
          </a:p>
        </p:txBody>
      </p:sp>
      <p:sp>
        <p:nvSpPr>
          <p:cNvPr id="4" name="Прямоугольник 3"/>
          <p:cNvSpPr/>
          <p:nvPr/>
        </p:nvSpPr>
        <p:spPr>
          <a:xfrm rot="19328202">
            <a:off x="-94815" y="681513"/>
            <a:ext cx="2313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</a:rPr>
              <a:t>Допоміжні </a:t>
            </a:r>
            <a:r>
              <a:rPr lang="uk-UA" b="1" i="1" dirty="0" smtClean="0">
                <a:solidFill>
                  <a:srgbClr val="002060"/>
                </a:solidFill>
              </a:rPr>
              <a:t>прийоми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 descr="Первый (главный) способ Этим способом расческу держат при выполнении большинства операций при обработке волос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7" t="55163" r="13723" b="6050"/>
          <a:stretch/>
        </p:blipFill>
        <p:spPr bwMode="auto">
          <a:xfrm>
            <a:off x="2088580" y="1340768"/>
            <a:ext cx="4727855" cy="199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ыноска 1 6"/>
          <p:cNvSpPr/>
          <p:nvPr/>
        </p:nvSpPr>
        <p:spPr>
          <a:xfrm>
            <a:off x="1232748" y="4869160"/>
            <a:ext cx="7056784" cy="129614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	</a:t>
            </a:r>
            <a:r>
              <a:rPr lang="uk-UA" i="1" dirty="0"/>
              <a:t>1-й</a:t>
            </a:r>
            <a:r>
              <a:rPr lang="uk-UA" dirty="0"/>
              <a:t> - гребінець у правій руці зубцями вниз, великий палець із внутрішнього боку гребінця, всі інші зовні (розчісування волосся)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9696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19328202">
            <a:off x="-94815" y="681513"/>
            <a:ext cx="2313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</a:rPr>
              <a:t>Допоміжні </a:t>
            </a:r>
            <a:r>
              <a:rPr lang="uk-UA" b="1" i="1" dirty="0" smtClean="0">
                <a:solidFill>
                  <a:srgbClr val="002060"/>
                </a:solidFill>
              </a:rPr>
              <a:t>прийоми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88581" y="239820"/>
            <a:ext cx="5489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</a:t>
            </a:r>
            <a:r>
              <a:rPr lang="uk-UA" sz="3200" b="1" i="1" dirty="0" smtClean="0">
                <a:solidFill>
                  <a:srgbClr val="C00000"/>
                </a:solidFill>
              </a:rPr>
              <a:t>гребінця</a:t>
            </a:r>
          </a:p>
        </p:txBody>
      </p:sp>
      <p:sp>
        <p:nvSpPr>
          <p:cNvPr id="5" name="Выноска 1 4"/>
          <p:cNvSpPr/>
          <p:nvPr/>
        </p:nvSpPr>
        <p:spPr>
          <a:xfrm>
            <a:off x="1232748" y="4869160"/>
            <a:ext cx="7056784" cy="129614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	</a:t>
            </a:r>
            <a:r>
              <a:rPr lang="uk-UA" i="1" dirty="0"/>
              <a:t>2-й - </a:t>
            </a:r>
            <a:r>
              <a:rPr lang="uk-UA" dirty="0"/>
              <a:t>гребінець зубцями в долоню у лівій руці, мізинець прити­скає гребінець до долоні (накручування волосся)</a:t>
            </a:r>
            <a:endParaRPr lang="ru-RU" dirty="0"/>
          </a:p>
        </p:txBody>
      </p:sp>
      <p:pic>
        <p:nvPicPr>
          <p:cNvPr id="6145" name="Picture 1" descr="D:\Рабочий стол\216\в н перукар ЗПБ\ЗПБ уроки\т 2\тримання гребінця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20" r="41804" b="37459"/>
          <a:stretch/>
        </p:blipFill>
        <p:spPr bwMode="auto">
          <a:xfrm>
            <a:off x="3707904" y="1052736"/>
            <a:ext cx="1872208" cy="354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32913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9328202">
            <a:off x="-94815" y="681513"/>
            <a:ext cx="2313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</a:rPr>
              <a:t>Допоміжні </a:t>
            </a:r>
            <a:r>
              <a:rPr lang="uk-UA" b="1" i="1" dirty="0" smtClean="0">
                <a:solidFill>
                  <a:srgbClr val="002060"/>
                </a:solidFill>
              </a:rPr>
              <a:t>прийоми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88581" y="239820"/>
            <a:ext cx="5489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</a:rPr>
              <a:t>Прийоми тримання </a:t>
            </a:r>
            <a:r>
              <a:rPr lang="uk-UA" sz="3200" b="1" i="1" dirty="0" smtClean="0">
                <a:solidFill>
                  <a:srgbClr val="C00000"/>
                </a:solidFill>
              </a:rPr>
              <a:t>гребінця</a:t>
            </a:r>
          </a:p>
        </p:txBody>
      </p:sp>
      <p:sp>
        <p:nvSpPr>
          <p:cNvPr id="4" name="Выноска 1 3"/>
          <p:cNvSpPr/>
          <p:nvPr/>
        </p:nvSpPr>
        <p:spPr>
          <a:xfrm>
            <a:off x="1232748" y="4869160"/>
            <a:ext cx="7056784" cy="1296144"/>
          </a:xfrm>
          <a:prstGeom prst="borderCallout1">
            <a:avLst>
              <a:gd name="adj1" fmla="val 18750"/>
              <a:gd name="adj2" fmla="val -8333"/>
              <a:gd name="adj3" fmla="val -20509"/>
              <a:gd name="adj4" fmla="val 1522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	</a:t>
            </a:r>
            <a:r>
              <a:rPr lang="uk-UA" i="1" dirty="0"/>
              <a:t>3-й</a:t>
            </a:r>
            <a:r>
              <a:rPr lang="uk-UA" dirty="0"/>
              <a:t> - гребінець у правій руці зубцями від себе, великий палець притискає гребінець до кулака</a:t>
            </a:r>
            <a:endParaRPr lang="ru-RU" dirty="0"/>
          </a:p>
        </p:txBody>
      </p:sp>
      <p:pic>
        <p:nvPicPr>
          <p:cNvPr id="5122" name="Picture 2" descr="https://avatars.mds.yandex.net/i?id=c48926d67d0f50af305d4f9b6e0fad09-5606031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58" t="72619" r="6455" b="6001"/>
          <a:stretch/>
        </p:blipFill>
        <p:spPr bwMode="auto">
          <a:xfrm>
            <a:off x="2238012" y="1412776"/>
            <a:ext cx="4968552" cy="283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9330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98</Words>
  <Application>Microsoft Office PowerPoint</Application>
  <PresentationFormat>Экран (4:3)</PresentationFormat>
  <Paragraphs>41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20</cp:revision>
  <dcterms:created xsi:type="dcterms:W3CDTF">2022-01-20T10:41:11Z</dcterms:created>
  <dcterms:modified xsi:type="dcterms:W3CDTF">2022-01-25T12:35:06Z</dcterms:modified>
</cp:coreProperties>
</file>