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50" r:id="rId2"/>
  </p:sldMasterIdLst>
  <p:notesMasterIdLst>
    <p:notesMasterId r:id="rId23"/>
  </p:notesMasterIdLst>
  <p:sldIdLst>
    <p:sldId id="256" r:id="rId3"/>
    <p:sldId id="257" r:id="rId4"/>
    <p:sldId id="259" r:id="rId5"/>
    <p:sldId id="262" r:id="rId6"/>
    <p:sldId id="280" r:id="rId7"/>
    <p:sldId id="263" r:id="rId8"/>
    <p:sldId id="264" r:id="rId9"/>
    <p:sldId id="261" r:id="rId10"/>
    <p:sldId id="266" r:id="rId11"/>
    <p:sldId id="278" r:id="rId12"/>
    <p:sldId id="279" r:id="rId13"/>
    <p:sldId id="268" r:id="rId14"/>
    <p:sldId id="269" r:id="rId15"/>
    <p:sldId id="285" r:id="rId16"/>
    <p:sldId id="281" r:id="rId17"/>
    <p:sldId id="282" r:id="rId18"/>
    <p:sldId id="283" r:id="rId19"/>
    <p:sldId id="284" r:id="rId20"/>
    <p:sldId id="287" r:id="rId21"/>
    <p:sldId id="286" r:id="rId22"/>
  </p:sldIdLst>
  <p:sldSz cx="12192000" cy="6858000"/>
  <p:notesSz cx="6858000" cy="9144000"/>
  <p:embeddedFontLst>
    <p:embeddedFont>
      <p:font typeface="Century Schoolbook" panose="02040604050505020304" pitchFamily="18" charset="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2" roundtripDataSignature="AMtx7mhVKdwDRbGu6mmpw0zZAMOPzFL5z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672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.fntdata"/><Relationship Id="rId32" Type="http://customschemas.google.com/relationships/presentationmetadata" Target="meta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4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1b9998613f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1b9998613f2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1b9998613f2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1b9998613f2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 слайд" type="title">
  <p:cSld name="TITLE">
    <p:bg>
      <p:bgPr>
        <a:solidFill>
          <a:srgbClr val="2A241F"/>
        </a:solid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3"/>
          <p:cNvSpPr txBox="1"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Century Schoolbook"/>
              <a:buNone/>
              <a:defRPr sz="7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3"/>
          <p:cNvSpPr txBox="1"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rgbClr val="BFBFBF"/>
                </a:solidFill>
              </a:defRPr>
            </a:lvl1pPr>
            <a:lvl2pPr lvl="1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20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20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5" name="Google Shape;15;p23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7F7F7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3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A5A5A5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3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marL="0" lvl="1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marL="0" lvl="2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marL="0" lvl="3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marL="0" lvl="4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marL="0" lvl="5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marL="0" lvl="6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marL="0" lvl="7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marL="0" lvl="8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  <p:sp>
        <p:nvSpPr>
          <p:cNvPr id="18" name="Google Shape;18;p23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24"/>
          <p:cNvSpPr txBox="1"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4"/>
          <p:cNvSpPr txBox="1"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2pPr>
            <a:lvl3pPr marL="1371600" lvl="2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5pPr>
            <a:lvl6pPr marL="2743200" lvl="5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29" name="Google Shape;29;p24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4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4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 слайд" type="title">
  <p:cSld name="TITLE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2"/>
          <p:cNvSpPr txBox="1"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Century Schoolbook"/>
              <a:buNone/>
              <a:defRPr sz="7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2"/>
          <p:cNvSpPr txBox="1"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rgbClr val="BFBFBF"/>
                </a:solidFill>
              </a:defRPr>
            </a:lvl1pPr>
            <a:lvl2pPr lvl="1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20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20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35" name="Google Shape;35;p22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7F7F7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2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A5A5A5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2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marL="0" lvl="1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marL="0" lvl="2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marL="0" lvl="3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marL="0" lvl="4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marL="0" lvl="5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marL="0" lvl="6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marL="0" lvl="7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marL="0" lvl="8" indent="0" algn="ctr">
              <a:spcBef>
                <a:spcPts val="0"/>
              </a:spcBef>
              <a:buNone/>
              <a:defRPr sz="3600" b="0" i="0" u="none" strike="noStrike" cap="none">
                <a:solidFill>
                  <a:srgbClr val="A5A5A5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  <p:sp>
        <p:nvSpPr>
          <p:cNvPr id="38" name="Google Shape;38;p22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5"/>
          <p:cNvSpPr txBox="1"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Century Schoolbook"/>
              <a:buNone/>
              <a:defRPr sz="7200"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5"/>
          <p:cNvSpPr txBox="1"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rgbClr val="595959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2" name="Google Shape;42;p25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5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5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  <p:sp>
        <p:nvSpPr>
          <p:cNvPr id="45" name="Google Shape;45;p25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6"/>
          <p:cNvSpPr txBox="1"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6"/>
          <p:cNvSpPr txBox="1">
            <a:spLocks noGrp="1"/>
          </p:cNvSpPr>
          <p:nvPr>
            <p:ph type="body" idx="1"/>
          </p:nvPr>
        </p:nvSpPr>
        <p:spPr>
          <a:xfrm>
            <a:off x="1261872" y="1828800"/>
            <a:ext cx="4480560" cy="4351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 sz="1800"/>
            </a:lvl1pPr>
            <a:lvl2pPr marL="914400" lvl="1" indent="-330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 sz="1600"/>
            </a:lvl2pPr>
            <a:lvl3pPr marL="1371600" lvl="2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3pPr>
            <a:lvl4pPr marL="1828800" lvl="3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5pPr>
            <a:lvl6pPr marL="2743200" lvl="5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6pPr>
            <a:lvl7pPr marL="3200400" lvl="6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8pPr>
            <a:lvl9pPr marL="4114800" lvl="8" indent="-3175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400"/>
              <a:buChar char="●"/>
              <a:defRPr sz="1400"/>
            </a:lvl9pPr>
          </a:lstStyle>
          <a:p>
            <a:endParaRPr/>
          </a:p>
        </p:txBody>
      </p:sp>
      <p:sp>
        <p:nvSpPr>
          <p:cNvPr id="49" name="Google Shape;49;p26"/>
          <p:cNvSpPr txBox="1">
            <a:spLocks noGrp="1"/>
          </p:cNvSpPr>
          <p:nvPr>
            <p:ph type="body" idx="2"/>
          </p:nvPr>
        </p:nvSpPr>
        <p:spPr>
          <a:xfrm>
            <a:off x="6126480" y="1828800"/>
            <a:ext cx="4480560" cy="4351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 sz="1800"/>
            </a:lvl1pPr>
            <a:lvl2pPr marL="914400" lvl="1" indent="-330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 sz="1600"/>
            </a:lvl2pPr>
            <a:lvl3pPr marL="1371600" lvl="2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3pPr>
            <a:lvl4pPr marL="1828800" lvl="3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5pPr>
            <a:lvl6pPr marL="2743200" lvl="5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6pPr>
            <a:lvl7pPr marL="3200400" lvl="6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8pPr>
            <a:lvl9pPr marL="4114800" lvl="8" indent="-3175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400"/>
              <a:buChar char="●"/>
              <a:defRPr sz="1400"/>
            </a:lvl9pPr>
          </a:lstStyle>
          <a:p>
            <a:endParaRPr/>
          </a:p>
        </p:txBody>
      </p:sp>
      <p:sp>
        <p:nvSpPr>
          <p:cNvPr id="50" name="Google Shape;50;p26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6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6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7"/>
          <p:cNvSpPr txBox="1"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7"/>
          <p:cNvSpPr txBox="1"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6" name="Google Shape;56;p27"/>
          <p:cNvSpPr txBox="1">
            <a:spLocks noGrp="1"/>
          </p:cNvSpPr>
          <p:nvPr>
            <p:ph type="body" idx="2"/>
          </p:nvPr>
        </p:nvSpPr>
        <p:spPr>
          <a:xfrm>
            <a:off x="1261872" y="2507550"/>
            <a:ext cx="4480560" cy="3664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 sz="1800"/>
            </a:lvl1pPr>
            <a:lvl2pPr marL="914400" lvl="1" indent="-330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 sz="1600"/>
            </a:lvl2pPr>
            <a:lvl3pPr marL="1371600" lvl="2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3pPr>
            <a:lvl4pPr marL="1828800" lvl="3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5pPr>
            <a:lvl6pPr marL="2743200" lvl="5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6pPr>
            <a:lvl7pPr marL="3200400" lvl="6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8pPr>
            <a:lvl9pPr marL="4114800" lvl="8" indent="-3175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400"/>
              <a:buChar char="●"/>
              <a:defRPr sz="1400"/>
            </a:lvl9pPr>
          </a:lstStyle>
          <a:p>
            <a:endParaRPr/>
          </a:p>
        </p:txBody>
      </p:sp>
      <p:sp>
        <p:nvSpPr>
          <p:cNvPr id="57" name="Google Shape;57;p27"/>
          <p:cNvSpPr txBox="1">
            <a:spLocks noGrp="1"/>
          </p:cNvSpPr>
          <p:nvPr>
            <p:ph type="body" idx="3"/>
          </p:nvPr>
        </p:nvSpPr>
        <p:spPr>
          <a:xfrm>
            <a:off x="6126480" y="1713655"/>
            <a:ext cx="448056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solidFill>
                  <a:schemeClr val="dk2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marL="914400" lvl="1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8" name="Google Shape;58;p27"/>
          <p:cNvSpPr txBox="1">
            <a:spLocks noGrp="1"/>
          </p:cNvSpPr>
          <p:nvPr>
            <p:ph type="body" idx="4"/>
          </p:nvPr>
        </p:nvSpPr>
        <p:spPr>
          <a:xfrm>
            <a:off x="6126480" y="2507550"/>
            <a:ext cx="4480560" cy="3664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 sz="1800"/>
            </a:lvl1pPr>
            <a:lvl2pPr marL="914400" lvl="1" indent="-330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 sz="1600"/>
            </a:lvl2pPr>
            <a:lvl3pPr marL="1371600" lvl="2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3pPr>
            <a:lvl4pPr marL="1828800" lvl="3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5pPr>
            <a:lvl6pPr marL="2743200" lvl="5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6pPr>
            <a:lvl7pPr marL="3200400" lvl="6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8pPr>
            <a:lvl9pPr marL="4114800" lvl="8" indent="-3175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400"/>
              <a:buChar char="●"/>
              <a:defRPr sz="1400"/>
            </a:lvl9pPr>
          </a:lstStyle>
          <a:p>
            <a:endParaRPr/>
          </a:p>
        </p:txBody>
      </p:sp>
      <p:sp>
        <p:nvSpPr>
          <p:cNvPr id="59" name="Google Shape;59;p27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7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7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8"/>
          <p:cNvSpPr txBox="1"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8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8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8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9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9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9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0"/>
          <p:cNvSpPr txBox="1"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entury Schoolbook"/>
              <a:buNone/>
              <a:defRPr sz="3200"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0"/>
          <p:cNvSpPr txBox="1">
            <a:spLocks noGrp="1"/>
          </p:cNvSpPr>
          <p:nvPr>
            <p:ph type="body" idx="1"/>
          </p:nvPr>
        </p:nvSpPr>
        <p:spPr>
          <a:xfrm>
            <a:off x="4504267" y="685800"/>
            <a:ext cx="6079066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020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600"/>
              <a:buChar char="•"/>
              <a:defRPr sz="2000"/>
            </a:lvl1pPr>
            <a:lvl2pPr marL="914400" lvl="1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 sz="1800"/>
            </a:lvl2pPr>
            <a:lvl3pPr marL="1371600" lvl="2" indent="-3302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600"/>
              <a:buChar char="●"/>
              <a:defRPr sz="1600"/>
            </a:lvl3pPr>
            <a:lvl4pPr marL="1828800" lvl="3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5pPr>
            <a:lvl6pPr marL="2743200" lvl="5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6pPr>
            <a:lvl7pPr marL="3200400" lvl="6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400"/>
              <a:buChar char="●"/>
              <a:defRPr sz="1400"/>
            </a:lvl8pPr>
            <a:lvl9pPr marL="4114800" lvl="8" indent="-3175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400"/>
              <a:buChar char="●"/>
              <a:defRPr sz="1400"/>
            </a:lvl9pPr>
          </a:lstStyle>
          <a:p>
            <a:endParaRPr/>
          </a:p>
        </p:txBody>
      </p:sp>
      <p:sp>
        <p:nvSpPr>
          <p:cNvPr id="74" name="Google Shape;74;p30"/>
          <p:cNvSpPr txBox="1">
            <a:spLocks noGrp="1"/>
          </p:cNvSpPr>
          <p:nvPr>
            <p:ph type="body" idx="2"/>
          </p:nvPr>
        </p:nvSpPr>
        <p:spPr>
          <a:xfrm>
            <a:off x="841248" y="2099734"/>
            <a:ext cx="3200400" cy="3810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14000"/>
              </a:lnSpc>
              <a:spcBef>
                <a:spcPts val="800"/>
              </a:spcBef>
              <a:spcAft>
                <a:spcPts val="0"/>
              </a:spcAft>
              <a:buSzPts val="1040"/>
              <a:buNone/>
              <a:defRPr sz="1300"/>
            </a:lvl1pPr>
            <a:lvl2pPr marL="914400" lvl="1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75" name="Google Shape;75;p30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0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0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1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31"/>
          <p:cNvSpPr txBox="1"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Schoolbook"/>
              <a:buNone/>
              <a:defRPr sz="2800" b="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81" name="Google Shape;81;p31"/>
          <p:cNvPicPr preferRelativeResize="0">
            <a:picLocks noGrp="1"/>
          </p:cNvPicPr>
          <p:nvPr>
            <p:ph type="pic" idx="2"/>
          </p:nvPr>
        </p:nvPicPr>
        <p:blipFill/>
        <p:spPr>
          <a:xfrm>
            <a:off x="0" y="0"/>
            <a:ext cx="11292840" cy="5128923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</p:pic>
      <p:sp>
        <p:nvSpPr>
          <p:cNvPr id="82" name="Google Shape;82;p31"/>
          <p:cNvSpPr txBox="1">
            <a:spLocks noGrp="1"/>
          </p:cNvSpPr>
          <p:nvPr>
            <p:ph type="body" idx="1"/>
          </p:nvPr>
        </p:nvSpPr>
        <p:spPr>
          <a:xfrm>
            <a:off x="914400" y="6108589"/>
            <a:ext cx="9982200" cy="59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40"/>
              <a:buNone/>
              <a:defRPr sz="1300">
                <a:solidFill>
                  <a:srgbClr val="D8D8D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83" name="Google Shape;83;p31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31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1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32"/>
          <p:cNvSpPr txBox="1"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32"/>
          <p:cNvSpPr txBox="1">
            <a:spLocks noGrp="1"/>
          </p:cNvSpPr>
          <p:nvPr>
            <p:ph type="body" idx="1"/>
          </p:nvPr>
        </p:nvSpPr>
        <p:spPr>
          <a:xfrm rot="5400000">
            <a:off x="3383884" y="-293212"/>
            <a:ext cx="4351337" cy="8595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2pPr>
            <a:lvl3pPr marL="1371600" lvl="2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5pPr>
            <a:lvl6pPr marL="2743200" lvl="5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89" name="Google Shape;89;p32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32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32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3"/>
          <p:cNvSpPr txBox="1">
            <a:spLocks noGrp="1"/>
          </p:cNvSpPr>
          <p:nvPr>
            <p:ph type="title"/>
          </p:nvPr>
        </p:nvSpPr>
        <p:spPr>
          <a:xfrm rot="5400000">
            <a:off x="6938169" y="2091531"/>
            <a:ext cx="5897562" cy="247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33"/>
          <p:cNvSpPr txBox="1">
            <a:spLocks noGrp="1"/>
          </p:cNvSpPr>
          <p:nvPr>
            <p:ph type="body" idx="1"/>
          </p:nvPr>
        </p:nvSpPr>
        <p:spPr>
          <a:xfrm rot="5400000">
            <a:off x="1680369" y="-537369"/>
            <a:ext cx="5897562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2pPr>
            <a:lvl3pPr marL="1371600" lvl="2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5pPr>
            <a:lvl6pPr marL="2743200" lvl="5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95" name="Google Shape;95;p33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33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33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1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rgbClr val="B6A29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21"/>
          <p:cNvSpPr txBox="1"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entury Schoolbook"/>
              <a:buNone/>
              <a:defRPr sz="44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" name="Google Shape;8;p21"/>
          <p:cNvSpPr txBox="1"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FEFEFE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FEFEFE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endParaRPr/>
          </a:p>
        </p:txBody>
      </p:sp>
      <p:sp>
        <p:nvSpPr>
          <p:cNvPr id="9" name="Google Shape;9;p21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F9F7F7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endParaRPr/>
          </a:p>
        </p:txBody>
      </p:sp>
      <p:sp>
        <p:nvSpPr>
          <p:cNvPr id="10" name="Google Shape;10;p21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F9F7F7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endParaRPr/>
          </a:p>
        </p:txBody>
      </p:sp>
      <p:sp>
        <p:nvSpPr>
          <p:cNvPr id="11" name="Google Shape;11;p21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marR="0" lvl="0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EEEAE8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marL="0" marR="0" lvl="1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EEEAE8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marL="0" marR="0" lvl="2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EEEAE8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marL="0" marR="0" lvl="3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EEEAE8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marL="0" marR="0" lvl="4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EEEAE8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marL="0" marR="0" lvl="5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EEEAE8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marL="0" marR="0" lvl="6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EEEAE8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marL="0" marR="0" lvl="7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EEEAE8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marL="0" marR="0" lvl="8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EEEAE8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transition spd="slow">
    <p:fad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0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rgbClr val="2A241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0"/>
          <p:cNvSpPr txBox="1"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entury Schoolbook"/>
              <a:buNone/>
              <a:defRPr sz="44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20"/>
          <p:cNvSpPr txBox="1"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  <a:defRPr sz="1600" b="0" i="0" u="none" strike="noStrike" cap="none">
                <a:solidFill>
                  <a:srgbClr val="262626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262626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262626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262626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262626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262626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262626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rgbClr val="262626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endParaRPr/>
          </a:p>
        </p:txBody>
      </p:sp>
      <p:sp>
        <p:nvSpPr>
          <p:cNvPr id="23" name="Google Shape;23;p20"/>
          <p:cNvSpPr txBox="1">
            <a:spLocks noGrp="1"/>
          </p:cNvSpPr>
          <p:nvPr>
            <p:ph type="dt" idx="10"/>
          </p:nvPr>
        </p:nvSpPr>
        <p:spPr>
          <a:xfrm rot="-5400000">
            <a:off x="10797542" y="998537"/>
            <a:ext cx="1904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DCD3CE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endParaRPr/>
          </a:p>
        </p:txBody>
      </p:sp>
      <p:sp>
        <p:nvSpPr>
          <p:cNvPr id="24" name="Google Shape;24;p20"/>
          <p:cNvSpPr txBox="1">
            <a:spLocks noGrp="1"/>
          </p:cNvSpPr>
          <p:nvPr>
            <p:ph type="ftr" idx="11"/>
          </p:nvPr>
        </p:nvSpPr>
        <p:spPr>
          <a:xfrm rot="-5400000">
            <a:off x="9959341" y="4046537"/>
            <a:ext cx="3581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rgbClr val="DCD3CE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endParaRPr/>
          </a:p>
        </p:txBody>
      </p:sp>
      <p:sp>
        <p:nvSpPr>
          <p:cNvPr id="25" name="Google Shape;25;p20"/>
          <p:cNvSpPr txBox="1">
            <a:spLocks noGrp="1"/>
          </p:cNvSpPr>
          <p:nvPr>
            <p:ph type="sldNum" idx="12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L="0" marR="0" lvl="0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967D70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1pPr>
            <a:lvl2pPr marL="0" marR="0" lvl="1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967D70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2pPr>
            <a:lvl3pPr marL="0" marR="0" lvl="2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967D70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3pPr>
            <a:lvl4pPr marL="0" marR="0" lvl="3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967D70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4pPr>
            <a:lvl5pPr marL="0" marR="0" lvl="4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967D70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5pPr>
            <a:lvl6pPr marL="0" marR="0" lvl="5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967D70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6pPr>
            <a:lvl7pPr marL="0" marR="0" lvl="6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967D70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7pPr>
            <a:lvl8pPr marL="0" marR="0" lvl="7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967D70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8pPr>
            <a:lvl9pPr marL="0" marR="0" lvl="8" indent="0" algn="ctr" rtl="0">
              <a:spcBef>
                <a:spcPts val="0"/>
              </a:spcBef>
              <a:buNone/>
              <a:defRPr sz="3600" b="0" i="0" u="none" strike="noStrike" cap="none">
                <a:solidFill>
                  <a:srgbClr val="967D70"/>
                </a:solidFill>
                <a:latin typeface="Century Schoolbook"/>
                <a:ea typeface="Century Schoolbook"/>
                <a:cs typeface="Century Schoolbook"/>
                <a:sym typeface="Century Schoolbook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‹№›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>
    <p:fad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"/>
          <p:cNvSpPr txBox="1">
            <a:spLocks noGrp="1"/>
          </p:cNvSpPr>
          <p:nvPr>
            <p:ph type="ctrTitle"/>
          </p:nvPr>
        </p:nvSpPr>
        <p:spPr>
          <a:xfrm>
            <a:off x="1271464" y="1556792"/>
            <a:ext cx="10369152" cy="4041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>
              <a:buSzPts val="5400"/>
            </a:pPr>
            <a:r>
              <a:rPr lang="uk-UA" b="1" dirty="0"/>
              <a:t>Тема програми: </a:t>
            </a:r>
            <a:r>
              <a:rPr lang="ru-RU" sz="5400" b="1" i="1" dirty="0" err="1" smtClean="0">
                <a:latin typeface="Times New Roman"/>
                <a:ea typeface="Times New Roman"/>
                <a:cs typeface="Times New Roman"/>
                <a:sym typeface="Times New Roman"/>
              </a:rPr>
              <a:t>Довідково</a:t>
            </a:r>
            <a:r>
              <a:rPr lang="ru-RU" sz="5400" b="1" i="1" dirty="0" smtClean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5400" b="1" i="1" dirty="0" err="1">
                <a:latin typeface="Times New Roman"/>
                <a:ea typeface="Times New Roman"/>
                <a:cs typeface="Times New Roman"/>
                <a:sym typeface="Times New Roman"/>
              </a:rPr>
              <a:t>інформаційні</a:t>
            </a:r>
            <a:r>
              <a:rPr lang="ru-RU" sz="5400" b="1" i="1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5400" b="1" i="1" dirty="0" err="1">
                <a:latin typeface="Times New Roman"/>
                <a:ea typeface="Times New Roman"/>
                <a:cs typeface="Times New Roman"/>
                <a:sym typeface="Times New Roman"/>
              </a:rPr>
              <a:t>документи</a:t>
            </a:r>
            <a:r>
              <a:rPr lang="ru-RU" sz="5400" b="1" i="1" dirty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r>
              <a:rPr lang="ru-RU" sz="5400" dirty="0"/>
              <a:t/>
            </a:r>
            <a:br>
              <a:rPr lang="ru-RU" sz="5400" dirty="0"/>
            </a:br>
            <a:r>
              <a:rPr lang="ru-RU" sz="5400" b="1" i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Тема </a:t>
            </a:r>
            <a:r>
              <a:rPr lang="ru-RU" sz="5400" b="1" i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уроку</a:t>
            </a:r>
            <a:r>
              <a:rPr lang="ru-RU" sz="5400" b="1" i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br>
              <a:rPr lang="ru-RU" sz="5400" b="1" i="1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5400" b="1" i="1" dirty="0" smtClean="0">
                <a:latin typeface="Times New Roman"/>
                <a:ea typeface="Times New Roman"/>
                <a:cs typeface="Times New Roman"/>
                <a:sym typeface="Times New Roman"/>
              </a:rPr>
              <a:t>«</a:t>
            </a:r>
            <a:r>
              <a:rPr lang="uk-UA" sz="4400" dirty="0"/>
              <a:t>ПРОТОКОЛ, ВИТЯГ З ПРОТОКОЛУ </a:t>
            </a:r>
            <a:r>
              <a:rPr lang="ru-RU" sz="5400" b="1" i="1" dirty="0" smtClean="0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5400" b="1" i="1" dirty="0" smtClean="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5400" b="1" i="1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1b9998613f2_0_5"/>
          <p:cNvSpPr txBox="1">
            <a:spLocks noGrp="1"/>
          </p:cNvSpPr>
          <p:nvPr>
            <p:ph type="ctrTitle"/>
          </p:nvPr>
        </p:nvSpPr>
        <p:spPr>
          <a:xfrm>
            <a:off x="1199456" y="188640"/>
            <a:ext cx="9442640" cy="2021976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lvl="0"/>
            <a:r>
              <a:rPr lang="ru-RU" dirty="0" err="1" smtClean="0"/>
              <a:t>Навчально-виховна</a:t>
            </a:r>
            <a:r>
              <a:rPr lang="ru-RU" dirty="0" smtClean="0"/>
              <a:t> мета уроку:</a:t>
            </a:r>
            <a:endParaRPr dirty="0"/>
          </a:p>
        </p:txBody>
      </p:sp>
      <p:sp>
        <p:nvSpPr>
          <p:cNvPr id="109" name="Google Shape;109;g1b9998613f2_0_5"/>
          <p:cNvSpPr txBox="1">
            <a:spLocks noGrp="1"/>
          </p:cNvSpPr>
          <p:nvPr>
            <p:ph type="subTitle" idx="1"/>
          </p:nvPr>
        </p:nvSpPr>
        <p:spPr>
          <a:xfrm>
            <a:off x="1127448" y="2132856"/>
            <a:ext cx="10225136" cy="4464496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lvl="0" indent="-457200">
              <a:spcAft>
                <a:spcPts val="200"/>
              </a:spcAft>
              <a:buAutoNum type="arabicPeriod"/>
            </a:pPr>
            <a:r>
              <a:rPr lang="ru-RU" dirty="0" err="1" smtClean="0"/>
              <a:t>Навчальна</a:t>
            </a:r>
            <a:r>
              <a:rPr lang="ru-RU" dirty="0" smtClean="0"/>
              <a:t> мета: </a:t>
            </a:r>
            <a:r>
              <a:rPr lang="ru-RU" dirty="0" err="1" smtClean="0"/>
              <a:t>сформувати</a:t>
            </a:r>
            <a:r>
              <a:rPr lang="ru-RU" dirty="0" smtClean="0"/>
              <a:t> </a:t>
            </a:r>
            <a:r>
              <a:rPr lang="ru-RU" dirty="0" err="1" smtClean="0"/>
              <a:t>уміння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навички</a:t>
            </a:r>
            <a:r>
              <a:rPr lang="ru-RU" dirty="0" smtClean="0"/>
              <a:t> при </a:t>
            </a:r>
            <a:r>
              <a:rPr lang="ru-RU" dirty="0" err="1" smtClean="0"/>
              <a:t>роботі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документами, </a:t>
            </a:r>
            <a:r>
              <a:rPr lang="ru-RU" dirty="0" err="1" smtClean="0"/>
              <a:t>закріпити</a:t>
            </a:r>
            <a:r>
              <a:rPr lang="ru-RU" dirty="0" smtClean="0"/>
              <a:t> </a:t>
            </a:r>
            <a:r>
              <a:rPr lang="ru-RU" dirty="0" err="1" smtClean="0"/>
              <a:t>знання</a:t>
            </a:r>
            <a:r>
              <a:rPr lang="ru-RU" dirty="0" smtClean="0"/>
              <a:t> теми. </a:t>
            </a:r>
          </a:p>
          <a:p>
            <a:pPr lvl="0" indent="-457200">
              <a:spcAft>
                <a:spcPts val="200"/>
              </a:spcAft>
              <a:buAutoNum type="arabicPeriod"/>
            </a:pPr>
            <a:r>
              <a:rPr lang="ru-RU" dirty="0" err="1" smtClean="0"/>
              <a:t>Розвиваюча</a:t>
            </a:r>
            <a:r>
              <a:rPr lang="ru-RU" dirty="0" smtClean="0"/>
              <a:t> мета: </a:t>
            </a:r>
            <a:r>
              <a:rPr lang="ru-RU" dirty="0" err="1" smtClean="0"/>
              <a:t>розвивати</a:t>
            </a:r>
            <a:r>
              <a:rPr lang="ru-RU" dirty="0" smtClean="0"/>
              <a:t> </a:t>
            </a:r>
            <a:r>
              <a:rPr lang="ru-RU" dirty="0" err="1" smtClean="0"/>
              <a:t>навики</a:t>
            </a:r>
            <a:r>
              <a:rPr lang="ru-RU" dirty="0" smtClean="0"/>
              <a:t> самоконтролю; </a:t>
            </a:r>
            <a:r>
              <a:rPr lang="ru-RU" dirty="0" err="1" smtClean="0"/>
              <a:t>розвивати</a:t>
            </a:r>
            <a:r>
              <a:rPr lang="ru-RU" dirty="0" smtClean="0"/>
              <a:t> </a:t>
            </a:r>
            <a:r>
              <a:rPr lang="ru-RU" dirty="0" err="1" smtClean="0"/>
              <a:t>професійне</a:t>
            </a:r>
            <a:r>
              <a:rPr lang="ru-RU" dirty="0" smtClean="0"/>
              <a:t> </a:t>
            </a:r>
            <a:r>
              <a:rPr lang="ru-RU" dirty="0" err="1" smtClean="0"/>
              <a:t>мислення</a:t>
            </a:r>
            <a:r>
              <a:rPr lang="ru-RU" dirty="0" smtClean="0"/>
              <a:t>; </a:t>
            </a:r>
            <a:r>
              <a:rPr lang="ru-RU" dirty="0" err="1" smtClean="0"/>
              <a:t>розвивати</a:t>
            </a:r>
            <a:r>
              <a:rPr lang="ru-RU" dirty="0" smtClean="0"/>
              <a:t> </a:t>
            </a:r>
            <a:r>
              <a:rPr lang="ru-RU" dirty="0" err="1" smtClean="0"/>
              <a:t>свідому</a:t>
            </a:r>
            <a:r>
              <a:rPr lang="ru-RU" dirty="0" smtClean="0"/>
              <a:t> </a:t>
            </a:r>
            <a:r>
              <a:rPr lang="ru-RU" dirty="0" err="1" smtClean="0"/>
              <a:t>трудову</a:t>
            </a:r>
            <a:r>
              <a:rPr lang="ru-RU" dirty="0" smtClean="0"/>
              <a:t> </a:t>
            </a:r>
            <a:r>
              <a:rPr lang="ru-RU" dirty="0" err="1" smtClean="0"/>
              <a:t>дисципліну</a:t>
            </a:r>
            <a:r>
              <a:rPr lang="ru-RU" dirty="0" smtClean="0"/>
              <a:t>; </a:t>
            </a:r>
            <a:r>
              <a:rPr lang="ru-RU" dirty="0" err="1" smtClean="0"/>
              <a:t>розвивати</a:t>
            </a:r>
            <a:r>
              <a:rPr lang="ru-RU" dirty="0" smtClean="0"/>
              <a:t> </a:t>
            </a:r>
            <a:r>
              <a:rPr lang="ru-RU" dirty="0" err="1" smtClean="0"/>
              <a:t>здібності</a:t>
            </a:r>
            <a:r>
              <a:rPr lang="ru-RU" dirty="0" smtClean="0"/>
              <a:t> </a:t>
            </a:r>
            <a:r>
              <a:rPr lang="ru-RU" dirty="0" err="1" smtClean="0"/>
              <a:t>самостійного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колективного</a:t>
            </a:r>
            <a:r>
              <a:rPr lang="ru-RU" dirty="0" smtClean="0"/>
              <a:t> </a:t>
            </a:r>
            <a:r>
              <a:rPr lang="ru-RU" dirty="0" err="1" smtClean="0"/>
              <a:t>аналізу</a:t>
            </a:r>
            <a:r>
              <a:rPr lang="ru-RU" dirty="0" smtClean="0"/>
              <a:t> </a:t>
            </a:r>
            <a:r>
              <a:rPr lang="ru-RU" dirty="0" err="1" smtClean="0"/>
              <a:t>нової</a:t>
            </a:r>
            <a:r>
              <a:rPr lang="ru-RU" dirty="0" smtClean="0"/>
              <a:t> </a:t>
            </a:r>
            <a:r>
              <a:rPr lang="ru-RU" dirty="0" err="1" smtClean="0"/>
              <a:t>інформації</a:t>
            </a:r>
            <a:r>
              <a:rPr lang="ru-RU" dirty="0" smtClean="0"/>
              <a:t>; </a:t>
            </a:r>
            <a:r>
              <a:rPr lang="ru-RU" dirty="0" err="1" smtClean="0"/>
              <a:t>розвивати</a:t>
            </a:r>
            <a:r>
              <a:rPr lang="ru-RU" dirty="0" smtClean="0"/>
              <a:t> </a:t>
            </a:r>
            <a:r>
              <a:rPr lang="ru-RU" dirty="0" err="1" smtClean="0"/>
              <a:t>уміння</a:t>
            </a:r>
            <a:r>
              <a:rPr lang="ru-RU" dirty="0" smtClean="0"/>
              <a:t> </a:t>
            </a:r>
            <a:r>
              <a:rPr lang="ru-RU" dirty="0" err="1" smtClean="0"/>
              <a:t>аналізувати</a:t>
            </a:r>
            <a:r>
              <a:rPr lang="ru-RU" dirty="0" smtClean="0"/>
              <a:t>, </a:t>
            </a:r>
            <a:r>
              <a:rPr lang="ru-RU" dirty="0" err="1" smtClean="0"/>
              <a:t>зіставляти</a:t>
            </a:r>
            <a:r>
              <a:rPr lang="ru-RU" dirty="0" smtClean="0"/>
              <a:t>; </a:t>
            </a:r>
            <a:r>
              <a:rPr lang="ru-RU" dirty="0" err="1" smtClean="0"/>
              <a:t>розвивати</a:t>
            </a:r>
            <a:r>
              <a:rPr lang="ru-RU" dirty="0" smtClean="0"/>
              <a:t> </a:t>
            </a:r>
            <a:r>
              <a:rPr lang="ru-RU" dirty="0" err="1" smtClean="0"/>
              <a:t>мову</a:t>
            </a:r>
            <a:r>
              <a:rPr lang="ru-RU" dirty="0" smtClean="0"/>
              <a:t> </a:t>
            </a:r>
            <a:r>
              <a:rPr lang="ru-RU" dirty="0" err="1" smtClean="0"/>
              <a:t>учнів</a:t>
            </a:r>
            <a:r>
              <a:rPr lang="ru-RU" dirty="0" smtClean="0"/>
              <a:t> </a:t>
            </a:r>
            <a:r>
              <a:rPr lang="ru-RU" dirty="0" err="1" smtClean="0"/>
              <a:t>під</a:t>
            </a:r>
            <a:r>
              <a:rPr lang="ru-RU" dirty="0" smtClean="0"/>
              <a:t> час </a:t>
            </a:r>
            <a:r>
              <a:rPr lang="ru-RU" dirty="0" err="1" smtClean="0"/>
              <a:t>вивчення</a:t>
            </a:r>
            <a:r>
              <a:rPr lang="ru-RU" dirty="0" smtClean="0"/>
              <a:t> </a:t>
            </a:r>
            <a:r>
              <a:rPr lang="ru-RU" dirty="0" err="1" smtClean="0"/>
              <a:t>нової</a:t>
            </a:r>
            <a:r>
              <a:rPr lang="ru-RU" dirty="0" smtClean="0"/>
              <a:t> </a:t>
            </a:r>
            <a:r>
              <a:rPr lang="ru-RU" dirty="0" err="1" smtClean="0"/>
              <a:t>термінології</a:t>
            </a:r>
            <a:r>
              <a:rPr lang="ru-RU" dirty="0" smtClean="0"/>
              <a:t> </a:t>
            </a:r>
            <a:r>
              <a:rPr lang="ru-RU" dirty="0" err="1" smtClean="0"/>
              <a:t>тощо</a:t>
            </a:r>
            <a:r>
              <a:rPr lang="ru-RU" dirty="0" smtClean="0"/>
              <a:t>. </a:t>
            </a:r>
          </a:p>
          <a:p>
            <a:pPr lvl="0" indent="-457200">
              <a:spcAft>
                <a:spcPts val="200"/>
              </a:spcAft>
              <a:buAutoNum type="arabicPeriod"/>
            </a:pPr>
            <a:r>
              <a:rPr lang="ru-RU" dirty="0" err="1" smtClean="0"/>
              <a:t>Виховна</a:t>
            </a:r>
            <a:r>
              <a:rPr lang="ru-RU" dirty="0" smtClean="0"/>
              <a:t> мета: </a:t>
            </a:r>
            <a:r>
              <a:rPr lang="ru-RU" dirty="0" err="1" smtClean="0"/>
              <a:t>формувати</a:t>
            </a:r>
            <a:r>
              <a:rPr lang="ru-RU" dirty="0" smtClean="0"/>
              <a:t> в </a:t>
            </a:r>
            <a:r>
              <a:rPr lang="ru-RU" dirty="0" err="1" smtClean="0"/>
              <a:t>учнів</a:t>
            </a:r>
            <a:r>
              <a:rPr lang="ru-RU" dirty="0" smtClean="0"/>
              <a:t> </a:t>
            </a:r>
            <a:r>
              <a:rPr lang="ru-RU" dirty="0" err="1" smtClean="0"/>
              <a:t>виховання</a:t>
            </a:r>
            <a:r>
              <a:rPr lang="ru-RU" dirty="0" smtClean="0"/>
              <a:t> </a:t>
            </a:r>
            <a:r>
              <a:rPr lang="ru-RU" dirty="0" err="1" smtClean="0"/>
              <a:t>трудової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робочої</a:t>
            </a:r>
            <a:r>
              <a:rPr lang="ru-RU" dirty="0" smtClean="0"/>
              <a:t> </a:t>
            </a:r>
            <a:r>
              <a:rPr lang="ru-RU" dirty="0" err="1" smtClean="0"/>
              <a:t>дисципліни</a:t>
            </a:r>
            <a:r>
              <a:rPr lang="ru-RU" dirty="0" smtClean="0"/>
              <a:t>, </a:t>
            </a:r>
            <a:r>
              <a:rPr lang="ru-RU" dirty="0" err="1" smtClean="0"/>
              <a:t>створення</a:t>
            </a:r>
            <a:r>
              <a:rPr lang="ru-RU" dirty="0" smtClean="0"/>
              <a:t> умов для морального, </a:t>
            </a:r>
            <a:r>
              <a:rPr lang="ru-RU" dirty="0" err="1" smtClean="0"/>
              <a:t>естетичного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фізичного</a:t>
            </a:r>
            <a:r>
              <a:rPr lang="ru-RU" dirty="0" smtClean="0"/>
              <a:t> </a:t>
            </a:r>
            <a:r>
              <a:rPr lang="ru-RU" dirty="0" err="1" smtClean="0"/>
              <a:t>виховання</a:t>
            </a:r>
            <a:r>
              <a:rPr lang="ru-RU" dirty="0" smtClean="0"/>
              <a:t>. </a:t>
            </a:r>
            <a:r>
              <a:rPr lang="ru-RU" dirty="0" err="1" smtClean="0"/>
              <a:t>Виховувати</a:t>
            </a:r>
            <a:r>
              <a:rPr lang="ru-RU" dirty="0" smtClean="0"/>
              <a:t> в </a:t>
            </a:r>
            <a:r>
              <a:rPr lang="ru-RU" dirty="0" err="1" smtClean="0"/>
              <a:t>учнів</a:t>
            </a:r>
            <a:r>
              <a:rPr lang="ru-RU" dirty="0" smtClean="0"/>
              <a:t> </a:t>
            </a:r>
            <a:r>
              <a:rPr lang="ru-RU" dirty="0" err="1" smtClean="0"/>
              <a:t>творче</a:t>
            </a:r>
            <a:r>
              <a:rPr lang="ru-RU" dirty="0" smtClean="0"/>
              <a:t> </a:t>
            </a:r>
            <a:r>
              <a:rPr lang="ru-RU" dirty="0" err="1" smtClean="0"/>
              <a:t>ставлення</a:t>
            </a:r>
            <a:r>
              <a:rPr lang="ru-RU" dirty="0" smtClean="0"/>
              <a:t> до трудового </a:t>
            </a:r>
            <a:r>
              <a:rPr lang="ru-RU" dirty="0" err="1" smtClean="0"/>
              <a:t>процесу</a:t>
            </a:r>
            <a:r>
              <a:rPr lang="ru-RU" dirty="0" smtClean="0"/>
              <a:t>, </a:t>
            </a:r>
            <a:r>
              <a:rPr lang="ru-RU" dirty="0" err="1" smtClean="0"/>
              <a:t>акуратність</a:t>
            </a:r>
            <a:r>
              <a:rPr lang="ru-RU" dirty="0" smtClean="0"/>
              <a:t> в </a:t>
            </a:r>
            <a:r>
              <a:rPr lang="ru-RU" dirty="0" err="1" smtClean="0"/>
              <a:t>роботі</a:t>
            </a:r>
            <a:r>
              <a:rPr lang="ru-RU" dirty="0" smtClean="0"/>
              <a:t>, </a:t>
            </a:r>
            <a:r>
              <a:rPr lang="ru-RU" dirty="0" err="1" smtClean="0"/>
              <a:t>бережливе</a:t>
            </a:r>
            <a:r>
              <a:rPr lang="ru-RU" dirty="0" smtClean="0"/>
              <a:t> </a:t>
            </a:r>
            <a:r>
              <a:rPr lang="ru-RU" dirty="0" err="1" smtClean="0"/>
              <a:t>ставлення</a:t>
            </a:r>
            <a:r>
              <a:rPr lang="ru-RU" dirty="0" smtClean="0"/>
              <a:t> до </a:t>
            </a:r>
            <a:r>
              <a:rPr lang="ru-RU" dirty="0" err="1" smtClean="0"/>
              <a:t>обладнання</a:t>
            </a:r>
            <a:r>
              <a:rPr lang="ru-RU" dirty="0" smtClean="0"/>
              <a:t>, </a:t>
            </a:r>
            <a:r>
              <a:rPr lang="ru-RU" dirty="0" err="1" smtClean="0"/>
              <a:t>інструменту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економії</a:t>
            </a:r>
            <a:r>
              <a:rPr lang="ru-RU" dirty="0" smtClean="0"/>
              <a:t> </a:t>
            </a:r>
            <a:r>
              <a:rPr lang="ru-RU" dirty="0" err="1" smtClean="0"/>
              <a:t>матеріалів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електроенергії</a:t>
            </a:r>
            <a:r>
              <a:rPr lang="ru-RU" dirty="0" smtClean="0"/>
              <a:t>. 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1b9998613f2_0_10"/>
          <p:cNvSpPr txBox="1">
            <a:spLocks noGrp="1"/>
          </p:cNvSpPr>
          <p:nvPr>
            <p:ph type="title"/>
          </p:nvPr>
        </p:nvSpPr>
        <p:spPr>
          <a:xfrm>
            <a:off x="1261872" y="365760"/>
            <a:ext cx="96927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r>
              <a:rPr lang="ru-RU" dirty="0" err="1"/>
              <a:t>Актуалізація</a:t>
            </a:r>
            <a:r>
              <a:rPr lang="ru-RU" dirty="0"/>
              <a:t> </a:t>
            </a:r>
            <a:r>
              <a:rPr lang="ru-RU" dirty="0" err="1" smtClean="0"/>
              <a:t>знань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en-US" sz="2200" dirty="0" smtClean="0"/>
              <a:t>https://learningapps.org/display?v=p9vzt6tmc22</a:t>
            </a:r>
            <a:r>
              <a:rPr lang="en-US" dirty="0" smtClean="0"/>
              <a:t/>
            </a:r>
            <a:br>
              <a:rPr lang="en-US" dirty="0" smtClean="0"/>
            </a:br>
            <a:endParaRPr dirty="0"/>
          </a:p>
        </p:txBody>
      </p:sp>
      <p:sp>
        <p:nvSpPr>
          <p:cNvPr id="125" name="Google Shape;125;g1b9998613f2_0_10"/>
          <p:cNvSpPr txBox="1">
            <a:spLocks noGrp="1"/>
          </p:cNvSpPr>
          <p:nvPr>
            <p:ph type="body" idx="1"/>
          </p:nvPr>
        </p:nvSpPr>
        <p:spPr>
          <a:xfrm>
            <a:off x="1261872" y="1828800"/>
            <a:ext cx="8595300" cy="4351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>
              <a:spcAft>
                <a:spcPts val="200"/>
              </a:spcAft>
              <a:buNone/>
            </a:pPr>
            <a:endParaRPr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14281" t="12592" r="15127" b="7118"/>
          <a:stretch>
            <a:fillRect/>
          </a:stretch>
        </p:blipFill>
        <p:spPr bwMode="auto">
          <a:xfrm>
            <a:off x="983432" y="1124744"/>
            <a:ext cx="8064896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4"/>
          <p:cNvSpPr txBox="1">
            <a:spLocks noGrp="1"/>
          </p:cNvSpPr>
          <p:nvPr>
            <p:ph type="title"/>
          </p:nvPr>
        </p:nvSpPr>
        <p:spPr>
          <a:xfrm>
            <a:off x="752380" y="-534352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121B"/>
              </a:buClr>
              <a:buSzPts val="4800"/>
              <a:buFont typeface="Times New Roman"/>
              <a:buNone/>
            </a:pPr>
            <a:r>
              <a:rPr lang="ru-RU" sz="4800" b="1" i="1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Протокол та його види</a:t>
            </a:r>
            <a:endParaRPr sz="4800" b="1" i="1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6" name="Google Shape;146;p4"/>
          <p:cNvSpPr txBox="1"/>
          <p:nvPr/>
        </p:nvSpPr>
        <p:spPr>
          <a:xfrm>
            <a:off x="242889" y="4648833"/>
            <a:ext cx="10711623" cy="2246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542925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Протокол складають на основі рукописних, стенографічних записів, аудіозаписів, зроблених під час засідання; текстів, тез доповідей, виступів, довідок, проектів рішень, поданих до засідання.</a:t>
            </a:r>
            <a:endParaRPr/>
          </a:p>
          <a:p>
            <a:pPr marL="0" marR="0" lvl="0" indent="542925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п’ятиденний строк протокол уточнюють, доповнюють, звіряють зі стенограмами, аудіозаписами, редагують і оформлюють. Протокол загальних зборів різних неперіодичних засідань, нарад підписують голова і секретар, а протокол засідань комісій – усі члени президії. 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147" name="Google Shape;147;p4"/>
          <p:cNvGrpSpPr/>
          <p:nvPr/>
        </p:nvGrpSpPr>
        <p:grpSpPr>
          <a:xfrm>
            <a:off x="383530" y="588083"/>
            <a:ext cx="10299528" cy="5152510"/>
            <a:chOff x="354955" y="2359733"/>
            <a:chExt cx="10299528" cy="5152510"/>
          </a:xfrm>
        </p:grpSpPr>
        <p:sp>
          <p:nvSpPr>
            <p:cNvPr id="148" name="Google Shape;148;p4"/>
            <p:cNvSpPr/>
            <p:nvPr/>
          </p:nvSpPr>
          <p:spPr>
            <a:xfrm>
              <a:off x="3223394" y="2553443"/>
              <a:ext cx="7431089" cy="3798174"/>
            </a:xfrm>
            <a:prstGeom prst="round2DiagRect">
              <a:avLst>
                <a:gd name="adj1" fmla="val 0"/>
                <a:gd name="adj2" fmla="val 16670"/>
              </a:avLst>
            </a:prstGeom>
            <a:solidFill>
              <a:schemeClr val="accent1"/>
            </a:solidFill>
            <a:ln w="17125" cap="flat" cmpd="sng">
              <a:solidFill>
                <a:srgbClr val="F9F9F9">
                  <a:alpha val="94901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49" name="Google Shape;149;p4"/>
            <p:cNvCxnSpPr/>
            <p:nvPr/>
          </p:nvCxnSpPr>
          <p:spPr>
            <a:xfrm flipH="1">
              <a:off x="4957479" y="4452273"/>
              <a:ext cx="3757895" cy="257"/>
            </a:xfrm>
            <a:prstGeom prst="straightConnector1">
              <a:avLst/>
            </a:prstGeom>
            <a:noFill/>
            <a:ln w="17125" cap="flat" cmpd="sng">
              <a:solidFill>
                <a:srgbClr val="FFE700">
                  <a:alpha val="94901"/>
                </a:srgbClr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0800" dist="15240" dir="5400000" algn="tl" rotWithShape="0">
                <a:srgbClr val="000000">
                  <a:alpha val="74901"/>
                </a:srgbClr>
              </a:outerShdw>
            </a:effectLst>
          </p:spPr>
        </p:cxnSp>
        <p:sp>
          <p:nvSpPr>
            <p:cNvPr id="150" name="Google Shape;150;p4"/>
            <p:cNvSpPr/>
            <p:nvPr/>
          </p:nvSpPr>
          <p:spPr>
            <a:xfrm>
              <a:off x="3666624" y="2631726"/>
              <a:ext cx="6606096" cy="3306587"/>
            </a:xfrm>
            <a:custGeom>
              <a:avLst/>
              <a:gdLst/>
              <a:ahLst/>
              <a:cxnLst/>
              <a:rect l="l" t="t" r="r" b="b"/>
              <a:pathLst>
                <a:path w="2641600" h="2781520" extrusionOk="0">
                  <a:moveTo>
                    <a:pt x="0" y="0"/>
                  </a:moveTo>
                  <a:lnTo>
                    <a:pt x="2641600" y="0"/>
                  </a:lnTo>
                  <a:lnTo>
                    <a:pt x="2641600" y="2781520"/>
                  </a:lnTo>
                  <a:lnTo>
                    <a:pt x="0" y="278152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68575" tIns="68575" rIns="68575" bIns="68575" anchor="t" anchorCtr="0">
              <a:noAutofit/>
            </a:bodyPr>
            <a:lstStyle/>
            <a:p>
              <a:pPr marL="0" marR="0" lvl="0" indent="0" algn="just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документ, який фіксує хід обговорення питань і прийняття рішень на засіданнях педагогічної ради, атестаційної комісії, органів шкільного самоврядування, зборах, нарадах тощо.</a:t>
              </a:r>
              <a:endParaRPr sz="2400" b="0" i="0" u="none" strike="noStrike" cap="none">
                <a:solidFill>
                  <a:srgbClr val="3E121B"/>
                </a:solidFill>
                <a:latin typeface="Century Schoolbook"/>
                <a:ea typeface="Century Schoolbook"/>
                <a:cs typeface="Century Schoolbook"/>
                <a:sym typeface="Century Schoolbook"/>
              </a:endParaRPr>
            </a:p>
          </p:txBody>
        </p:sp>
        <p:sp>
          <p:nvSpPr>
            <p:cNvPr id="151" name="Google Shape;151;p4"/>
            <p:cNvSpPr/>
            <p:nvPr/>
          </p:nvSpPr>
          <p:spPr>
            <a:xfrm>
              <a:off x="3666625" y="4730723"/>
              <a:ext cx="6606096" cy="2781520"/>
            </a:xfrm>
            <a:custGeom>
              <a:avLst/>
              <a:gdLst/>
              <a:ahLst/>
              <a:cxnLst/>
              <a:rect l="l" t="t" r="r" b="b"/>
              <a:pathLst>
                <a:path w="2641600" h="2781520" extrusionOk="0">
                  <a:moveTo>
                    <a:pt x="0" y="0"/>
                  </a:moveTo>
                  <a:lnTo>
                    <a:pt x="2641600" y="0"/>
                  </a:lnTo>
                  <a:lnTo>
                    <a:pt x="2641600" y="2781520"/>
                  </a:lnTo>
                  <a:lnTo>
                    <a:pt x="0" y="278152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68575" tIns="68575" rIns="68575" bIns="68575" anchor="t" anchorCtr="0">
              <a:noAutofit/>
            </a:bodyPr>
            <a:lstStyle/>
            <a:p>
              <a:pPr marL="0" marR="0" lvl="0" indent="0" algn="just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первинний офіційний документ, на підставі якого керівництво має право вимагати від підлеглих виконання доручених їм завдань, видавати розпорядчі документи.</a:t>
              </a:r>
              <a:endParaRPr sz="24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52" name="Google Shape;152;p4"/>
            <p:cNvSpPr/>
            <p:nvPr/>
          </p:nvSpPr>
          <p:spPr>
            <a:xfrm>
              <a:off x="354955" y="2359733"/>
              <a:ext cx="2681931" cy="1190963"/>
            </a:xfrm>
            <a:custGeom>
              <a:avLst/>
              <a:gdLst/>
              <a:ahLst/>
              <a:cxnLst/>
              <a:rect l="l" t="t" r="r" b="b"/>
              <a:pathLst>
                <a:path w="3576240" h="1016000" extrusionOk="0">
                  <a:moveTo>
                    <a:pt x="0" y="254864"/>
                  </a:moveTo>
                  <a:lnTo>
                    <a:pt x="2959934" y="254864"/>
                  </a:lnTo>
                  <a:lnTo>
                    <a:pt x="2959934" y="0"/>
                  </a:lnTo>
                  <a:lnTo>
                    <a:pt x="3576240" y="508000"/>
                  </a:lnTo>
                  <a:lnTo>
                    <a:pt x="2959934" y="1016000"/>
                  </a:lnTo>
                  <a:lnTo>
                    <a:pt x="2959934" y="761136"/>
                  </a:lnTo>
                  <a:lnTo>
                    <a:pt x="0" y="761136"/>
                  </a:lnTo>
                  <a:lnTo>
                    <a:pt x="0" y="254864"/>
                  </a:lnTo>
                  <a:close/>
                </a:path>
              </a:pathLst>
            </a:custGeom>
            <a:solidFill>
              <a:srgbClr val="FFE6BA"/>
            </a:solidFill>
            <a:ln w="139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87625" tIns="342475" rIns="394725" bIns="342475" anchor="ctr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400" b="1" i="1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Протокол - це</a:t>
              </a:r>
              <a:endParaRPr sz="2400" b="1" i="1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lvl="0"/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Правильне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ведення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протоколу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має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важливе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значення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оскільки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прийняті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рішення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набувають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юридичної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сили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тоді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коли вони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оформлені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протоколом. Протокол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дає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можливість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перевірити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правильність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прийнятих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рішень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контролювати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їх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виконання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Якщо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протоколи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фіксують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 книгах то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такі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книги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обов’язково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поаркушно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нумеруються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прошнуровуються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підписуються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керівником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скріплюються</a:t>
            </a:r>
            <a:r>
              <a:rPr lang="ru-RU" sz="32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печаткою.</a:t>
            </a:r>
            <a:r>
              <a:rPr lang="ru-RU" sz="3200" dirty="0" smtClean="0">
                <a:solidFill>
                  <a:schemeClr val="bg1"/>
                </a:solidFill>
              </a:rPr>
              <a:t/>
            </a:r>
            <a:br>
              <a:rPr lang="ru-RU" sz="3200" dirty="0" smtClean="0">
                <a:solidFill>
                  <a:schemeClr val="bg1"/>
                </a:solidFill>
              </a:rPr>
            </a:b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5"/>
          <p:cNvSpPr txBox="1"/>
          <p:nvPr/>
        </p:nvSpPr>
        <p:spPr>
          <a:xfrm>
            <a:off x="242889" y="785801"/>
            <a:ext cx="1168717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обсягом протоколи можуть бути:</a:t>
            </a:r>
            <a:endParaRPr sz="2400" b="0" i="0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8" name="Google Shape;158;p5"/>
          <p:cNvSpPr/>
          <p:nvPr/>
        </p:nvSpPr>
        <p:spPr>
          <a:xfrm>
            <a:off x="242889" y="4888957"/>
            <a:ext cx="10797349" cy="1031249"/>
          </a:xfrm>
          <a:custGeom>
            <a:avLst/>
            <a:gdLst/>
            <a:ahLst/>
            <a:cxnLst/>
            <a:rect l="l" t="t" r="r" b="b"/>
            <a:pathLst>
              <a:path w="11687174" h="1082407" extrusionOk="0">
                <a:moveTo>
                  <a:pt x="0" y="0"/>
                </a:moveTo>
                <a:lnTo>
                  <a:pt x="11687174" y="0"/>
                </a:lnTo>
                <a:lnTo>
                  <a:pt x="11687174" y="1082407"/>
                </a:lnTo>
                <a:lnTo>
                  <a:pt x="0" y="1082407"/>
                </a:lnTo>
                <a:lnTo>
                  <a:pt x="0" y="0"/>
                </a:lnTo>
                <a:close/>
              </a:path>
            </a:pathLst>
          </a:custGeom>
          <a:solidFill>
            <a:srgbClr val="B97C36"/>
          </a:solidFill>
          <a:ln w="17125" cap="flat" cmpd="sng">
            <a:solidFill>
              <a:srgbClr val="F9F9F9">
                <a:alpha val="94901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42225" tIns="142225" rIns="142225" bIns="640125" anchor="ctr" anchorCtr="0">
            <a:no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Стенографічними</a:t>
            </a:r>
            <a:endParaRPr sz="2800" b="1" i="1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9" name="Google Shape;159;p5"/>
          <p:cNvSpPr/>
          <p:nvPr/>
        </p:nvSpPr>
        <p:spPr>
          <a:xfrm>
            <a:off x="242889" y="5451635"/>
            <a:ext cx="10797349" cy="1149194"/>
          </a:xfrm>
          <a:custGeom>
            <a:avLst/>
            <a:gdLst/>
            <a:ahLst/>
            <a:cxnLst/>
            <a:rect l="l" t="t" r="r" b="b"/>
            <a:pathLst>
              <a:path w="11687174" h="497907" extrusionOk="0">
                <a:moveTo>
                  <a:pt x="0" y="0"/>
                </a:moveTo>
                <a:lnTo>
                  <a:pt x="11687174" y="0"/>
                </a:lnTo>
                <a:lnTo>
                  <a:pt x="11687174" y="497907"/>
                </a:lnTo>
                <a:lnTo>
                  <a:pt x="0" y="497907"/>
                </a:lnTo>
                <a:lnTo>
                  <a:pt x="0" y="0"/>
                </a:lnTo>
                <a:close/>
              </a:path>
            </a:pathLst>
          </a:custGeom>
          <a:solidFill>
            <a:srgbClr val="EDDACD">
              <a:alpha val="89803"/>
            </a:srgbClr>
          </a:solidFill>
          <a:ln w="13950" cap="flat" cmpd="sng">
            <a:solidFill>
              <a:srgbClr val="EDDACD">
                <a:alpha val="89803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42225" tIns="25400" rIns="142225" bIns="25400" anchor="ctr" anchorCtr="0">
            <a:noAutofit/>
          </a:bodyPr>
          <a:lstStyle/>
          <a:p>
            <a:pPr marL="342900" marR="0" lvl="0" indent="-3429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121B"/>
              </a:buClr>
              <a:buSzPts val="2000"/>
              <a:buFont typeface="Arial"/>
              <a:buChar char="•"/>
            </a:pPr>
            <a:r>
              <a:rPr lang="ru-RU" sz="20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дослівно фіксуються виступи, запитання, зауваження, рішення, пропозиції тощо. Якщо хід засідання стенографується, зміст виступів до протоколу не заноситься; розшифрована та оформлена належним чином стенограма додається до протоколу.</a:t>
            </a:r>
            <a:endParaRPr sz="2000" b="0" i="0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0" name="Google Shape;160;p5"/>
          <p:cNvSpPr/>
          <p:nvPr/>
        </p:nvSpPr>
        <p:spPr>
          <a:xfrm>
            <a:off x="242889" y="3100392"/>
            <a:ext cx="10797349" cy="1573181"/>
          </a:xfrm>
          <a:custGeom>
            <a:avLst/>
            <a:gdLst/>
            <a:ahLst/>
            <a:cxnLst/>
            <a:rect l="l" t="t" r="r" b="b"/>
            <a:pathLst>
              <a:path w="11687174" h="1664743" extrusionOk="0">
                <a:moveTo>
                  <a:pt x="11687174" y="1081700"/>
                </a:moveTo>
                <a:lnTo>
                  <a:pt x="6051680" y="1081700"/>
                </a:lnTo>
                <a:lnTo>
                  <a:pt x="6051680" y="1248557"/>
                </a:lnTo>
                <a:lnTo>
                  <a:pt x="6259773" y="1248557"/>
                </a:lnTo>
                <a:lnTo>
                  <a:pt x="5843587" y="1664742"/>
                </a:lnTo>
                <a:lnTo>
                  <a:pt x="5427401" y="1248557"/>
                </a:lnTo>
                <a:lnTo>
                  <a:pt x="5635494" y="1248557"/>
                </a:lnTo>
                <a:lnTo>
                  <a:pt x="5635494" y="1081700"/>
                </a:lnTo>
                <a:lnTo>
                  <a:pt x="0" y="1081700"/>
                </a:lnTo>
                <a:lnTo>
                  <a:pt x="0" y="1"/>
                </a:lnTo>
                <a:lnTo>
                  <a:pt x="11687174" y="1"/>
                </a:lnTo>
                <a:lnTo>
                  <a:pt x="11687174" y="1081700"/>
                </a:lnTo>
                <a:close/>
              </a:path>
            </a:pathLst>
          </a:custGeom>
          <a:solidFill>
            <a:srgbClr val="C8A574"/>
          </a:solidFill>
          <a:ln w="17125" cap="flat" cmpd="sng">
            <a:solidFill>
              <a:srgbClr val="F9F9F9">
                <a:alpha val="94901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42225" tIns="142225" rIns="142225" bIns="1222650" anchor="ctr" anchorCtr="0">
            <a:no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Повними</a:t>
            </a:r>
            <a:endParaRPr sz="2800" b="1" i="1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5"/>
          <p:cNvSpPr/>
          <p:nvPr/>
        </p:nvSpPr>
        <p:spPr>
          <a:xfrm>
            <a:off x="242889" y="3620315"/>
            <a:ext cx="10797349" cy="1254875"/>
          </a:xfrm>
          <a:custGeom>
            <a:avLst/>
            <a:gdLst/>
            <a:ahLst/>
            <a:cxnLst/>
            <a:rect l="l" t="t" r="r" b="b"/>
            <a:pathLst>
              <a:path w="11687174" h="497758" extrusionOk="0">
                <a:moveTo>
                  <a:pt x="0" y="0"/>
                </a:moveTo>
                <a:lnTo>
                  <a:pt x="11687174" y="0"/>
                </a:lnTo>
                <a:lnTo>
                  <a:pt x="11687174" y="497758"/>
                </a:lnTo>
                <a:lnTo>
                  <a:pt x="0" y="497758"/>
                </a:lnTo>
                <a:lnTo>
                  <a:pt x="0" y="0"/>
                </a:lnTo>
                <a:close/>
              </a:path>
            </a:pathLst>
          </a:custGeom>
          <a:solidFill>
            <a:srgbClr val="EDDACD">
              <a:alpha val="89803"/>
            </a:srgbClr>
          </a:solidFill>
          <a:ln w="13950" cap="flat" cmpd="sng">
            <a:solidFill>
              <a:srgbClr val="EDDACD">
                <a:alpha val="89803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42225" tIns="25400" rIns="142225" bIns="25400" anchor="ctr" anchorCtr="0">
            <a:noAutofit/>
          </a:bodyPr>
          <a:lstStyle/>
          <a:p>
            <a:pPr marL="342900" marR="0" lvl="0" indent="-3429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121B"/>
              </a:buClr>
              <a:buSzPts val="2000"/>
              <a:buFont typeface="Arial"/>
              <a:buChar char="•"/>
            </a:pPr>
            <a:r>
              <a:rPr lang="ru-RU" sz="20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назви обговорених питань, стислий виклад виступів та питань, які ставилися доповідачам і виступаючим, заносять також запитання доповідачеві та конспективний запис виступів під час обговорення, рішення з обговорених питань; рубрики «Слухали», «Виступили», «Ухвалили»;</a:t>
            </a:r>
            <a:endParaRPr sz="2000" b="0" i="0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5"/>
          <p:cNvSpPr/>
          <p:nvPr/>
        </p:nvSpPr>
        <p:spPr>
          <a:xfrm>
            <a:off x="242889" y="1571249"/>
            <a:ext cx="10797349" cy="1510965"/>
          </a:xfrm>
          <a:custGeom>
            <a:avLst/>
            <a:gdLst/>
            <a:ahLst/>
            <a:cxnLst/>
            <a:rect l="l" t="t" r="r" b="b"/>
            <a:pathLst>
              <a:path w="11687174" h="1664743" extrusionOk="0">
                <a:moveTo>
                  <a:pt x="11687174" y="1081700"/>
                </a:moveTo>
                <a:lnTo>
                  <a:pt x="6051680" y="1081700"/>
                </a:lnTo>
                <a:lnTo>
                  <a:pt x="6051680" y="1248557"/>
                </a:lnTo>
                <a:lnTo>
                  <a:pt x="6259773" y="1248557"/>
                </a:lnTo>
                <a:lnTo>
                  <a:pt x="5843587" y="1664742"/>
                </a:lnTo>
                <a:lnTo>
                  <a:pt x="5427401" y="1248557"/>
                </a:lnTo>
                <a:lnTo>
                  <a:pt x="5635494" y="1248557"/>
                </a:lnTo>
                <a:lnTo>
                  <a:pt x="5635494" y="1081700"/>
                </a:lnTo>
                <a:lnTo>
                  <a:pt x="0" y="1081700"/>
                </a:lnTo>
                <a:lnTo>
                  <a:pt x="0" y="1"/>
                </a:lnTo>
                <a:lnTo>
                  <a:pt x="11687174" y="1"/>
                </a:lnTo>
                <a:lnTo>
                  <a:pt x="11687174" y="1081700"/>
                </a:lnTo>
                <a:close/>
              </a:path>
            </a:pathLst>
          </a:custGeom>
          <a:solidFill>
            <a:srgbClr val="D7C9B2"/>
          </a:solidFill>
          <a:ln w="17125" cap="flat" cmpd="sng">
            <a:solidFill>
              <a:srgbClr val="F9F9F9">
                <a:alpha val="94901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42225" tIns="142225" rIns="142225" bIns="1222650" anchor="ctr" anchorCtr="0">
            <a:no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Стислими</a:t>
            </a:r>
            <a:endParaRPr sz="2800" b="1" i="1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242889" y="2104833"/>
            <a:ext cx="10797349" cy="1013884"/>
          </a:xfrm>
          <a:custGeom>
            <a:avLst/>
            <a:gdLst/>
            <a:ahLst/>
            <a:cxnLst/>
            <a:rect l="l" t="t" r="r" b="b"/>
            <a:pathLst>
              <a:path w="11687174" h="497758" extrusionOk="0">
                <a:moveTo>
                  <a:pt x="0" y="0"/>
                </a:moveTo>
                <a:lnTo>
                  <a:pt x="11687174" y="0"/>
                </a:lnTo>
                <a:lnTo>
                  <a:pt x="11687174" y="497758"/>
                </a:lnTo>
                <a:lnTo>
                  <a:pt x="0" y="497758"/>
                </a:lnTo>
                <a:lnTo>
                  <a:pt x="0" y="0"/>
                </a:lnTo>
                <a:close/>
              </a:path>
            </a:pathLst>
          </a:custGeom>
          <a:solidFill>
            <a:srgbClr val="EDDACD">
              <a:alpha val="89803"/>
            </a:srgbClr>
          </a:solidFill>
          <a:ln w="13950" cap="flat" cmpd="sng">
            <a:solidFill>
              <a:srgbClr val="EDDACD">
                <a:alpha val="89803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42225" tIns="25400" rIns="142225" bIns="25400" anchor="ctr" anchorCtr="0">
            <a:noAutofit/>
          </a:bodyPr>
          <a:lstStyle/>
          <a:p>
            <a:pPr marL="342900" marR="0" lvl="0" indent="-3429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121B"/>
              </a:buClr>
              <a:buSzPts val="2000"/>
              <a:buFont typeface="Arial"/>
              <a:buChar char="•"/>
            </a:pPr>
            <a:r>
              <a:rPr lang="ru-RU" sz="20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містять лише назви обговорених питань та рішення з цих питань; в них записано лише ухвалу або поширену резолюцію, а також зазначено номер, дату, назву організації, кількість присутніх, порядок денний, рубрики «Слухали» та «Ухвалили»;</a:t>
            </a:r>
            <a:endParaRPr sz="2000" b="0" i="0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5"/>
          <p:cNvSpPr txBox="1">
            <a:spLocks noGrp="1"/>
          </p:cNvSpPr>
          <p:nvPr>
            <p:ph type="title"/>
          </p:nvPr>
        </p:nvSpPr>
        <p:spPr>
          <a:xfrm>
            <a:off x="752380" y="-534352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121B"/>
              </a:buClr>
              <a:buSzPts val="4800"/>
              <a:buFont typeface="Times New Roman"/>
              <a:buNone/>
            </a:pPr>
            <a:r>
              <a:rPr lang="ru-RU" sz="4800" b="1" i="1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Протокол та його види</a:t>
            </a:r>
            <a:endParaRPr sz="4800" b="1" i="1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6"/>
          <p:cNvSpPr txBox="1"/>
          <p:nvPr/>
        </p:nvSpPr>
        <p:spPr>
          <a:xfrm>
            <a:off x="242889" y="742928"/>
            <a:ext cx="1168717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Протоколи складаються з таких реквізитів:</a:t>
            </a:r>
            <a:endParaRPr sz="2400" b="0" i="0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170" name="Google Shape;170;p6"/>
          <p:cNvGrpSpPr/>
          <p:nvPr/>
        </p:nvGrpSpPr>
        <p:grpSpPr>
          <a:xfrm>
            <a:off x="485776" y="1331262"/>
            <a:ext cx="11698906" cy="5343276"/>
            <a:chOff x="485776" y="1331262"/>
            <a:chExt cx="11698906" cy="5343276"/>
          </a:xfrm>
        </p:grpSpPr>
        <p:cxnSp>
          <p:nvCxnSpPr>
            <p:cNvPr id="171" name="Google Shape;171;p6"/>
            <p:cNvCxnSpPr/>
            <p:nvPr/>
          </p:nvCxnSpPr>
          <p:spPr>
            <a:xfrm>
              <a:off x="485776" y="1331262"/>
              <a:ext cx="9001124" cy="3989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72" name="Google Shape;172;p6"/>
            <p:cNvSpPr/>
            <p:nvPr/>
          </p:nvSpPr>
          <p:spPr>
            <a:xfrm flipH="1">
              <a:off x="485776" y="1331263"/>
              <a:ext cx="118664" cy="5167024"/>
            </a:xfrm>
            <a:custGeom>
              <a:avLst/>
              <a:gdLst/>
              <a:ahLst/>
              <a:cxnLst/>
              <a:rect l="l" t="t" r="r" b="b"/>
              <a:pathLst>
                <a:path w="118664" h="5167024" extrusionOk="0">
                  <a:moveTo>
                    <a:pt x="0" y="0"/>
                  </a:moveTo>
                  <a:lnTo>
                    <a:pt x="118664" y="0"/>
                  </a:lnTo>
                  <a:lnTo>
                    <a:pt x="118664" y="5167024"/>
                  </a:lnTo>
                  <a:lnTo>
                    <a:pt x="0" y="5167024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73" name="Google Shape;173;p6"/>
            <p:cNvSpPr/>
            <p:nvPr/>
          </p:nvSpPr>
          <p:spPr>
            <a:xfrm>
              <a:off x="767173" y="1353528"/>
              <a:ext cx="8516335" cy="445302"/>
            </a:xfrm>
            <a:custGeom>
              <a:avLst/>
              <a:gdLst/>
              <a:ahLst/>
              <a:cxnLst/>
              <a:rect l="l" t="t" r="r" b="b"/>
              <a:pathLst>
                <a:path w="8516335" h="445302" extrusionOk="0">
                  <a:moveTo>
                    <a:pt x="0" y="0"/>
                  </a:moveTo>
                  <a:lnTo>
                    <a:pt x="8516335" y="0"/>
                  </a:lnTo>
                  <a:lnTo>
                    <a:pt x="8516335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1. Назва документа – протокол.</a:t>
              </a:r>
              <a:endParaRPr sz="20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cxnSp>
          <p:nvCxnSpPr>
            <p:cNvPr id="174" name="Google Shape;174;p6"/>
            <p:cNvCxnSpPr/>
            <p:nvPr/>
          </p:nvCxnSpPr>
          <p:spPr>
            <a:xfrm>
              <a:off x="604440" y="1798831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75" name="Google Shape;175;p6"/>
            <p:cNvSpPr/>
            <p:nvPr/>
          </p:nvSpPr>
          <p:spPr>
            <a:xfrm>
              <a:off x="767173" y="1821096"/>
              <a:ext cx="8516335" cy="445302"/>
            </a:xfrm>
            <a:custGeom>
              <a:avLst/>
              <a:gdLst/>
              <a:ahLst/>
              <a:cxnLst/>
              <a:rect l="l" t="t" r="r" b="b"/>
              <a:pathLst>
                <a:path w="8516335" h="445302" extrusionOk="0">
                  <a:moveTo>
                    <a:pt x="0" y="0"/>
                  </a:moveTo>
                  <a:lnTo>
                    <a:pt x="8516335" y="0"/>
                  </a:lnTo>
                  <a:lnTo>
                    <a:pt x="8516335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2. Номер.</a:t>
              </a:r>
              <a:endParaRPr/>
            </a:p>
          </p:txBody>
        </p:sp>
        <p:cxnSp>
          <p:nvCxnSpPr>
            <p:cNvPr id="176" name="Google Shape;176;p6"/>
            <p:cNvCxnSpPr/>
            <p:nvPr/>
          </p:nvCxnSpPr>
          <p:spPr>
            <a:xfrm>
              <a:off x="604440" y="2237822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77" name="Google Shape;177;p6"/>
            <p:cNvSpPr/>
            <p:nvPr/>
          </p:nvSpPr>
          <p:spPr>
            <a:xfrm>
              <a:off x="767173" y="2231513"/>
              <a:ext cx="8516334" cy="681884"/>
            </a:xfrm>
            <a:custGeom>
              <a:avLst/>
              <a:gdLst/>
              <a:ahLst/>
              <a:cxnLst/>
              <a:rect l="l" t="t" r="r" b="b"/>
              <a:pathLst>
                <a:path w="10848874" h="445302" extrusionOk="0">
                  <a:moveTo>
                    <a:pt x="0" y="0"/>
                  </a:moveTo>
                  <a:lnTo>
                    <a:pt x="10848874" y="0"/>
                  </a:lnTo>
                  <a:lnTo>
                    <a:pt x="10848874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3. Назва колегіального органу із зазначенням характеру його роботи загальні збори, виробнича нарада, засідання кафедри тощо.</a:t>
              </a:r>
              <a:endParaRPr/>
            </a:p>
          </p:txBody>
        </p:sp>
        <p:cxnSp>
          <p:nvCxnSpPr>
            <p:cNvPr id="178" name="Google Shape;178;p6"/>
            <p:cNvCxnSpPr/>
            <p:nvPr/>
          </p:nvCxnSpPr>
          <p:spPr>
            <a:xfrm>
              <a:off x="604440" y="2891131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79" name="Google Shape;179;p6"/>
            <p:cNvSpPr/>
            <p:nvPr/>
          </p:nvSpPr>
          <p:spPr>
            <a:xfrm>
              <a:off x="767173" y="2913399"/>
              <a:ext cx="8516335" cy="445302"/>
            </a:xfrm>
            <a:custGeom>
              <a:avLst/>
              <a:gdLst/>
              <a:ahLst/>
              <a:cxnLst/>
              <a:rect l="l" t="t" r="r" b="b"/>
              <a:pathLst>
                <a:path w="8516335" h="445302" extrusionOk="0">
                  <a:moveTo>
                    <a:pt x="0" y="0"/>
                  </a:moveTo>
                  <a:lnTo>
                    <a:pt x="8516335" y="0"/>
                  </a:lnTo>
                  <a:lnTo>
                    <a:pt x="8516335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4. Назва навчального закладу, організації.</a:t>
              </a:r>
              <a:endParaRPr/>
            </a:p>
          </p:txBody>
        </p:sp>
        <p:cxnSp>
          <p:nvCxnSpPr>
            <p:cNvPr id="180" name="Google Shape;180;p6"/>
            <p:cNvCxnSpPr/>
            <p:nvPr/>
          </p:nvCxnSpPr>
          <p:spPr>
            <a:xfrm>
              <a:off x="604440" y="3330126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81" name="Google Shape;181;p6"/>
            <p:cNvSpPr/>
            <p:nvPr/>
          </p:nvSpPr>
          <p:spPr>
            <a:xfrm>
              <a:off x="767173" y="3352390"/>
              <a:ext cx="8516335" cy="445302"/>
            </a:xfrm>
            <a:custGeom>
              <a:avLst/>
              <a:gdLst/>
              <a:ahLst/>
              <a:cxnLst/>
              <a:rect l="l" t="t" r="r" b="b"/>
              <a:pathLst>
                <a:path w="8516335" h="445302" extrusionOk="0">
                  <a:moveTo>
                    <a:pt x="0" y="0"/>
                  </a:moveTo>
                  <a:lnTo>
                    <a:pt x="8516335" y="0"/>
                  </a:lnTo>
                  <a:lnTo>
                    <a:pt x="8516335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5. Дата й місце проведення зборів.</a:t>
              </a:r>
              <a:endParaRPr/>
            </a:p>
          </p:txBody>
        </p:sp>
        <p:cxnSp>
          <p:nvCxnSpPr>
            <p:cNvPr id="182" name="Google Shape;182;p6"/>
            <p:cNvCxnSpPr/>
            <p:nvPr/>
          </p:nvCxnSpPr>
          <p:spPr>
            <a:xfrm>
              <a:off x="604440" y="3797693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83" name="Google Shape;183;p6"/>
            <p:cNvSpPr/>
            <p:nvPr/>
          </p:nvSpPr>
          <p:spPr>
            <a:xfrm>
              <a:off x="767173" y="3834246"/>
              <a:ext cx="8516335" cy="445302"/>
            </a:xfrm>
            <a:custGeom>
              <a:avLst/>
              <a:gdLst/>
              <a:ahLst/>
              <a:cxnLst/>
              <a:rect l="l" t="t" r="r" b="b"/>
              <a:pathLst>
                <a:path w="8516335" h="445302" extrusionOk="0">
                  <a:moveTo>
                    <a:pt x="0" y="0"/>
                  </a:moveTo>
                  <a:lnTo>
                    <a:pt x="8516335" y="0"/>
                  </a:lnTo>
                  <a:lnTo>
                    <a:pt x="8516335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6. Кількісний склад учасників.</a:t>
              </a:r>
              <a:endParaRPr/>
            </a:p>
          </p:txBody>
        </p:sp>
        <p:cxnSp>
          <p:nvCxnSpPr>
            <p:cNvPr id="184" name="Google Shape;184;p6"/>
            <p:cNvCxnSpPr/>
            <p:nvPr/>
          </p:nvCxnSpPr>
          <p:spPr>
            <a:xfrm>
              <a:off x="604440" y="4279549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85" name="Google Shape;185;p6"/>
            <p:cNvSpPr/>
            <p:nvPr/>
          </p:nvSpPr>
          <p:spPr>
            <a:xfrm>
              <a:off x="767173" y="4316102"/>
              <a:ext cx="11131446" cy="445302"/>
            </a:xfrm>
            <a:custGeom>
              <a:avLst/>
              <a:gdLst/>
              <a:ahLst/>
              <a:cxnLst/>
              <a:rect l="l" t="t" r="r" b="b"/>
              <a:pathLst>
                <a:path w="11131446" h="445302" extrusionOk="0">
                  <a:moveTo>
                    <a:pt x="0" y="0"/>
                  </a:moveTo>
                  <a:lnTo>
                    <a:pt x="11131446" y="0"/>
                  </a:lnTo>
                  <a:lnTo>
                    <a:pt x="11131446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7. Посади, прізвища й ініціали керівників зборів, наради тощо.</a:t>
              </a:r>
              <a:endParaRPr/>
            </a:p>
          </p:txBody>
        </p:sp>
        <p:cxnSp>
          <p:nvCxnSpPr>
            <p:cNvPr id="186" name="Google Shape;186;p6"/>
            <p:cNvCxnSpPr/>
            <p:nvPr/>
          </p:nvCxnSpPr>
          <p:spPr>
            <a:xfrm>
              <a:off x="604440" y="4761402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87" name="Google Shape;187;p6"/>
            <p:cNvSpPr/>
            <p:nvPr/>
          </p:nvSpPr>
          <p:spPr>
            <a:xfrm>
              <a:off x="767173" y="4797958"/>
              <a:ext cx="8516335" cy="445302"/>
            </a:xfrm>
            <a:custGeom>
              <a:avLst/>
              <a:gdLst/>
              <a:ahLst/>
              <a:cxnLst/>
              <a:rect l="l" t="t" r="r" b="b"/>
              <a:pathLst>
                <a:path w="8516335" h="445302" extrusionOk="0">
                  <a:moveTo>
                    <a:pt x="0" y="0"/>
                  </a:moveTo>
                  <a:lnTo>
                    <a:pt x="8516335" y="0"/>
                  </a:lnTo>
                  <a:lnTo>
                    <a:pt x="8516335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8. Порядок денний.</a:t>
              </a:r>
              <a:endParaRPr/>
            </a:p>
          </p:txBody>
        </p:sp>
        <p:cxnSp>
          <p:nvCxnSpPr>
            <p:cNvPr id="188" name="Google Shape;188;p6"/>
            <p:cNvCxnSpPr/>
            <p:nvPr/>
          </p:nvCxnSpPr>
          <p:spPr>
            <a:xfrm>
              <a:off x="604440" y="5243257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89" name="Google Shape;189;p6"/>
            <p:cNvSpPr/>
            <p:nvPr/>
          </p:nvSpPr>
          <p:spPr>
            <a:xfrm>
              <a:off x="767173" y="5279812"/>
              <a:ext cx="8516335" cy="445302"/>
            </a:xfrm>
            <a:custGeom>
              <a:avLst/>
              <a:gdLst/>
              <a:ahLst/>
              <a:cxnLst/>
              <a:rect l="l" t="t" r="r" b="b"/>
              <a:pathLst>
                <a:path w="8516335" h="445302" extrusionOk="0">
                  <a:moveTo>
                    <a:pt x="0" y="0"/>
                  </a:moveTo>
                  <a:lnTo>
                    <a:pt x="8516335" y="0"/>
                  </a:lnTo>
                  <a:lnTo>
                    <a:pt x="8516335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9. Текст.</a:t>
              </a:r>
              <a:endParaRPr/>
            </a:p>
          </p:txBody>
        </p:sp>
        <p:cxnSp>
          <p:nvCxnSpPr>
            <p:cNvPr id="190" name="Google Shape;190;p6"/>
            <p:cNvCxnSpPr/>
            <p:nvPr/>
          </p:nvCxnSpPr>
          <p:spPr>
            <a:xfrm>
              <a:off x="604440" y="5725114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91" name="Google Shape;191;p6"/>
            <p:cNvSpPr/>
            <p:nvPr/>
          </p:nvSpPr>
          <p:spPr>
            <a:xfrm>
              <a:off x="767173" y="5747380"/>
              <a:ext cx="11417509" cy="445302"/>
            </a:xfrm>
            <a:custGeom>
              <a:avLst/>
              <a:gdLst/>
              <a:ahLst/>
              <a:cxnLst/>
              <a:rect l="l" t="t" r="r" b="b"/>
              <a:pathLst>
                <a:path w="11417509" h="445302" extrusionOk="0">
                  <a:moveTo>
                    <a:pt x="0" y="0"/>
                  </a:moveTo>
                  <a:lnTo>
                    <a:pt x="11417509" y="0"/>
                  </a:lnTo>
                  <a:lnTo>
                    <a:pt x="11417509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10. Перелік додатків до протоколу із зазначенням кількості сторінок.</a:t>
              </a:r>
              <a:endParaRPr/>
            </a:p>
          </p:txBody>
        </p:sp>
        <p:cxnSp>
          <p:nvCxnSpPr>
            <p:cNvPr id="192" name="Google Shape;192;p6"/>
            <p:cNvCxnSpPr/>
            <p:nvPr/>
          </p:nvCxnSpPr>
          <p:spPr>
            <a:xfrm>
              <a:off x="604440" y="6192683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93" name="Google Shape;193;p6"/>
            <p:cNvSpPr/>
            <p:nvPr/>
          </p:nvSpPr>
          <p:spPr>
            <a:xfrm>
              <a:off x="767173" y="6229236"/>
              <a:ext cx="8516335" cy="445302"/>
            </a:xfrm>
            <a:custGeom>
              <a:avLst/>
              <a:gdLst/>
              <a:ahLst/>
              <a:cxnLst/>
              <a:rect l="l" t="t" r="r" b="b"/>
              <a:pathLst>
                <a:path w="8516335" h="445302" extrusionOk="0">
                  <a:moveTo>
                    <a:pt x="0" y="0"/>
                  </a:moveTo>
                  <a:lnTo>
                    <a:pt x="8516335" y="0"/>
                  </a:lnTo>
                  <a:lnTo>
                    <a:pt x="8516335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11. Підписи керівників зборів, наради.</a:t>
              </a:r>
              <a:endParaRPr sz="20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cxnSp>
          <p:nvCxnSpPr>
            <p:cNvPr id="194" name="Google Shape;194;p6"/>
            <p:cNvCxnSpPr/>
            <p:nvPr/>
          </p:nvCxnSpPr>
          <p:spPr>
            <a:xfrm>
              <a:off x="604440" y="6674538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195" name="Google Shape;195;p6"/>
          <p:cNvSpPr txBox="1">
            <a:spLocks noGrp="1"/>
          </p:cNvSpPr>
          <p:nvPr>
            <p:ph type="title"/>
          </p:nvPr>
        </p:nvSpPr>
        <p:spPr>
          <a:xfrm>
            <a:off x="752380" y="-534352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121B"/>
              </a:buClr>
              <a:buSzPts val="4800"/>
              <a:buFont typeface="Times New Roman"/>
              <a:buNone/>
            </a:pPr>
            <a:r>
              <a:rPr lang="ru-RU" sz="4800" b="1" i="1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Основні реквізити протоколу</a:t>
            </a:r>
            <a:endParaRPr sz="4800" b="1" i="1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"/>
          <p:cNvSpPr/>
          <p:nvPr/>
        </p:nvSpPr>
        <p:spPr>
          <a:xfrm>
            <a:off x="257174" y="1328739"/>
            <a:ext cx="5314951" cy="4900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  <a:path w="120000" h="120000" fill="none" extrusionOk="0">
                <a:moveTo>
                  <a:pt x="-10000" y="0"/>
                </a:moveTo>
                <a:close/>
                <a:lnTo>
                  <a:pt x="-10000" y="120000"/>
                </a:lnTo>
              </a:path>
              <a:path w="120000" h="120000" fill="none" extrusionOk="0">
                <a:moveTo>
                  <a:pt x="-10000" y="22500"/>
                </a:moveTo>
                <a:lnTo>
                  <a:pt x="-46000" y="135000"/>
                </a:lnTo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114300" marR="0" lvl="1" indent="-228600" algn="l" rtl="0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rgbClr val="3E121B"/>
              </a:buClr>
              <a:buSzPts val="3600"/>
              <a:buFont typeface="Times New Roman"/>
              <a:buChar char="•"/>
            </a:pPr>
            <a:r>
              <a:rPr lang="ru-RU" sz="36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порядку денному протоколу</a:t>
            </a:r>
            <a:endParaRPr sz="3600" b="0" i="0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28600" marR="0" lvl="2" indent="-177800" algn="l" rtl="0">
              <a:lnSpc>
                <a:spcPct val="75000"/>
              </a:lnSpc>
              <a:spcBef>
                <a:spcPts val="360"/>
              </a:spcBef>
              <a:spcAft>
                <a:spcPts val="0"/>
              </a:spcAft>
              <a:buClr>
                <a:srgbClr val="3E121B"/>
              </a:buClr>
              <a:buSzPts val="2800"/>
              <a:buFont typeface="Times New Roman"/>
              <a:buChar char="•"/>
            </a:pPr>
            <a:r>
              <a:rPr lang="ru-RU" sz="28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зазначають питання, винесені на розгляд колегіального органу, прізвища та ініціали доповідачів, а у разі потреби – вказують їх посади.</a:t>
            </a:r>
            <a:endParaRPr sz="2800" b="0" i="0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28600" marR="0" lvl="2" indent="-177800" algn="l" rtl="0">
              <a:lnSpc>
                <a:spcPct val="75000"/>
              </a:lnSpc>
              <a:spcBef>
                <a:spcPts val="280"/>
              </a:spcBef>
              <a:spcAft>
                <a:spcPts val="0"/>
              </a:spcAft>
              <a:buClr>
                <a:srgbClr val="3E121B"/>
              </a:buClr>
              <a:buSzPts val="2800"/>
              <a:buFont typeface="Times New Roman"/>
              <a:buChar char="•"/>
            </a:pPr>
            <a:r>
              <a:rPr lang="ru-RU" sz="28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питання розташовують за порядком їх значущості, складності й передбаченого часу обговорення.</a:t>
            </a:r>
            <a:endParaRPr sz="2800" b="0" i="0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137" name="Google Shape;137;p3"/>
          <p:cNvGrpSpPr/>
          <p:nvPr/>
        </p:nvGrpSpPr>
        <p:grpSpPr>
          <a:xfrm>
            <a:off x="5724524" y="1240127"/>
            <a:ext cx="5314951" cy="5103522"/>
            <a:chOff x="5724524" y="1240127"/>
            <a:chExt cx="5314951" cy="5103522"/>
          </a:xfrm>
        </p:grpSpPr>
        <p:sp>
          <p:nvSpPr>
            <p:cNvPr id="138" name="Google Shape;138;p3"/>
            <p:cNvSpPr/>
            <p:nvPr/>
          </p:nvSpPr>
          <p:spPr>
            <a:xfrm>
              <a:off x="5724524" y="1240127"/>
              <a:ext cx="5314951" cy="1245898"/>
            </a:xfrm>
            <a:custGeom>
              <a:avLst/>
              <a:gdLst/>
              <a:ahLst/>
              <a:cxnLst/>
              <a:rect l="l" t="t" r="r" b="b"/>
              <a:pathLst>
                <a:path w="5314951" h="2125980" extrusionOk="0">
                  <a:moveTo>
                    <a:pt x="0" y="0"/>
                  </a:moveTo>
                  <a:lnTo>
                    <a:pt x="5314951" y="0"/>
                  </a:lnTo>
                  <a:lnTo>
                    <a:pt x="5314951" y="2125980"/>
                  </a:lnTo>
                  <a:lnTo>
                    <a:pt x="0" y="21259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A07"/>
            </a:solidFill>
            <a:ln w="13950" cap="flat" cmpd="sng">
              <a:solidFill>
                <a:srgbClr val="FFCA0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56025" tIns="146300" rIns="256025" bIns="146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36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Основна частина протоколу</a:t>
              </a:r>
              <a:endParaRPr sz="36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39" name="Google Shape;139;p3"/>
            <p:cNvSpPr/>
            <p:nvPr/>
          </p:nvSpPr>
          <p:spPr>
            <a:xfrm>
              <a:off x="5724524" y="2486024"/>
              <a:ext cx="5314951" cy="3857625"/>
            </a:xfrm>
            <a:custGeom>
              <a:avLst/>
              <a:gdLst/>
              <a:ahLst/>
              <a:cxnLst/>
              <a:rect l="l" t="t" r="r" b="b"/>
              <a:pathLst>
                <a:path w="5314951" h="3033224" extrusionOk="0">
                  <a:moveTo>
                    <a:pt x="0" y="0"/>
                  </a:moveTo>
                  <a:lnTo>
                    <a:pt x="5314951" y="0"/>
                  </a:lnTo>
                  <a:lnTo>
                    <a:pt x="5314951" y="3033224"/>
                  </a:lnTo>
                  <a:lnTo>
                    <a:pt x="0" y="30332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ECCA">
                <a:alpha val="89803"/>
              </a:srgbClr>
            </a:solidFill>
            <a:ln w="13950" cap="flat" cmpd="sng">
              <a:solidFill>
                <a:srgbClr val="FFECCA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9350" tIns="149350" rIns="199125" bIns="224025" anchor="t" anchorCtr="0">
              <a:noAutofit/>
            </a:bodyPr>
            <a:lstStyle/>
            <a:p>
              <a:pPr marL="285750" marR="0" lvl="1" indent="-285750" algn="just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E121B"/>
                </a:buClr>
                <a:buSzPts val="2800"/>
                <a:buFont typeface="Times New Roman"/>
                <a:buChar char="•"/>
              </a:pPr>
              <a:r>
                <a:rPr lang="ru-RU" sz="28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складається з розділів, які нумеруються арабськими цифрами і мають відповідати пунктам порядку денного. </a:t>
              </a:r>
              <a:endParaRPr sz="28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  <a:p>
              <a:pPr marL="285750" marR="0" lvl="1" indent="-285750" algn="just" rtl="0">
                <a:lnSpc>
                  <a:spcPct val="90000"/>
                </a:lnSpc>
                <a:spcBef>
                  <a:spcPts val="420"/>
                </a:spcBef>
                <a:spcAft>
                  <a:spcPts val="0"/>
                </a:spcAft>
                <a:buClr>
                  <a:srgbClr val="3E121B"/>
                </a:buClr>
                <a:buSzPts val="2800"/>
                <a:buFont typeface="Times New Roman"/>
                <a:buChar char="•"/>
              </a:pPr>
              <a:r>
                <a:rPr lang="ru-RU" sz="28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Кожний розділ містить три частини: СЛУХАЛИ – ВИСТУПИЛИ – УХВАЛИЛИ.</a:t>
              </a:r>
              <a:endParaRPr sz="28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sp>
        <p:nvSpPr>
          <p:cNvPr id="140" name="Google Shape;140;p3"/>
          <p:cNvSpPr txBox="1"/>
          <p:nvPr/>
        </p:nvSpPr>
        <p:spPr>
          <a:xfrm>
            <a:off x="752380" y="-534352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121B"/>
              </a:buClr>
              <a:buSzPts val="4800"/>
              <a:buFont typeface="Times New Roman"/>
              <a:buNone/>
            </a:pPr>
            <a:r>
              <a:rPr lang="ru-RU" sz="4800" b="1" i="1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Розділи тексту протоколу</a:t>
            </a:r>
            <a:endParaRPr sz="4800" b="1" i="1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8"/>
          <p:cNvSpPr/>
          <p:nvPr/>
        </p:nvSpPr>
        <p:spPr>
          <a:xfrm>
            <a:off x="1261872" y="948364"/>
            <a:ext cx="9425178" cy="5652461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  <a:path w="120000" h="120000" fill="none" extrusionOk="0">
                <a:moveTo>
                  <a:pt x="-10000" y="0"/>
                </a:moveTo>
                <a:close/>
                <a:lnTo>
                  <a:pt x="-10000" y="120000"/>
                </a:lnTo>
              </a:path>
              <a:path w="120000" h="120000" fill="none" extrusionOk="0">
                <a:moveTo>
                  <a:pt x="-10000" y="22500"/>
                </a:moveTo>
                <a:lnTo>
                  <a:pt x="-46000" y="135000"/>
                </a:lnTo>
              </a:path>
            </a:pathLst>
          </a:custGeom>
          <a:noFill/>
          <a:ln>
            <a:noFill/>
          </a:ln>
        </p:spPr>
        <p:txBody>
          <a:bodyPr spcFirstLastPara="1" wrap="square" lIns="91425" tIns="45700" rIns="91425" bIns="45700" anchor="ctr" anchorCtr="1">
            <a:noAutofit/>
          </a:bodyPr>
          <a:lstStyle/>
          <a:p>
            <a:pPr marL="114300" marR="0" lvl="1" indent="-127000" algn="l" rtl="0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</a:t>
            </a:r>
            <a:r>
              <a:rPr lang="ru-RU" sz="32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СЛУХАЛИ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друкується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великими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літерами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після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нього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ставиться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двокрапка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У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наступному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рядку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абзацу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вказують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ініціали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прізвище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доповідача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(у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називному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відмінку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), тему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доповіді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Далі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викладається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основний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зміст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доповіді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або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вказується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текст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додається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3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14300" marR="0" lvl="1" indent="-127000" algn="l" rtl="0">
              <a:lnSpc>
                <a:spcPct val="75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Після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слова </a:t>
            </a:r>
            <a:r>
              <a:rPr lang="ru-RU" sz="32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«ВИСТУПИЛИ»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зазначають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прізвище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ініціали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посаду та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зміст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виступу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кожної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особи,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приймала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участь в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обговоренні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доповіді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endParaRPr sz="3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14300" marR="0" lvl="1" indent="-127000" algn="l" rtl="0">
              <a:lnSpc>
                <a:spcPct val="75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</a:pP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розділі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«</a:t>
            </a:r>
            <a:r>
              <a:rPr lang="ru-RU" sz="32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УХВАЛИЛИ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повністю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записується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прийняте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рішення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яке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може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складатися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одного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чи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кількох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пунктів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або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констатуючої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частини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й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резолюції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3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7" name="Google Shape;207;p8"/>
          <p:cNvSpPr txBox="1"/>
          <p:nvPr/>
        </p:nvSpPr>
        <p:spPr>
          <a:xfrm>
            <a:off x="752380" y="-534352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121B"/>
              </a:buClr>
              <a:buSzPts val="4800"/>
              <a:buFont typeface="Times New Roman"/>
              <a:buNone/>
            </a:pPr>
            <a:r>
              <a:rPr lang="ru-RU" sz="4800" b="1" i="1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Розділи тексту протоколу</a:t>
            </a:r>
            <a:endParaRPr sz="4800" b="1" i="1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Документы\Рабочий стол\skanyrovanye0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63752" y="217214"/>
            <a:ext cx="4824536" cy="664078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42640" cy="151792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Редагування документа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0"/>
          <p:cNvSpPr/>
          <p:nvPr/>
        </p:nvSpPr>
        <p:spPr>
          <a:xfrm>
            <a:off x="4514846" y="1670452"/>
            <a:ext cx="6311083" cy="3798174"/>
          </a:xfrm>
          <a:prstGeom prst="round2DiagRect">
            <a:avLst>
              <a:gd name="adj1" fmla="val 0"/>
              <a:gd name="adj2" fmla="val 16670"/>
            </a:avLst>
          </a:prstGeom>
          <a:solidFill>
            <a:schemeClr val="accent1"/>
          </a:solidFill>
          <a:ln w="17125" cap="flat" cmpd="sng">
            <a:solidFill>
              <a:srgbClr val="F9F9F9">
                <a:alpha val="94901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19" name="Google Shape;219;p10"/>
          <p:cNvCxnSpPr/>
          <p:nvPr/>
        </p:nvCxnSpPr>
        <p:spPr>
          <a:xfrm flipH="1">
            <a:off x="5786299" y="3569539"/>
            <a:ext cx="3757895" cy="257"/>
          </a:xfrm>
          <a:prstGeom prst="straightConnector1">
            <a:avLst/>
          </a:prstGeom>
          <a:noFill/>
          <a:ln w="17125" cap="flat" cmpd="sng">
            <a:solidFill>
              <a:srgbClr val="FFE700">
                <a:alpha val="94901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15240" dir="5400000" algn="tl" rotWithShape="0">
              <a:srgbClr val="000000">
                <a:alpha val="74901"/>
              </a:srgbClr>
            </a:outerShdw>
          </a:effectLst>
        </p:spPr>
      </p:cxnSp>
      <p:sp>
        <p:nvSpPr>
          <p:cNvPr id="220" name="Google Shape;220;p10"/>
          <p:cNvSpPr/>
          <p:nvPr/>
        </p:nvSpPr>
        <p:spPr>
          <a:xfrm>
            <a:off x="4757738" y="1748992"/>
            <a:ext cx="5815020" cy="3306587"/>
          </a:xfrm>
          <a:custGeom>
            <a:avLst/>
            <a:gdLst/>
            <a:ahLst/>
            <a:cxnLst/>
            <a:rect l="l" t="t" r="r" b="b"/>
            <a:pathLst>
              <a:path w="2641600" h="2781520" extrusionOk="0">
                <a:moveTo>
                  <a:pt x="0" y="0"/>
                </a:moveTo>
                <a:lnTo>
                  <a:pt x="2641600" y="0"/>
                </a:lnTo>
                <a:lnTo>
                  <a:pt x="2641600" y="2781520"/>
                </a:lnTo>
                <a:lnTo>
                  <a:pt x="0" y="278152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певна частина (уривок) про­токолу, що відображає конкретне окреме питання порядку денного, оформлена належним чином.</a:t>
            </a:r>
            <a:endParaRPr/>
          </a:p>
        </p:txBody>
      </p:sp>
      <p:sp>
        <p:nvSpPr>
          <p:cNvPr id="221" name="Google Shape;221;p10"/>
          <p:cNvSpPr/>
          <p:nvPr/>
        </p:nvSpPr>
        <p:spPr>
          <a:xfrm>
            <a:off x="4757737" y="3847989"/>
            <a:ext cx="5815021" cy="2781520"/>
          </a:xfrm>
          <a:custGeom>
            <a:avLst/>
            <a:gdLst/>
            <a:ahLst/>
            <a:cxnLst/>
            <a:rect l="l" t="t" r="r" b="b"/>
            <a:pathLst>
              <a:path w="2641600" h="2781520" extrusionOk="0">
                <a:moveTo>
                  <a:pt x="0" y="0"/>
                </a:moveTo>
                <a:lnTo>
                  <a:pt x="2641600" y="0"/>
                </a:lnTo>
                <a:lnTo>
                  <a:pt x="2641600" y="2781520"/>
                </a:lnTo>
                <a:lnTo>
                  <a:pt x="0" y="278152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точна копія частини тексту з оригіналу протоколу, яка стосується певного питання порядку денного.</a:t>
            </a:r>
            <a:endParaRPr/>
          </a:p>
        </p:txBody>
      </p:sp>
      <p:sp>
        <p:nvSpPr>
          <p:cNvPr id="222" name="Google Shape;222;p10"/>
          <p:cNvSpPr/>
          <p:nvPr/>
        </p:nvSpPr>
        <p:spPr>
          <a:xfrm>
            <a:off x="526405" y="1476999"/>
            <a:ext cx="3859858" cy="1190963"/>
          </a:xfrm>
          <a:custGeom>
            <a:avLst/>
            <a:gdLst/>
            <a:ahLst/>
            <a:cxnLst/>
            <a:rect l="l" t="t" r="r" b="b"/>
            <a:pathLst>
              <a:path w="3576240" h="1016000" extrusionOk="0">
                <a:moveTo>
                  <a:pt x="0" y="254864"/>
                </a:moveTo>
                <a:lnTo>
                  <a:pt x="2959934" y="254864"/>
                </a:lnTo>
                <a:lnTo>
                  <a:pt x="2959934" y="0"/>
                </a:lnTo>
                <a:lnTo>
                  <a:pt x="3576240" y="508000"/>
                </a:lnTo>
                <a:lnTo>
                  <a:pt x="2959934" y="1016000"/>
                </a:lnTo>
                <a:lnTo>
                  <a:pt x="2959934" y="761136"/>
                </a:lnTo>
                <a:lnTo>
                  <a:pt x="0" y="761136"/>
                </a:lnTo>
                <a:lnTo>
                  <a:pt x="0" y="254864"/>
                </a:lnTo>
                <a:close/>
              </a:path>
            </a:pathLst>
          </a:custGeom>
          <a:solidFill>
            <a:srgbClr val="FFE6BA"/>
          </a:solidFill>
          <a:ln w="139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87625" tIns="342475" rIns="394725" bIns="342475" anchor="ctr" anchorCtr="0">
            <a:no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1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Витяг з протоколу - це</a:t>
            </a:r>
            <a:endParaRPr sz="2400" b="1" i="1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3" name="Google Shape;223;p10"/>
          <p:cNvSpPr txBox="1"/>
          <p:nvPr/>
        </p:nvSpPr>
        <p:spPr>
          <a:xfrm>
            <a:off x="752380" y="-534352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121B"/>
              </a:buClr>
              <a:buSzPts val="4800"/>
              <a:buFont typeface="Times New Roman"/>
              <a:buNone/>
            </a:pPr>
            <a:r>
              <a:rPr lang="ru-RU" sz="4800" b="1" i="1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Витяг з протоколу</a:t>
            </a:r>
            <a:endParaRPr sz="4800" b="1" i="1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1"/>
          <p:cNvSpPr txBox="1"/>
          <p:nvPr/>
        </p:nvSpPr>
        <p:spPr>
          <a:xfrm>
            <a:off x="242889" y="742928"/>
            <a:ext cx="1168717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Витяг з протоколу складається з таких реквізитів:</a:t>
            </a:r>
            <a:endParaRPr sz="2400" b="0" i="0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pSp>
        <p:nvGrpSpPr>
          <p:cNvPr id="229" name="Google Shape;229;p11"/>
          <p:cNvGrpSpPr/>
          <p:nvPr/>
        </p:nvGrpSpPr>
        <p:grpSpPr>
          <a:xfrm>
            <a:off x="485776" y="1859904"/>
            <a:ext cx="9001124" cy="5167025"/>
            <a:chOff x="485776" y="1331262"/>
            <a:chExt cx="9001124" cy="5167025"/>
          </a:xfrm>
        </p:grpSpPr>
        <p:cxnSp>
          <p:nvCxnSpPr>
            <p:cNvPr id="230" name="Google Shape;230;p11"/>
            <p:cNvCxnSpPr/>
            <p:nvPr/>
          </p:nvCxnSpPr>
          <p:spPr>
            <a:xfrm>
              <a:off x="485776" y="1331262"/>
              <a:ext cx="9001124" cy="3989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31" name="Google Shape;231;p11"/>
            <p:cNvSpPr/>
            <p:nvPr/>
          </p:nvSpPr>
          <p:spPr>
            <a:xfrm flipH="1">
              <a:off x="485776" y="1331263"/>
              <a:ext cx="118664" cy="5167024"/>
            </a:xfrm>
            <a:custGeom>
              <a:avLst/>
              <a:gdLst/>
              <a:ahLst/>
              <a:cxnLst/>
              <a:rect l="l" t="t" r="r" b="b"/>
              <a:pathLst>
                <a:path w="118664" h="5167024" extrusionOk="0">
                  <a:moveTo>
                    <a:pt x="0" y="0"/>
                  </a:moveTo>
                  <a:lnTo>
                    <a:pt x="118664" y="0"/>
                  </a:lnTo>
                  <a:lnTo>
                    <a:pt x="118664" y="5167024"/>
                  </a:lnTo>
                  <a:lnTo>
                    <a:pt x="0" y="5167024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232" name="Google Shape;232;p11"/>
            <p:cNvSpPr/>
            <p:nvPr/>
          </p:nvSpPr>
          <p:spPr>
            <a:xfrm>
              <a:off x="767173" y="1353528"/>
              <a:ext cx="8516335" cy="445302"/>
            </a:xfrm>
            <a:custGeom>
              <a:avLst/>
              <a:gdLst/>
              <a:ahLst/>
              <a:cxnLst/>
              <a:rect l="l" t="t" r="r" b="b"/>
              <a:pathLst>
                <a:path w="8516335" h="445302" extrusionOk="0">
                  <a:moveTo>
                    <a:pt x="0" y="0"/>
                  </a:moveTo>
                  <a:lnTo>
                    <a:pt x="8516335" y="0"/>
                  </a:lnTo>
                  <a:lnTo>
                    <a:pt x="8516335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1. Назва документа й номер документу.</a:t>
              </a:r>
              <a:endParaRPr sz="2000" b="0" i="0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cxnSp>
          <p:nvCxnSpPr>
            <p:cNvPr id="233" name="Google Shape;233;p11"/>
            <p:cNvCxnSpPr/>
            <p:nvPr/>
          </p:nvCxnSpPr>
          <p:spPr>
            <a:xfrm>
              <a:off x="604440" y="1798831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34" name="Google Shape;234;p11"/>
            <p:cNvSpPr/>
            <p:nvPr/>
          </p:nvSpPr>
          <p:spPr>
            <a:xfrm>
              <a:off x="767173" y="1821096"/>
              <a:ext cx="8516335" cy="445302"/>
            </a:xfrm>
            <a:custGeom>
              <a:avLst/>
              <a:gdLst/>
              <a:ahLst/>
              <a:cxnLst/>
              <a:rect l="l" t="t" r="r" b="b"/>
              <a:pathLst>
                <a:path w="8516335" h="445302" extrusionOk="0">
                  <a:moveTo>
                    <a:pt x="0" y="0"/>
                  </a:moveTo>
                  <a:lnTo>
                    <a:pt x="8516335" y="0"/>
                  </a:lnTo>
                  <a:lnTo>
                    <a:pt x="8516335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2. Назва колегіального органу, засідання, наради.</a:t>
              </a:r>
              <a:endParaRPr/>
            </a:p>
          </p:txBody>
        </p:sp>
        <p:cxnSp>
          <p:nvCxnSpPr>
            <p:cNvPr id="235" name="Google Shape;235;p11"/>
            <p:cNvCxnSpPr/>
            <p:nvPr/>
          </p:nvCxnSpPr>
          <p:spPr>
            <a:xfrm>
              <a:off x="604440" y="2237822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36" name="Google Shape;236;p11"/>
            <p:cNvSpPr/>
            <p:nvPr/>
          </p:nvSpPr>
          <p:spPr>
            <a:xfrm>
              <a:off x="767173" y="2231513"/>
              <a:ext cx="8516334" cy="681884"/>
            </a:xfrm>
            <a:custGeom>
              <a:avLst/>
              <a:gdLst/>
              <a:ahLst/>
              <a:cxnLst/>
              <a:rect l="l" t="t" r="r" b="b"/>
              <a:pathLst>
                <a:path w="10848874" h="445302" extrusionOk="0">
                  <a:moveTo>
                    <a:pt x="0" y="0"/>
                  </a:moveTo>
                  <a:lnTo>
                    <a:pt x="10848874" y="0"/>
                  </a:lnTo>
                  <a:lnTo>
                    <a:pt x="10848874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3. Дата.</a:t>
              </a:r>
              <a:endParaRPr/>
            </a:p>
          </p:txBody>
        </p:sp>
        <p:cxnSp>
          <p:nvCxnSpPr>
            <p:cNvPr id="237" name="Google Shape;237;p11"/>
            <p:cNvCxnSpPr/>
            <p:nvPr/>
          </p:nvCxnSpPr>
          <p:spPr>
            <a:xfrm>
              <a:off x="604440" y="2648241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38" name="Google Shape;238;p11"/>
            <p:cNvSpPr/>
            <p:nvPr/>
          </p:nvSpPr>
          <p:spPr>
            <a:xfrm>
              <a:off x="767173" y="2670509"/>
              <a:ext cx="8516335" cy="445302"/>
            </a:xfrm>
            <a:custGeom>
              <a:avLst/>
              <a:gdLst/>
              <a:ahLst/>
              <a:cxnLst/>
              <a:rect l="l" t="t" r="r" b="b"/>
              <a:pathLst>
                <a:path w="8516335" h="445302" extrusionOk="0">
                  <a:moveTo>
                    <a:pt x="0" y="0"/>
                  </a:moveTo>
                  <a:lnTo>
                    <a:pt x="8516335" y="0"/>
                  </a:lnTo>
                  <a:lnTo>
                    <a:pt x="8516335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4. Питання порядку денного.</a:t>
              </a:r>
              <a:endParaRPr/>
            </a:p>
          </p:txBody>
        </p:sp>
        <p:cxnSp>
          <p:nvCxnSpPr>
            <p:cNvPr id="239" name="Google Shape;239;p11"/>
            <p:cNvCxnSpPr/>
            <p:nvPr/>
          </p:nvCxnSpPr>
          <p:spPr>
            <a:xfrm>
              <a:off x="604440" y="3087236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40" name="Google Shape;240;p11"/>
            <p:cNvSpPr/>
            <p:nvPr/>
          </p:nvSpPr>
          <p:spPr>
            <a:xfrm>
              <a:off x="767173" y="3109500"/>
              <a:ext cx="8516335" cy="445302"/>
            </a:xfrm>
            <a:custGeom>
              <a:avLst/>
              <a:gdLst/>
              <a:ahLst/>
              <a:cxnLst/>
              <a:rect l="l" t="t" r="r" b="b"/>
              <a:pathLst>
                <a:path w="8516335" h="445302" extrusionOk="0">
                  <a:moveTo>
                    <a:pt x="0" y="0"/>
                  </a:moveTo>
                  <a:lnTo>
                    <a:pt x="8516335" y="0"/>
                  </a:lnTo>
                  <a:lnTo>
                    <a:pt x="8516335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5. Текст з цього питання.</a:t>
              </a:r>
              <a:endParaRPr/>
            </a:p>
          </p:txBody>
        </p:sp>
        <p:cxnSp>
          <p:nvCxnSpPr>
            <p:cNvPr id="241" name="Google Shape;241;p11"/>
            <p:cNvCxnSpPr/>
            <p:nvPr/>
          </p:nvCxnSpPr>
          <p:spPr>
            <a:xfrm>
              <a:off x="604440" y="3554803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42" name="Google Shape;242;p11"/>
            <p:cNvSpPr/>
            <p:nvPr/>
          </p:nvSpPr>
          <p:spPr>
            <a:xfrm>
              <a:off x="767173" y="3591356"/>
              <a:ext cx="8516335" cy="445302"/>
            </a:xfrm>
            <a:custGeom>
              <a:avLst/>
              <a:gdLst/>
              <a:ahLst/>
              <a:cxnLst/>
              <a:rect l="l" t="t" r="r" b="b"/>
              <a:pathLst>
                <a:path w="8516335" h="445302" extrusionOk="0">
                  <a:moveTo>
                    <a:pt x="0" y="0"/>
                  </a:moveTo>
                  <a:lnTo>
                    <a:pt x="8516335" y="0"/>
                  </a:lnTo>
                  <a:lnTo>
                    <a:pt x="8516335" y="445302"/>
                  </a:lnTo>
                  <a:lnTo>
                    <a:pt x="0" y="445302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76200" tIns="76200" rIns="76200" bIns="762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2000" b="0" i="0" u="none" strike="noStrike" cap="none">
                  <a:solidFill>
                    <a:srgbClr val="3E121B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6. Підписи голови й секретаря.</a:t>
              </a:r>
              <a:endParaRPr/>
            </a:p>
          </p:txBody>
        </p:sp>
        <p:cxnSp>
          <p:nvCxnSpPr>
            <p:cNvPr id="243" name="Google Shape;243;p11"/>
            <p:cNvCxnSpPr/>
            <p:nvPr/>
          </p:nvCxnSpPr>
          <p:spPr>
            <a:xfrm>
              <a:off x="604440" y="4036659"/>
              <a:ext cx="8679067" cy="0"/>
            </a:xfrm>
            <a:prstGeom prst="straightConnector1">
              <a:avLst/>
            </a:prstGeom>
            <a:noFill/>
            <a:ln w="139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244" name="Google Shape;244;p11"/>
          <p:cNvSpPr txBox="1"/>
          <p:nvPr/>
        </p:nvSpPr>
        <p:spPr>
          <a:xfrm>
            <a:off x="752380" y="-534352"/>
            <a:ext cx="9692640" cy="1325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E121B"/>
              </a:buClr>
              <a:buSzPts val="4800"/>
              <a:buFont typeface="Times New Roman"/>
              <a:buNone/>
            </a:pPr>
            <a:r>
              <a:rPr lang="ru-RU" sz="4800" b="1" i="1" u="none" strike="noStrike" cap="none">
                <a:solidFill>
                  <a:srgbClr val="3E121B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Реквізити витягу з протоколу</a:t>
            </a:r>
            <a:endParaRPr sz="4800" b="1" i="1" u="none" strike="noStrike" cap="none">
              <a:solidFill>
                <a:srgbClr val="3E121B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D:\Документы\Рабочий стол\2yj6kjnccq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1463" y="797435"/>
            <a:ext cx="10055917" cy="522385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9416" y="188640"/>
            <a:ext cx="8146496" cy="2307704"/>
          </a:xfrm>
        </p:spPr>
        <p:txBody>
          <a:bodyPr/>
          <a:lstStyle/>
          <a:p>
            <a:r>
              <a:rPr lang="uk-UA" dirty="0" smtClean="0"/>
              <a:t>Пакет документів </a:t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11424" y="1844824"/>
            <a:ext cx="9418320" cy="1691640"/>
          </a:xfrm>
        </p:spPr>
        <p:txBody>
          <a:bodyPr>
            <a:normAutofit fontScale="85000" lnSpcReduction="20000"/>
          </a:bodyPr>
          <a:lstStyle/>
          <a:p>
            <a:pPr marL="594360" indent="-457200">
              <a:buAutoNum type="arabicPeriod"/>
            </a:pPr>
            <a:r>
              <a:rPr lang="uk-UA" dirty="0" smtClean="0"/>
              <a:t>Оголошення</a:t>
            </a:r>
          </a:p>
          <a:p>
            <a:pPr marL="594360" indent="-457200">
              <a:buAutoNum type="arabicPeriod"/>
            </a:pPr>
            <a:r>
              <a:rPr lang="uk-UA" dirty="0" smtClean="0"/>
              <a:t>Порядок денний</a:t>
            </a:r>
          </a:p>
          <a:p>
            <a:pPr marL="594360" indent="-457200">
              <a:buAutoNum type="arabicPeriod"/>
            </a:pPr>
            <a:r>
              <a:rPr lang="uk-UA" dirty="0" smtClean="0"/>
              <a:t>Протокол</a:t>
            </a:r>
          </a:p>
          <a:p>
            <a:pPr marL="594360" indent="-457200">
              <a:buAutoNum type="arabicPeriod"/>
            </a:pPr>
            <a:r>
              <a:rPr lang="uk-UA" dirty="0" smtClean="0"/>
              <a:t>(</a:t>
            </a:r>
            <a:r>
              <a:rPr lang="uk-UA" dirty="0" err="1" smtClean="0"/>
              <a:t>Кувертна</a:t>
            </a:r>
            <a:r>
              <a:rPr lang="uk-UA" dirty="0" smtClean="0"/>
              <a:t> картка)</a:t>
            </a:r>
          </a:p>
          <a:p>
            <a:pPr marL="594360" indent="-457200">
              <a:buAutoNum type="arabicPeriod"/>
            </a:pPr>
            <a:endParaRPr lang="ru-RU" dirty="0"/>
          </a:p>
        </p:txBody>
      </p:sp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Документы\Рабочий стол\II_conf_Navch_ta_vihov_HIST_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323850"/>
            <a:ext cx="9144000" cy="6210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Документы\Рабочий стол\lw00002078_quantiz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1624" y="0"/>
            <a:ext cx="5688632" cy="74076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55154" t="39984" r="3892" b="38360"/>
          <a:stretch>
            <a:fillRect/>
          </a:stretch>
        </p:blipFill>
        <p:spPr bwMode="auto">
          <a:xfrm>
            <a:off x="983432" y="1268760"/>
            <a:ext cx="10172767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9456" y="404664"/>
            <a:ext cx="9418320" cy="2091680"/>
          </a:xfrm>
        </p:spPr>
        <p:txBody>
          <a:bodyPr/>
          <a:lstStyle/>
          <a:p>
            <a:pPr algn="ctr"/>
            <a:r>
              <a:rPr lang="ru-RU" dirty="0" err="1" smtClean="0">
                <a:solidFill>
                  <a:srgbClr val="FFFF00"/>
                </a:solidFill>
              </a:rPr>
              <a:t>Закріплення</a:t>
            </a:r>
            <a:r>
              <a:rPr lang="ru-RU" dirty="0" smtClean="0">
                <a:solidFill>
                  <a:srgbClr val="FFFF00"/>
                </a:solidFill>
              </a:rPr>
              <a:t> нового </a:t>
            </a:r>
            <a:r>
              <a:rPr lang="ru-RU" dirty="0" err="1" smtClean="0">
                <a:solidFill>
                  <a:srgbClr val="FFFF00"/>
                </a:solidFill>
              </a:rPr>
              <a:t>матеріалу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27448" y="3356992"/>
            <a:ext cx="9418320" cy="1691640"/>
          </a:xfrm>
        </p:spPr>
        <p:txBody>
          <a:bodyPr/>
          <a:lstStyle/>
          <a:p>
            <a:r>
              <a:rPr lang="uk-UA" dirty="0" smtClean="0"/>
              <a:t>Пройдіть тест за посиланням</a:t>
            </a:r>
          </a:p>
          <a:p>
            <a:r>
              <a:rPr lang="en-US" dirty="0" smtClean="0"/>
              <a:t>https://forms.gle/ngGFmGyWpHBQGvkv8</a:t>
            </a:r>
            <a:endParaRPr lang="ru-RU" dirty="0"/>
          </a:p>
        </p:txBody>
      </p:sp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27448" y="332656"/>
            <a:ext cx="10441160" cy="3024336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Правила техніки безпеки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View">
  <a:themeElements>
    <a:clrScheme name="Желтый">
      <a:dk1>
        <a:srgbClr val="000000"/>
      </a:dk1>
      <a:lt1>
        <a:srgbClr val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iew">
  <a:themeElements>
    <a:clrScheme name="Зелено-жовти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825</Words>
  <Application>Microsoft Office PowerPoint</Application>
  <PresentationFormat>Широкий екран</PresentationFormat>
  <Paragraphs>67</Paragraphs>
  <Slides>20</Slides>
  <Notes>10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слайдів</vt:lpstr>
      </vt:variant>
      <vt:variant>
        <vt:i4>20</vt:i4>
      </vt:variant>
    </vt:vector>
  </HeadingPairs>
  <TitlesOfParts>
    <vt:vector size="26" baseType="lpstr">
      <vt:lpstr>Noto Sans Symbols</vt:lpstr>
      <vt:lpstr>Times New Roman</vt:lpstr>
      <vt:lpstr>Arial</vt:lpstr>
      <vt:lpstr>Century Schoolbook</vt:lpstr>
      <vt:lpstr>View</vt:lpstr>
      <vt:lpstr>View</vt:lpstr>
      <vt:lpstr>Тема програми: Довідково інформаційні документи. Тема уроку:  «ПРОТОКОЛ, ВИТЯГ З ПРОТОКОЛУ  </vt:lpstr>
      <vt:lpstr>Навчально-виховна мета уроку:</vt:lpstr>
      <vt:lpstr>Актуалізація знань https://learningapps.org/display?v=p9vzt6tmc22 </vt:lpstr>
      <vt:lpstr>Протокол та його види</vt:lpstr>
      <vt:lpstr>Правильне ведення протоколу має важливе значення, оскільки прийняті рішення набувають юридичної сили тоді, коли вони оформлені протоколом. Протокол дає можливість перевірити  правильність прийнятих рішень, контролювати їх виконання. Якщо протоколи фіксують у книгах то такі книги обов’язково поаркушно нумеруються, прошнуровуються, підписуються керівником і скріплюються печаткою. </vt:lpstr>
      <vt:lpstr>Протокол та його види</vt:lpstr>
      <vt:lpstr>Основні реквізити протоколу</vt:lpstr>
      <vt:lpstr>Презентація PowerPoint</vt:lpstr>
      <vt:lpstr>Презентація PowerPoint</vt:lpstr>
      <vt:lpstr>Презентація PowerPoint</vt:lpstr>
      <vt:lpstr>Редагування документа</vt:lpstr>
      <vt:lpstr>Презентація PowerPoint</vt:lpstr>
      <vt:lpstr>Презентація PowerPoint</vt:lpstr>
      <vt:lpstr>Презентація PowerPoint</vt:lpstr>
      <vt:lpstr>Пакет документів  </vt:lpstr>
      <vt:lpstr>Презентація PowerPoint</vt:lpstr>
      <vt:lpstr>Презентація PowerPoint</vt:lpstr>
      <vt:lpstr>Презентація PowerPoint</vt:lpstr>
      <vt:lpstr>Закріплення нового матеріалу</vt:lpstr>
      <vt:lpstr>Правила техніки безпеки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уроку:  Довідково інформаційні документи. Оформлення та складання протоколів засідань (наради)</dc:title>
  <dc:creator>pc</dc:creator>
  <cp:lastModifiedBy>кщягьтшлш</cp:lastModifiedBy>
  <cp:revision>2</cp:revision>
  <dcterms:created xsi:type="dcterms:W3CDTF">2016-12-14T14:29:41Z</dcterms:created>
  <dcterms:modified xsi:type="dcterms:W3CDTF">2023-01-20T07:55:07Z</dcterms:modified>
</cp:coreProperties>
</file>