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2"/>
  </p:notesMasterIdLst>
  <p:sldIdLst>
    <p:sldId id="256" r:id="rId2"/>
    <p:sldId id="262" r:id="rId3"/>
    <p:sldId id="263" r:id="rId4"/>
    <p:sldId id="264" r:id="rId5"/>
    <p:sldId id="265" r:id="rId6"/>
    <p:sldId id="257" r:id="rId7"/>
    <p:sldId id="272" r:id="rId8"/>
    <p:sldId id="273" r:id="rId9"/>
    <p:sldId id="266" r:id="rId10"/>
    <p:sldId id="271" r:id="rId11"/>
    <p:sldId id="258" r:id="rId12"/>
    <p:sldId id="267" r:id="rId13"/>
    <p:sldId id="259" r:id="rId14"/>
    <p:sldId id="269" r:id="rId15"/>
    <p:sldId id="275" r:id="rId16"/>
    <p:sldId id="274" r:id="rId17"/>
    <p:sldId id="268" r:id="rId18"/>
    <p:sldId id="276" r:id="rId19"/>
    <p:sldId id="277" r:id="rId20"/>
    <p:sldId id="270" r:id="rId2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B41BAE-AFD4-445D-8772-2290FBEF2BE1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2AB8BA-2FF7-440D-99D5-18239F2DEDFE}" type="slidenum">
              <a:rPr lang="uk-UA" smtClean="0"/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15787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AB8BA-2FF7-440D-99D5-18239F2DEDFE}" type="slidenum">
              <a:rPr lang="uk-UA" smtClean="0"/>
              <a:t>11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17014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3D18196-CA7B-44A5-ADA1-EC07300E71B9}" type="datetimeFigureOut">
              <a:rPr lang="uk-UA" smtClean="0"/>
              <a:t>01.11.2019</a:t>
            </a:fld>
            <a:endParaRPr lang="uk-UA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uk-UA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27FD7A4-DD9E-4E2E-A7DD-995053195123}" type="slidenum">
              <a:rPr lang="uk-UA" smtClean="0"/>
              <a:t>‹№›</a:t>
            </a:fld>
            <a:endParaRPr lang="uk-UA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wav"/><Relationship Id="rId7" Type="http://schemas.openxmlformats.org/officeDocument/2006/relationships/image" Target="../media/image4.png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wav"/><Relationship Id="rId7" Type="http://schemas.openxmlformats.org/officeDocument/2006/relationships/image" Target="../media/image8.png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6.wav"/><Relationship Id="rId7" Type="http://schemas.openxmlformats.org/officeDocument/2006/relationships/image" Target="../media/image13.png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wav"/><Relationship Id="rId7" Type="http://schemas.openxmlformats.org/officeDocument/2006/relationships/image" Target="../media/image16.png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7" Type="http://schemas.openxmlformats.org/officeDocument/2006/relationships/image" Target="../media/image5.png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7" Type="http://schemas.openxmlformats.org/officeDocument/2006/relationships/image" Target="../media/image5.png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10.wav"/><Relationship Id="rId7" Type="http://schemas.openxmlformats.org/officeDocument/2006/relationships/image" Target="../media/image23.png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1.wav"/><Relationship Id="rId7" Type="http://schemas.openxmlformats.org/officeDocument/2006/relationships/image" Target="../media/image26.png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25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media12.wav"/><Relationship Id="rId7" Type="http://schemas.openxmlformats.org/officeDocument/2006/relationships/image" Target="../media/image29.png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media13.wav"/><Relationship Id="rId7" Type="http://schemas.openxmlformats.org/officeDocument/2006/relationships/image" Target="../media/image33.png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32.png"/><Relationship Id="rId11" Type="http://schemas.openxmlformats.org/officeDocument/2006/relationships/image" Target="../media/image5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4.wav"/><Relationship Id="rId7" Type="http://schemas.openxmlformats.org/officeDocument/2006/relationships/image" Target="../media/image39.png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5.wav"/><Relationship Id="rId7" Type="http://schemas.openxmlformats.org/officeDocument/2006/relationships/image" Target="../media/image42.png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audio" Target="../media/media16.wav"/><Relationship Id="rId7" Type="http://schemas.openxmlformats.org/officeDocument/2006/relationships/image" Target="../media/image45.png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audio" Target="../media/media17.wav"/><Relationship Id="rId7" Type="http://schemas.openxmlformats.org/officeDocument/2006/relationships/image" Target="../media/image49.png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media18.wav"/><Relationship Id="rId7" Type="http://schemas.openxmlformats.org/officeDocument/2006/relationships/image" Target="../media/image54.png"/><Relationship Id="rId2" Type="http://schemas.microsoft.com/office/2007/relationships/media" Target="../media/media18.wav"/><Relationship Id="rId1" Type="http://schemas.openxmlformats.org/officeDocument/2006/relationships/tags" Target="../tags/tag18.xml"/><Relationship Id="rId6" Type="http://schemas.openxmlformats.org/officeDocument/2006/relationships/image" Target="../media/image53.png"/><Relationship Id="rId11" Type="http://schemas.openxmlformats.org/officeDocument/2006/relationships/image" Target="../media/image5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9.wav"/><Relationship Id="rId7" Type="http://schemas.openxmlformats.org/officeDocument/2006/relationships/image" Target="../media/image60.png"/><Relationship Id="rId2" Type="http://schemas.microsoft.com/office/2007/relationships/media" Target="../media/media19.wav"/><Relationship Id="rId1" Type="http://schemas.openxmlformats.org/officeDocument/2006/relationships/tags" Target="../tags/tag1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wav"/><Relationship Id="rId7" Type="http://schemas.openxmlformats.org/officeDocument/2006/relationships/image" Target="../media/image5.png"/><Relationship Id="rId2" Type="http://schemas.microsoft.com/office/2007/relationships/media" Target="../media/media20.wav"/><Relationship Id="rId1" Type="http://schemas.openxmlformats.org/officeDocument/2006/relationships/tags" Target="../tags/tag20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24823"/>
            <a:ext cx="7406640" cy="2152049"/>
          </a:xfrm>
        </p:spPr>
        <p:txBody>
          <a:bodyPr>
            <a:noAutofit/>
          </a:bodyPr>
          <a:lstStyle/>
          <a:p>
            <a:pPr algn="r"/>
            <a:r>
              <a:rPr lang="ru-RU" sz="2800" b="1" i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Я чудовий дар осінній</a:t>
            </a:r>
            <a:b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</a:br>
            <a: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З гарним та смачним насінням.</a:t>
            </a:r>
            <a:b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</a:br>
            <a: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Хто їсть кашу гарбузову</a:t>
            </a:r>
            <a:b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</a:br>
            <a: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Буде сильним і здоровим.</a:t>
            </a:r>
            <a:br>
              <a:rPr lang="ru-RU" sz="2800" b="1" dirty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</a:br>
            <a:endParaRPr lang="uk-UA" sz="2800" b="1" i="1" dirty="0"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2024496"/>
            <a:ext cx="741682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r"/>
            <a:r>
              <a:rPr lang="ru-RU" sz="8800" b="1" cap="all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anose="03010101010201010101" pitchFamily="66" charset="0"/>
              </a:rPr>
              <a:t>Пан </a:t>
            </a:r>
            <a:r>
              <a:rPr lang="ru-RU" sz="8800" b="1" cap="all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anose="03010101010201010101" pitchFamily="66" charset="0"/>
              </a:rPr>
              <a:t> </a:t>
            </a:r>
            <a:r>
              <a:rPr lang="ru-RU" sz="8800" b="1" cap="all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anose="03010101010201010101" pitchFamily="66" charset="0"/>
              </a:rPr>
              <a:t>ГАРБУЗ</a:t>
            </a:r>
            <a:endParaRPr lang="ru-RU" sz="8800" b="1" cap="all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4249"/>
            <a:ext cx="4085753" cy="20162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4076062" cy="26997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390" y="4005064"/>
            <a:ext cx="4065610" cy="26997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689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145">
        <p:circle/>
      </p:transition>
    </mc:Choice>
    <mc:Fallback xmlns="">
      <p:transition spd="slow" advTm="1614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068" y="3240930"/>
            <a:ext cx="3959932" cy="39599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151112" y="950238"/>
            <a:ext cx="7992888" cy="5783287"/>
          </a:xfrm>
        </p:spPr>
        <p:txBody>
          <a:bodyPr>
            <a:normAutofit fontScale="90000"/>
          </a:bodyPr>
          <a:lstStyle/>
          <a:p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Насіння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гарбуза було знайдено ще при розкопках перуанських гробниць: там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гарбуза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знали ще за три тисячі років до нашої ери. Звідти гарбуз потрапив до Єгипту та Китаю.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Серед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інших чудес цивілізації народ Майя побачив індіанське жовто - золоте диво величезних розмірів з твердою шкірою, яке використовували замість діжки. Після відкриття Америки з гарбузом познайомилися і європейці.</a:t>
            </a:r>
            <a:b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З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Північної Америки гарбуз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був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завезений до Європи, і тут він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швидко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ввійшов в культуру усіх країн світу.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З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 твердої шкіри виготовляли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посуд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колеса, музичні інструменти. </a:t>
            </a:r>
            <a:r>
              <a:rPr lang="uk-UA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А </a:t>
            </a:r>
            <a:r>
              <a:rPr lang="uk-UA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операції на черепі навіть замінювали нею кістку.</a:t>
            </a:r>
            <a:r>
              <a:rPr lang="uk-UA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2267744" y="188640"/>
            <a:ext cx="58326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latin typeface="Monotype Corsiva" panose="03010101010201010101" pitchFamily="66" charset="0"/>
              </a:rPr>
              <a:t>Гарбуз іноземець.</a:t>
            </a:r>
            <a:endParaRPr lang="uk-UA" sz="4400" b="1" dirty="0">
              <a:latin typeface="Monotype Corsiva" panose="03010101010201010101" pitchFamily="66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377704"/>
      </p:ext>
    </p:extLst>
  </p:cSld>
  <p:clrMapOvr>
    <a:masterClrMapping/>
  </p:clrMapOvr>
  <p:transition spd="slow" advTm="5339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1032473" y="161345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Україну гарбуз потрапив лише на початку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століття. Зайняв своє почесне місце у народній медицині, кухні та обрядовості. Він так уже прижився на українській землі, що увійшов у фольклор як свій рідний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69153"/>
            <a:ext cx="2771799" cy="2771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73" y="2709262"/>
            <a:ext cx="4541011" cy="40112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09679"/>
            <a:ext cx="3535871" cy="2357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9741257"/>
      </p:ext>
    </p:extLst>
  </p:cSld>
  <p:clrMapOvr>
    <a:masterClrMapping/>
  </p:clrMapOvr>
  <p:transition spd="slow" advTm="1895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1187624" y="764704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uk-UA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Саме з гарбузом пов'язаний старовинний український звичай. Якщо до дівчини сватався хлопець, який їй не подобався, то вона підносила йому гарбуза. Всі ми пам'ятаємо "Сватання на Гончарівці" і дурного Стецька з </a:t>
            </a:r>
            <a:r>
              <a:rPr lang="uk-UA" sz="2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гарбузом</a:t>
            </a:r>
            <a:r>
              <a:rPr lang="uk-UA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77430"/>
            <a:ext cx="7273925" cy="4462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279361"/>
      </p:ext>
    </p:extLst>
  </p:cSld>
  <p:clrMapOvr>
    <a:masterClrMapping/>
  </p:clrMapOvr>
  <p:transition spd="slow" advTm="1993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15616" y="2564904"/>
            <a:ext cx="3888432" cy="4083422"/>
          </a:xfrm>
        </p:spPr>
        <p:txBody>
          <a:bodyPr>
            <a:noAutofit/>
          </a:bodyPr>
          <a:lstStyle/>
          <a:p>
            <a:r>
              <a:rPr lang="uk-UA" sz="2400" dirty="0"/>
              <a:t/>
            </a:r>
            <a:br>
              <a:rPr lang="uk-UA" sz="2400" dirty="0"/>
            </a:br>
            <a:r>
              <a:rPr lang="uk-UA" sz="2000" dirty="0" smtClean="0"/>
              <a:t>	</a:t>
            </a:r>
            <a:r>
              <a:rPr lang="uk-UA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Дітям </a:t>
            </a:r>
            <a:r>
              <a:rPr lang="uk-UA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корисний тому, що прискорює ріст, а </a:t>
            </a:r>
            <a:r>
              <a:rPr lang="uk-UA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людям похилого віку, покращує засвоєння кальцію, який укріплює кістки та зуби</a:t>
            </a:r>
            <a:r>
              <a:rPr lang="uk-UA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 вітаміни сповільнюють старіння і допомагають підтримувати в нормі оптимальну вагу. Як і всі </a:t>
            </a:r>
            <a:r>
              <a:rPr lang="uk-UA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жовтогарячі </a:t>
            </a:r>
            <a:r>
              <a:rPr lang="uk-UA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плоди, гарбуз вважається антидепресантом</a:t>
            </a:r>
            <a:r>
              <a:rPr lang="uk-UA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8" name="Підзаголовок 7"/>
          <p:cNvSpPr>
            <a:spLocks noGrp="1"/>
          </p:cNvSpPr>
          <p:nvPr>
            <p:ph type="subTitle" idx="1"/>
          </p:nvPr>
        </p:nvSpPr>
        <p:spPr>
          <a:xfrm>
            <a:off x="1187624" y="188640"/>
            <a:ext cx="7776864" cy="93610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Monotype Corsiva" panose="03010101010201010101" pitchFamily="66" charset="0"/>
              </a:rPr>
              <a:t>Гарбуз </a:t>
            </a:r>
            <a:r>
              <a:rPr lang="ru-RU" sz="3600" b="1" dirty="0">
                <a:latin typeface="Monotype Corsiva" panose="03010101010201010101" pitchFamily="66" charset="0"/>
              </a:rPr>
              <a:t>- це справжня аптека в мініатюрі. </a:t>
            </a:r>
            <a:endParaRPr lang="uk-UA" sz="3600" b="1" dirty="0">
              <a:latin typeface="Monotype Corsiva" panose="03010101010201010101" pitchFamily="66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686" y="3140968"/>
            <a:ext cx="4253314" cy="36313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кутник 8"/>
          <p:cNvSpPr/>
          <p:nvPr/>
        </p:nvSpPr>
        <p:spPr>
          <a:xfrm>
            <a:off x="1259632" y="836712"/>
            <a:ext cx="72621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ньому до 15% цукру, є крохмаль, калій, натрій, кальцій, магній, фосфор, залізо, мідь, кобальт. </a:t>
            </a:r>
            <a:r>
              <a:rPr lang="uk-UA" sz="2400" dirty="0" smtClean="0"/>
              <a:t>Головна </a:t>
            </a:r>
            <a:r>
              <a:rPr lang="uk-UA" sz="2400" dirty="0"/>
              <a:t>цінність - велика кількість каротину, у два рази більше ніж у моркви. В м'якоті багато вітаміну </a:t>
            </a:r>
            <a:r>
              <a:rPr lang="en-US" sz="2400" dirty="0"/>
              <a:t>D.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1392357"/>
      </p:ext>
    </p:extLst>
  </p:cSld>
  <p:clrMapOvr>
    <a:masterClrMapping/>
  </p:clrMapOvr>
  <p:transition spd="slow" advTm="3974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8" grpId="0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C000"/>
                </a:solidFill>
              </a:rPr>
              <a:t>Цікаві факти про гарбуз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4149" y="1252511"/>
            <a:ext cx="6881968" cy="433156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гарбуза – Мексика</a:t>
            </a:r>
          </a:p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 є гарбуз, там є аптечка</a:t>
            </a:r>
          </a:p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містить в собі багато вітамінів та корисних речовин</a:t>
            </a:r>
          </a:p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лікує</a:t>
            </a:r>
          </a:p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гарбузового насіння роблять масло</a:t>
            </a:r>
          </a:p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– це смачна їжа та смачний сік</a:t>
            </a:r>
          </a:p>
          <a:p>
            <a:pPr>
              <a:spcBef>
                <a:spcPts val="0"/>
              </a:spcBef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– міфічна рослина</a:t>
            </a:r>
          </a:p>
          <a:p>
            <a:pPr marL="82296" indent="0">
              <a:buNone/>
            </a:pPr>
            <a:endParaRPr lang="uk-UA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63706"/>
            <a:ext cx="1709153" cy="13051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164" y="4077073"/>
            <a:ext cx="4067837" cy="2713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981" y="4386579"/>
            <a:ext cx="3672086" cy="2450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6149658"/>
      </p:ext>
    </p:extLst>
  </p:cSld>
  <p:clrMapOvr>
    <a:masterClrMapping/>
  </p:clrMapOvr>
  <p:transition spd="slow" advTm="31739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498080" cy="792088"/>
          </a:xfrm>
        </p:spPr>
        <p:txBody>
          <a:bodyPr/>
          <a:lstStyle/>
          <a:p>
            <a:pPr algn="ctr"/>
            <a:r>
              <a:rPr lang="ru-RU" b="1" dirty="0">
                <a:latin typeface="Monotype Corsiva" panose="03010101010201010101" pitchFamily="66" charset="0"/>
              </a:rPr>
              <a:t>А </a:t>
            </a:r>
            <a:r>
              <a:rPr lang="ru-RU" b="1" dirty="0" err="1">
                <a:latin typeface="Monotype Corsiva" panose="03010101010201010101" pitchFamily="66" charset="0"/>
              </a:rPr>
              <a:t>чи</a:t>
            </a:r>
            <a:r>
              <a:rPr lang="ru-RU" b="1" dirty="0">
                <a:latin typeface="Monotype Corsiva" panose="03010101010201010101" pitchFamily="66" charset="0"/>
              </a:rPr>
              <a:t> знали </a:t>
            </a:r>
            <a:r>
              <a:rPr lang="ru-RU" b="1" dirty="0" err="1">
                <a:latin typeface="Monotype Corsiva" panose="03010101010201010101" pitchFamily="66" charset="0"/>
              </a:rPr>
              <a:t>ви</a:t>
            </a:r>
            <a:r>
              <a:rPr lang="ru-RU" b="1" dirty="0">
                <a:latin typeface="Monotype Corsiva" panose="03010101010201010101" pitchFamily="66" charset="0"/>
              </a:rPr>
              <a:t>, </a:t>
            </a:r>
            <a:r>
              <a:rPr lang="ru-RU" b="1" dirty="0" err="1">
                <a:latin typeface="Monotype Corsiva" panose="03010101010201010101" pitchFamily="66" charset="0"/>
              </a:rPr>
              <a:t>що</a:t>
            </a:r>
            <a:r>
              <a:rPr lang="ru-RU" b="1" dirty="0">
                <a:latin typeface="Monotype Corsiva" panose="03010101010201010101" pitchFamily="66" charset="0"/>
              </a:rPr>
              <a:t>...</a:t>
            </a:r>
            <a:endParaRPr lang="uk-UA" b="1" dirty="0">
              <a:latin typeface="Monotype Corsiva" panose="03010101010201010101" pitchFamily="66" charset="0"/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idx="1"/>
          </p:nvPr>
        </p:nvSpPr>
        <p:spPr>
          <a:xfrm>
            <a:off x="971600" y="980728"/>
            <a:ext cx="7488832" cy="3205336"/>
          </a:xfrm>
        </p:spPr>
        <p:txBody>
          <a:bodyPr>
            <a:normAutofit fontScale="85000" lnSpcReduction="20000"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– ще той овочевий старожил. Він існує на планеті Земля приблизно 5000 років.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Традицію робити ліхтарики з гарбузів привезли у США ірландці, які вирізали ліхтарики з брукви до щорічного свята Самайн. Але з часом вони виявили, що стінки гарбуза значно м’якші і вирізати їх простіше.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 настільки невибагливий у догляді, що його можна вирощувати в будь-якій точці світу, крім Антарктики.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Гарбузові квіти можна їсти. Існує безліч рецептів фарширування гарбузових квітів та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приготування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їх у клярі.</a:t>
            </a:r>
          </a:p>
          <a:p>
            <a:endParaRPr lang="uk-UA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406453"/>
            <a:ext cx="2627784" cy="3451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56744"/>
            <a:ext cx="2857500" cy="16049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91477"/>
            <a:ext cx="3096344" cy="226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6752730"/>
      </p:ext>
    </p:extLst>
  </p:cSld>
  <p:clrMapOvr>
    <a:masterClrMapping/>
  </p:clrMapOvr>
  <p:transition spd="slow" advTm="44417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115616" y="188640"/>
            <a:ext cx="7714104" cy="4032448"/>
          </a:xfrm>
        </p:spPr>
        <p:txBody>
          <a:bodyPr>
            <a:normAutofit fontScale="77500" lnSpcReduction="20000"/>
          </a:bodyPr>
          <a:lstStyle/>
          <a:p>
            <a:r>
              <a:rPr lang="uk-UA" sz="2400" dirty="0"/>
              <a:t>Найменший гарбуз може важити менше кілограма, а найбільший сягати 250 кілограмів.</a:t>
            </a:r>
          </a:p>
          <a:p>
            <a:r>
              <a:rPr lang="uk-UA" sz="2400" dirty="0"/>
              <a:t>Індіанці колись смажили скибочки гарбуза на багатті, а зі смужок в’яленого гарбуза робили килимки.</a:t>
            </a:r>
          </a:p>
          <a:p>
            <a:r>
              <a:rPr lang="uk-UA" sz="2400" dirty="0"/>
              <a:t>Гарбузи низькокалорійні і багаті клітковиною. Якщо ви на дієті, то гарбуз – ідеальний продукт для вашого раціону, оскільки його м’якоть, до того ж, багата на вітаміни А і В, білок, залізо і калій.</a:t>
            </a:r>
          </a:p>
          <a:p>
            <a:r>
              <a:rPr lang="uk-UA" sz="2400" dirty="0"/>
              <a:t>Користь гарбуза для людини полягає у високому вмісті вітамів А і Е, які допомагають зберегти молодість. Тож достатньо регулярно вживати в їжу гарбуз, щоб уникнути передчасних ознак старіння.</a:t>
            </a:r>
          </a:p>
          <a:p>
            <a:r>
              <a:rPr lang="uk-UA" sz="2400" dirty="0"/>
              <a:t>М’якоть гарбуза прикладають для полегшення болю при опіках, а насіння використовують як протиглистний засіб. До речі, поживна цінність насіння гарбуза зростає з його старінням. В давнину вважали, що сік гарбуза – найкращий засіб від веснянок і укусів змії.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33056"/>
            <a:ext cx="4752528" cy="2650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206" y="4113075"/>
            <a:ext cx="3440794" cy="229027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9650024"/>
      </p:ext>
    </p:extLst>
  </p:cSld>
  <p:clrMapOvr>
    <a:masterClrMapping/>
  </p:clrMapOvr>
  <p:transition spd="slow" advTm="5341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362592"/>
          </a:xfrm>
        </p:spPr>
        <p:txBody>
          <a:bodyPr>
            <a:no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Гарбузове насіння з давніх часів використовують в народній медицині як антигельмінтний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засіб також 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 для приготування гарбузової олії, в косметології, кондитерському виробництві.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969060"/>
            <a:ext cx="4111932" cy="273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51192"/>
            <a:ext cx="3707599" cy="2467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153830"/>
      </p:ext>
    </p:extLst>
  </p:cSld>
  <p:clrMapOvr>
    <a:masterClrMapping/>
  </p:clrMapOvr>
  <p:transition spd="slow" advTm="1582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320"/>
            <a:ext cx="7746064" cy="2002552"/>
          </a:xfrm>
        </p:spPr>
        <p:txBody>
          <a:bodyPr>
            <a:noAutofit/>
          </a:bodyPr>
          <a:lstStyle/>
          <a:p>
            <a:r>
              <a:rPr lang="uk-UA" sz="2400" dirty="0">
                <a:effectLst/>
              </a:rPr>
              <a:t>Гарбузи були і є для людей і їжею, і посудом, і складом для </a:t>
            </a:r>
            <a:r>
              <a:rPr lang="uk-UA" sz="2400" dirty="0" smtClean="0">
                <a:effectLst/>
              </a:rPr>
              <a:t>зерна. </a:t>
            </a:r>
            <a:r>
              <a:rPr lang="uk-UA" sz="2400" dirty="0">
                <a:effectLst/>
              </a:rPr>
              <a:t>У </a:t>
            </a:r>
            <a:r>
              <a:rPr lang="uk-UA" sz="2400" dirty="0" smtClean="0">
                <a:effectLst/>
              </a:rPr>
              <a:t>легендах </a:t>
            </a:r>
            <a:r>
              <a:rPr lang="uk-UA" sz="2400" dirty="0">
                <a:effectLst/>
              </a:rPr>
              <a:t>народу </a:t>
            </a:r>
            <a:r>
              <a:rPr lang="uk-UA" sz="2400" dirty="0" smtClean="0">
                <a:effectLst/>
              </a:rPr>
              <a:t>маорі зазначено</a:t>
            </a:r>
            <a:r>
              <a:rPr lang="uk-UA" sz="2400" dirty="0">
                <a:effectLst/>
              </a:rPr>
              <a:t>, що ті гарбузи, із яких маорі роблять посуд, дав їм сам Бог. День, коли вони садять гарбузи — святковий</a:t>
            </a:r>
            <a:r>
              <a:rPr lang="uk-UA" sz="2400" dirty="0" smtClean="0">
                <a:effectLst/>
              </a:rPr>
              <a:t>. В Німеччині </a:t>
            </a:r>
            <a:r>
              <a:rPr lang="uk-UA" sz="2400" smtClean="0">
                <a:effectLst/>
              </a:rPr>
              <a:t>влаштовують заплив, </a:t>
            </a:r>
            <a:r>
              <a:rPr lang="uk-UA" sz="2400" dirty="0">
                <a:effectLst/>
              </a:rPr>
              <a:t>човнами для </a:t>
            </a:r>
            <a:r>
              <a:rPr lang="uk-UA" sz="2400" dirty="0" smtClean="0">
                <a:effectLst/>
              </a:rPr>
              <a:t>якого є гарбузи.</a:t>
            </a:r>
            <a:br>
              <a:rPr lang="uk-UA" sz="2400" dirty="0" smtClean="0">
                <a:effectLst/>
              </a:rPr>
            </a:b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17687"/>
            <a:ext cx="3600400" cy="24938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518" y="4581127"/>
            <a:ext cx="2761042" cy="2251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2060848"/>
            <a:ext cx="3171825" cy="2381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911565"/>
            <a:ext cx="3028670" cy="19156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6349566"/>
      </p:ext>
    </p:extLst>
  </p:cSld>
  <p:clrMapOvr>
    <a:masterClrMapping/>
  </p:clrMapOvr>
  <p:transition spd="slow" advTm="3461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658418"/>
          </a:xfrm>
        </p:spPr>
        <p:txBody>
          <a:bodyPr>
            <a:normAutofit/>
          </a:bodyPr>
          <a:lstStyle/>
          <a:p>
            <a:r>
              <a:rPr lang="ru-RU" sz="2000" dirty="0" smtClean="0">
                <a:effectLst/>
              </a:rPr>
              <a:t>Гарбузову </a:t>
            </a:r>
            <a:r>
              <a:rPr lang="ru-RU" sz="2000" dirty="0">
                <a:effectLst/>
              </a:rPr>
              <a:t>кашу готували у такий спосіб: очищений від насіння та шкірки гарбуз різали на невеликі шматки, заливали коров'ячим, а в піст маковим чи конопляним молоком і варили до готовності. Приварене пшоно з'єднували з вареним гарбузом в однаковому співвідношенні, розмішували й запікали. Готували гарбузову кашу  і запечену з яйцями — </a:t>
            </a:r>
            <a:r>
              <a:rPr lang="ru-RU" sz="2000" i="1" dirty="0">
                <a:effectLst/>
              </a:rPr>
              <a:t>запіканку, бабку</a:t>
            </a:r>
            <a:r>
              <a:rPr lang="ru-RU" sz="2000" i="1" dirty="0" smtClean="0">
                <a:effectLst/>
              </a:rPr>
              <a:t>.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Запечена гарбузова каша  була атрибутом недільного меню, а звичайну готували на повсякдень. У наші дні гарбузова каша  роблять також із рисом або манною крупою.</a:t>
            </a:r>
            <a:br>
              <a:rPr lang="ru-RU" sz="2000" dirty="0">
                <a:effectLst/>
              </a:rPr>
            </a:br>
            <a:r>
              <a:rPr lang="ru-RU" sz="2000" dirty="0"/>
              <a:t/>
            </a:r>
            <a:br>
              <a:rPr lang="ru-RU" sz="2000" dirty="0"/>
            </a:br>
            <a:endParaRPr lang="uk-UA" sz="2000" dirty="0">
              <a:solidFill>
                <a:srgbClr val="FFC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209" y="4005064"/>
            <a:ext cx="4267200" cy="2658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081" y="4005064"/>
            <a:ext cx="3428319" cy="26852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7732477"/>
      </p:ext>
    </p:extLst>
  </p:cSld>
  <p:clrMapOvr>
    <a:masterClrMapping/>
  </p:clrMapOvr>
  <p:transition spd="slow" advTm="38969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320"/>
            <a:ext cx="7674056" cy="114300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Гарбузи вирощували у кожному без винятку селянському господарстві.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Печений або варений гарбуз споживали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цілорічно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завдяки можливості тривалого зберігання.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92096"/>
            <a:ext cx="4104878" cy="27343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44824"/>
            <a:ext cx="2827015" cy="21175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82384"/>
            <a:ext cx="396875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28080"/>
            <a:ext cx="3960292" cy="2232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5646847"/>
      </p:ext>
    </p:extLst>
  </p:cSld>
  <p:clrMapOvr>
    <a:masterClrMapping/>
  </p:clrMapOvr>
  <p:transition spd="slow" advTm="1724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Страви із гарбуза </a:t>
            </a:r>
            <a:endParaRPr lang="uk-UA" sz="5400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Гарбузова каша, сік, запіканка, пироги  </a:t>
            </a:r>
            <a:endParaRPr lang="uk-U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31255"/>
            <a:ext cx="2520280" cy="182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22143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56" y="3889423"/>
            <a:ext cx="246043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98947"/>
            <a:ext cx="2562225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129" y="193836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611" y="3889423"/>
            <a:ext cx="2298493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041766"/>
      </p:ext>
    </p:extLst>
  </p:cSld>
  <p:clrMapOvr>
    <a:masterClrMapping/>
  </p:clrMapOvr>
  <p:transition spd="slow" advTm="2349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b="1" dirty="0" smtClean="0">
                <a:latin typeface="Monotype Corsiva" panose="03010101010201010101" pitchFamily="66" charset="0"/>
              </a:rPr>
              <a:t>Страви запечені в гарбузі</a:t>
            </a:r>
            <a:endParaRPr lang="uk-UA" sz="4400" b="1" dirty="0">
              <a:latin typeface="Monotype Corsiva" panose="03010101010201010101" pitchFamily="6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80423"/>
            <a:ext cx="5472608" cy="25434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880" y="4101169"/>
            <a:ext cx="4030240" cy="265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83830"/>
            <a:ext cx="3907800" cy="26035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4245706"/>
      </p:ext>
    </p:extLst>
  </p:cSld>
  <p:clrMapOvr>
    <a:masterClrMapping/>
  </p:clrMapOvr>
  <p:transition spd="slow" advTm="2024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75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75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75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28146"/>
            <a:ext cx="7406640" cy="836854"/>
          </a:xfrm>
        </p:spPr>
        <p:txBody>
          <a:bodyPr/>
          <a:lstStyle/>
          <a:p>
            <a:r>
              <a:rPr lang="uk-UA" sz="40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Сучасні страви з гарбуза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5796136" y="908720"/>
            <a:ext cx="3043064" cy="648072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Перші страви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2952328" cy="3747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812" y="4163755"/>
            <a:ext cx="5170450" cy="27655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84783"/>
            <a:ext cx="4667059" cy="25766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7041646"/>
      </p:ext>
    </p:extLst>
  </p:cSld>
  <p:clrMapOvr>
    <a:masterClrMapping/>
  </p:clrMapOvr>
  <p:transition spd="slow" advTm="2743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03648" y="116632"/>
            <a:ext cx="7406640" cy="836854"/>
          </a:xfrm>
        </p:spPr>
        <p:txBody>
          <a:bodyPr/>
          <a:lstStyle/>
          <a:p>
            <a:pPr algn="ctr"/>
            <a:r>
              <a:rPr lang="uk-UA" b="1" dirty="0">
                <a:latin typeface="Monotype Corsiva" panose="03010101010201010101" pitchFamily="66" charset="0"/>
              </a:rPr>
              <a:t>Сучасні страви з гарбуза</a:t>
            </a:r>
          </a:p>
        </p:txBody>
      </p:sp>
      <p:sp>
        <p:nvSpPr>
          <p:cNvPr id="5" name="Підзаголовок 4"/>
          <p:cNvSpPr>
            <a:spLocks noGrp="1"/>
          </p:cNvSpPr>
          <p:nvPr>
            <p:ph type="subTitle" idx="1"/>
          </p:nvPr>
        </p:nvSpPr>
        <p:spPr>
          <a:xfrm>
            <a:off x="5580112" y="980728"/>
            <a:ext cx="3259088" cy="648072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страви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934" y="1221626"/>
            <a:ext cx="3563089" cy="2375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428" y="4005064"/>
            <a:ext cx="3417389" cy="2275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817" y="4317272"/>
            <a:ext cx="3826396" cy="25407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18117"/>
            <a:ext cx="3022732" cy="3022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4237234"/>
      </p:ext>
    </p:extLst>
  </p:cSld>
  <p:clrMapOvr>
    <a:masterClrMapping/>
  </p:clrMapOvr>
  <p:transition spd="slow" advTm="2162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7937"/>
            <a:ext cx="7406640" cy="972791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Сучасні страви з гарбуза</a:t>
            </a:r>
            <a:endParaRPr lang="uk-UA" sz="4400" b="1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Підзаголовок 3"/>
          <p:cNvSpPr>
            <a:spLocks noGrp="1"/>
          </p:cNvSpPr>
          <p:nvPr>
            <p:ph type="subTitle" idx="1"/>
          </p:nvPr>
        </p:nvSpPr>
        <p:spPr>
          <a:xfrm>
            <a:off x="5580112" y="1268760"/>
            <a:ext cx="3115072" cy="720080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Десерти </a:t>
            </a:r>
            <a:endParaRPr lang="uk-UA" sz="3600" b="1" dirty="0"/>
          </a:p>
        </p:txBody>
      </p:sp>
      <p:sp>
        <p:nvSpPr>
          <p:cNvPr id="3" name="AutoShape 5" descr="Результат пошуку зображень за запитом &quot;страви запечені в гарбузі фото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232" y="836712"/>
            <a:ext cx="3600400" cy="22911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883" y="1844824"/>
            <a:ext cx="3172244" cy="21148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471" y="4077072"/>
            <a:ext cx="2455540" cy="2555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7839"/>
            <a:ext cx="4166905" cy="23149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966" y="5085184"/>
            <a:ext cx="2292511" cy="1637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291308"/>
      </p:ext>
    </p:extLst>
  </p:cSld>
  <p:clrMapOvr>
    <a:masterClrMapping/>
  </p:clrMapOvr>
  <p:transition spd="slow" advTm="29186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311694"/>
            <a:ext cx="5400600" cy="620830"/>
          </a:xfrm>
        </p:spPr>
        <p:txBody>
          <a:bodyPr>
            <a:noAutofit/>
          </a:bodyPr>
          <a:lstStyle/>
          <a:p>
            <a:pPr algn="ctr"/>
            <a:r>
              <a:rPr lang="uk-UA" sz="6000" b="1" dirty="0" smtClean="0">
                <a:latin typeface="Monotype Corsiva" panose="03010101010201010101" pitchFamily="66" charset="0"/>
              </a:rPr>
              <a:t>Десерти </a:t>
            </a:r>
            <a:endParaRPr lang="uk-UA" sz="6000" b="1" dirty="0">
              <a:latin typeface="Monotype Corsiva" panose="03010101010201010101" pitchFamily="66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660232" y="836712"/>
            <a:ext cx="2222064" cy="1224136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12" y="3971786"/>
            <a:ext cx="2049035" cy="2765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944" y="3933180"/>
            <a:ext cx="1907949" cy="28045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171" y="942371"/>
            <a:ext cx="3067351" cy="2698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936363"/>
            <a:ext cx="1944216" cy="29216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40988"/>
            <a:ext cx="3899930" cy="25999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36364"/>
            <a:ext cx="2016224" cy="28367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7749466"/>
      </p:ext>
    </p:extLst>
  </p:cSld>
  <p:clrMapOvr>
    <a:masterClrMapping/>
  </p:clrMapOvr>
  <p:transition spd="slow" advTm="3143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 smtClean="0">
                <a:latin typeface="Monotype Corsiva" panose="03010101010201010101" pitchFamily="66" charset="0"/>
              </a:rPr>
              <a:t>Напої з гарбуза</a:t>
            </a:r>
            <a:endParaRPr lang="uk-UA" sz="5400" b="1" dirty="0">
              <a:latin typeface="Monotype Corsiva" panose="03010101010201010101" pitchFamily="66" charset="0"/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183" y="980728"/>
            <a:ext cx="3714750" cy="2647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3750417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48" y="3789040"/>
            <a:ext cx="5715000" cy="285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2944645"/>
      </p:ext>
    </p:extLst>
  </p:cSld>
  <p:clrMapOvr>
    <a:masterClrMapping/>
  </p:clrMapOvr>
  <p:transition spd="slow" advTm="20009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672953"/>
            <a:ext cx="4217672" cy="1143000"/>
          </a:xfrm>
        </p:spPr>
        <p:txBody>
          <a:bodyPr>
            <a:noAutofit/>
          </a:bodyPr>
          <a:lstStyle/>
          <a:p>
            <a:pPr algn="ctr"/>
            <a:r>
              <a:rPr lang="uk-UA" sz="7200" b="1" dirty="0" smtClean="0">
                <a:latin typeface="Monotype Corsiva" panose="03010101010201010101" pitchFamily="66" charset="0"/>
              </a:rPr>
              <a:t>Дякуємо!!!</a:t>
            </a:r>
            <a:endParaRPr lang="uk-UA" sz="7200" b="1" dirty="0">
              <a:latin typeface="Monotype Corsiva" panose="03010101010201010101" pitchFamily="66" charset="0"/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335136"/>
            <a:ext cx="6306666" cy="3522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390" y="404664"/>
            <a:ext cx="4213935" cy="28155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596424"/>
      </p:ext>
    </p:extLst>
  </p:cSld>
  <p:clrMapOvr>
    <a:masterClrMapping/>
  </p:clrMapOvr>
  <p:transition spd="slow" advTm="29939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|1|1.3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9|1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4|1.6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|2|3|2.8|2.3|3|3.4|1.8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7|3.6|2.4|3.3|5.1|2.8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7|1.9|2.6|2.1|1.9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3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6|1.4|1.4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3|2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4|2.3|2.5|2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|1.6|1.9|1.8|1.7|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6|1.5|2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2|2.2|2.2|1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5|2.1|2.1|1.5|2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8|1.6|1.2|1.1|1.3|2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|1.5|1.4|1.3|1.2|1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1|2.1|2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5|2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325</TotalTime>
  <Words>486</Words>
  <Application>Microsoft Office PowerPoint</Application>
  <PresentationFormat>Екран (4:3)</PresentationFormat>
  <Paragraphs>44</Paragraphs>
  <Slides>20</Slides>
  <Notes>1</Notes>
  <HiddenSlides>0</HiddenSlides>
  <MMClips>20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8" baseType="lpstr">
      <vt:lpstr>Calibri</vt:lpstr>
      <vt:lpstr>Corbel</vt:lpstr>
      <vt:lpstr>Gill Sans MT</vt:lpstr>
      <vt:lpstr>Monotype Corsiva</vt:lpstr>
      <vt:lpstr>Times New Roman</vt:lpstr>
      <vt:lpstr>Verdana</vt:lpstr>
      <vt:lpstr>Wingdings 2</vt:lpstr>
      <vt:lpstr>Солнцестояние</vt:lpstr>
      <vt:lpstr> Я чудовий дар осінній З гарним та смачним насінням. Хто їсть кашу гарбузову Буде сильним і здоровим. </vt:lpstr>
      <vt:lpstr>  Насіння гарбуза було знайдено ще при розкопках перуанських гробниць: там гарбуза знали ще за три тисячі років до нашої ери. Звідти гарбуз потрапив до Єгипту та Китаю.   Серед інших чудес цивілізації народ Майя побачив індіанське жовто - золоте диво величезних розмірів з твердою шкірою, яке використовували замість діжки. Після відкриття Америки з гарбузом познайомилися і європейці.  З Північної Америки гарбуз                                       був завезений до Європи, і тут він                                              швидко ввійшов в культуру усіх країн світу.                                        З його твердої шкіри виготовляли                                            посуд, колеса, музичні інструменти.                                       А під час операції на черепі навіть замінювали нею кістку. </vt:lpstr>
      <vt:lpstr>Презентація PowerPoint</vt:lpstr>
      <vt:lpstr>Саме з гарбузом пов'язаний старовинний український звичай. Якщо до дівчини сватався хлопець, який їй не подобався, то вона підносила йому гарбуза. Всі ми пам'ятаємо "Сватання на Гончарівці" і дурного Стецька з гарбузом.</vt:lpstr>
      <vt:lpstr>  Дітям гарбуз корисний тому, що прискорює ріст, а  людям похилого віку, покращує засвоєння кальцію, який укріплює кістки та зуби.  Ці вітаміни сповільнюють старіння і допомагають підтримувати в нормі оптимальну вагу. Як і всі жовтогарячі плоди, гарбуз вважається антидепресантом. </vt:lpstr>
      <vt:lpstr>Цікаві факти про гарбуз</vt:lpstr>
      <vt:lpstr>А чи знали ви, що...</vt:lpstr>
      <vt:lpstr>Презентація PowerPoint</vt:lpstr>
      <vt:lpstr>Гарбузове насіння з давніх часів використовують в народній медицині як антигельмінтний засіб також  використовується для приготування гарбузової олії, в косметології, кондитерському виробництві. </vt:lpstr>
      <vt:lpstr>Гарбузи були і є для людей і їжею, і посудом, і складом для зерна. У легендах народу маорі зазначено, що ті гарбузи, із яких маорі роблять посуд, дав їм сам Бог. День, коли вони садять гарбузи — святковий. В Німеччині влаштовують заплив, човнами для якого є гарбузи. </vt:lpstr>
      <vt:lpstr>Гарбузову кашу готували у такий спосіб: очищений від насіння та шкірки гарбуз різали на невеликі шматки, заливали коров'ячим, а в піст маковим чи конопляним молоком і варили до готовності. Приварене пшоно з'єднували з вареним гарбузом в однаковому співвідношенні, розмішували й запікали. Готували гарбузову кашу  і запечену з яйцями — запіканку, бабку. Запечена гарбузова каша  була атрибутом недільного меню, а звичайну готували на повсякдень. У наші дні гарбузова каша  роблять також із рисом або манною крупою.  </vt:lpstr>
      <vt:lpstr>Гарбузи вирощували у кожному без винятку селянському господарстві.  Печений або варений гарбуз споживали майже цілорічно — завдяки можливості тривалого зберігання. </vt:lpstr>
      <vt:lpstr>Страви із гарбуза </vt:lpstr>
      <vt:lpstr>Страви запечені в гарбузі</vt:lpstr>
      <vt:lpstr>Сучасні страви з гарбуза</vt:lpstr>
      <vt:lpstr>Сучасні страви з гарбуза</vt:lpstr>
      <vt:lpstr>Сучасні страви з гарбуза</vt:lpstr>
      <vt:lpstr>Десерти </vt:lpstr>
      <vt:lpstr>Напої з гарбуза</vt:lpstr>
      <vt:lpstr>Дякуємо!!!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 городі виріс дужий, Круглий, жовтий і байдужий До червоних помідорів, До капусти і квасолі. Хто цей гордий карапуз? Здогадалися?...</dc:title>
  <dc:creator>DELL</dc:creator>
  <cp:lastModifiedBy>Solomko</cp:lastModifiedBy>
  <cp:revision>28</cp:revision>
  <dcterms:created xsi:type="dcterms:W3CDTF">2019-02-04T11:04:09Z</dcterms:created>
  <dcterms:modified xsi:type="dcterms:W3CDTF">2019-11-01T11:50:40Z</dcterms:modified>
</cp:coreProperties>
</file>