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43"/>
  </p:notesMasterIdLst>
  <p:sldIdLst>
    <p:sldId id="257" r:id="rId2"/>
    <p:sldId id="311" r:id="rId3"/>
    <p:sldId id="259" r:id="rId4"/>
    <p:sldId id="312" r:id="rId5"/>
    <p:sldId id="261" r:id="rId6"/>
    <p:sldId id="256" r:id="rId7"/>
    <p:sldId id="262" r:id="rId8"/>
    <p:sldId id="263" r:id="rId9"/>
    <p:sldId id="281" r:id="rId10"/>
    <p:sldId id="288" r:id="rId11"/>
    <p:sldId id="264" r:id="rId12"/>
    <p:sldId id="280" r:id="rId13"/>
    <p:sldId id="265" r:id="rId14"/>
    <p:sldId id="282" r:id="rId15"/>
    <p:sldId id="283" r:id="rId16"/>
    <p:sldId id="284" r:id="rId17"/>
    <p:sldId id="285" r:id="rId18"/>
    <p:sldId id="286" r:id="rId19"/>
    <p:sldId id="303" r:id="rId20"/>
    <p:sldId id="289" r:id="rId21"/>
    <p:sldId id="287" r:id="rId22"/>
    <p:sldId id="290" r:id="rId23"/>
    <p:sldId id="291" r:id="rId24"/>
    <p:sldId id="292" r:id="rId25"/>
    <p:sldId id="293" r:id="rId26"/>
    <p:sldId id="296" r:id="rId27"/>
    <p:sldId id="297" r:id="rId28"/>
    <p:sldId id="304" r:id="rId29"/>
    <p:sldId id="299" r:id="rId30"/>
    <p:sldId id="313" r:id="rId31"/>
    <p:sldId id="300" r:id="rId32"/>
    <p:sldId id="301" r:id="rId33"/>
    <p:sldId id="302" r:id="rId34"/>
    <p:sldId id="305" r:id="rId35"/>
    <p:sldId id="306" r:id="rId36"/>
    <p:sldId id="307" r:id="rId37"/>
    <p:sldId id="309" r:id="rId38"/>
    <p:sldId id="310" r:id="rId39"/>
    <p:sldId id="314" r:id="rId40"/>
    <p:sldId id="279" r:id="rId41"/>
    <p:sldId id="275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69A09A-7648-4666-BD99-4F57CF125268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E19930-5A29-4287-BEA9-6E2C9F0F1A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E19930-5A29-4287-BEA9-6E2C9F0F1A9C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E19930-5A29-4287-BEA9-6E2C9F0F1A9C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593E1AE-CA97-4A58-B4A3-87721336B582}" type="datetimeFigureOut">
              <a:rPr lang="ru-RU" smtClean="0"/>
              <a:pPr/>
              <a:t>14.10.2005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8AFAC31-4313-4FFC-B28A-034FFAFDC6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05753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uk-UA" sz="5400" i="1" dirty="0" smtClean="0">
                <a:solidFill>
                  <a:srgbClr val="FFFF00"/>
                </a:solidFill>
              </a:rPr>
              <a:t>Балони для стиснених, зріджених та розчинених газів</a:t>
            </a:r>
            <a:endParaRPr lang="ru-RU" sz="6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Балони розрізняються за місткістю, конструктивними особливостями, кольором</a:t>
            </a:r>
            <a:r>
              <a:rPr lang="ru-RU" dirty="0" smtClean="0">
                <a:solidFill>
                  <a:srgbClr val="FFFF00"/>
                </a:solidFill>
              </a:rPr>
              <a:t>. </a:t>
            </a:r>
            <a:endParaRPr lang="ru-RU" dirty="0"/>
          </a:p>
        </p:txBody>
      </p:sp>
      <p:pic>
        <p:nvPicPr>
          <p:cNvPr id="6" name="Picture 3" descr="C:\Documents and Settings\Ura\Рабочий стол\Відкритий урок балони\Балони\be1567feb972083d634f064360256fb5_390x330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714488"/>
            <a:ext cx="6572296" cy="4929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1142984"/>
            <a:ext cx="8929718" cy="51663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000" dirty="0" smtClean="0"/>
              <a:t>     </a:t>
            </a:r>
            <a:r>
              <a:rPr lang="uk-UA" sz="4000" dirty="0" smtClean="0">
                <a:solidFill>
                  <a:srgbClr val="FFFF00"/>
                </a:solidFill>
              </a:rPr>
              <a:t>Місткість балонів буває від 0,4 до 80 літрів. Балони місткістю до 12л належать до балонів малої ємкості, балони об’ємом від 20-50 л – до середньої ємкості. Найпоширеніші балони місткістю 40л.</a:t>
            </a:r>
            <a:endParaRPr lang="ru-RU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5720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4000" dirty="0" smtClean="0">
                <a:solidFill>
                  <a:srgbClr val="FFFF00"/>
                </a:solidFill>
              </a:rPr>
              <a:t>   Балони призначені для зберігання і транспортування стиснених, зріджених і розчинених газів при температурі від -50 до +60ºС. Їх виготовляють із безшовних труб вуглецевої і легованої сталі</a:t>
            </a:r>
            <a:endParaRPr lang="ru-RU" sz="4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4929222"/>
          </a:xfrm>
        </p:spPr>
        <p:txBody>
          <a:bodyPr>
            <a:normAutofit fontScale="92500" lnSpcReduction="20000"/>
          </a:bodyPr>
          <a:lstStyle/>
          <a:p>
            <a:pPr lvl="0"/>
            <a:endParaRPr lang="uk-UA" dirty="0" smtClean="0"/>
          </a:p>
          <a:p>
            <a:pPr lvl="0"/>
            <a:endParaRPr lang="uk-UA" dirty="0" smtClean="0"/>
          </a:p>
          <a:p>
            <a:pPr>
              <a:buNone/>
            </a:pPr>
            <a:r>
              <a:rPr lang="uk-UA" dirty="0" smtClean="0"/>
              <a:t>     </a:t>
            </a:r>
            <a:r>
              <a:rPr lang="uk-UA" sz="3700" dirty="0" smtClean="0">
                <a:solidFill>
                  <a:srgbClr val="FFFF00"/>
                </a:solidFill>
              </a:rPr>
              <a:t>Кисневий балон фарбують у голубий колір (напис чорний), ацетиленовий — у білий (напис червоний), балон для аргону — у сірий ( напис зелений), балон для гелію – у коричневий ( напис білий), для вуглекислого газу, азоту і повітря — у чорний ( напис жовтий) , для водню – у темно-зелений, для інших горючих газів  — у червоний колір.</a:t>
            </a:r>
            <a:endParaRPr lang="ru-RU" sz="3700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solidFill>
                  <a:srgbClr val="FFFF00"/>
                </a:solidFill>
              </a:rPr>
              <a:t>Кольори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балонів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Documents and Settings\Ura\Рабочий стол\Відкритий урок балони\Балони\post-2215-0-62481900-1414059632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71612"/>
            <a:ext cx="8358246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21497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3200" dirty="0" smtClean="0"/>
              <a:t>    </a:t>
            </a:r>
            <a:r>
              <a:rPr lang="uk-UA" sz="3400" dirty="0" smtClean="0">
                <a:solidFill>
                  <a:srgbClr val="FFFF00"/>
                </a:solidFill>
              </a:rPr>
              <a:t>Балони це сталеві циліндричні ємкості, які мають знизу днище, а вгорі-горловину. У горловині є конусний отвір з різьбою, куди вкручується вентиль. На горловину щільно насаджують кільце із зовнішньою різьбою для накручування ковпака. На нижню частину балона насаджено башмак, що забезпечує стійкість балона у вертикальному положенні.</a:t>
            </a:r>
            <a:endParaRPr lang="ru-RU" sz="3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>
            <a:normAutofit fontScale="90000"/>
          </a:bodyPr>
          <a:lstStyle/>
          <a:p>
            <a:r>
              <a:rPr lang="uk-UA" sz="2800" dirty="0" smtClean="0">
                <a:solidFill>
                  <a:srgbClr val="FFFF00"/>
                </a:solidFill>
              </a:rPr>
              <a:t>Балони для стиснених, зріджених та розчинених газів</a:t>
            </a:r>
            <a:endParaRPr lang="ru-RU" sz="2800" dirty="0">
              <a:solidFill>
                <a:srgbClr val="92D050"/>
              </a:solidFill>
            </a:endParaRPr>
          </a:p>
        </p:txBody>
      </p:sp>
      <p:pic>
        <p:nvPicPr>
          <p:cNvPr id="4098" name="Picture 2" descr="C:\Documents and Settings\Ura\Рабочий стол\Відкритий урок балони\Балони\58184497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3108" y="785794"/>
            <a:ext cx="5214974" cy="6072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 smtClean="0">
                <a:solidFill>
                  <a:srgbClr val="FFFF00"/>
                </a:solidFill>
              </a:rPr>
              <a:t>Вентиль – це запірний пристрій, призначений для зберігання в балоні стиснутих або зріджених газів</a:t>
            </a:r>
            <a:endParaRPr lang="ru-RU" sz="3200" dirty="0"/>
          </a:p>
        </p:txBody>
      </p:sp>
      <p:pic>
        <p:nvPicPr>
          <p:cNvPr id="4" name="Picture 2" descr="C:\Documents and Settings\Ura\Рабочий стол\Відкритий урок балони\Балони\a_ventili (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19" y="2500306"/>
            <a:ext cx="8341949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     </a:t>
            </a:r>
            <a:r>
              <a:rPr lang="uk-UA" sz="4400" dirty="0" smtClean="0">
                <a:solidFill>
                  <a:srgbClr val="FFFF00"/>
                </a:solidFill>
              </a:rPr>
              <a:t>Принцип роботи вентилів однаковий проте вони відрізняються матеріалом, із якого виготовлені, різьбою і способом ущільнення</a:t>
            </a:r>
            <a:endParaRPr lang="ru-RU" sz="4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52356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3600" dirty="0" smtClean="0"/>
              <a:t>    </a:t>
            </a:r>
            <a:r>
              <a:rPr lang="uk-UA" sz="3800" dirty="0" smtClean="0">
                <a:solidFill>
                  <a:srgbClr val="FFFF00"/>
                </a:solidFill>
              </a:rPr>
              <a:t>Зверху на балоні викарбовується : товарний знак і номер заводу виробника, номер балону, дата, місяць виготовлення і рік наступного іспиту, робочий і випробувальний тиск, місткість балону, маса , клеймо ВТК заводу виробника </a:t>
            </a:r>
            <a:endParaRPr lang="ru-RU" sz="3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Маркування</a:t>
            </a:r>
            <a:r>
              <a:rPr lang="ru-RU" dirty="0" smtClean="0">
                <a:solidFill>
                  <a:srgbClr val="FFFF00"/>
                </a:solidFill>
              </a:rPr>
              <a:t> на </a:t>
            </a:r>
            <a:r>
              <a:rPr lang="ru-RU" dirty="0" err="1" smtClean="0">
                <a:solidFill>
                  <a:srgbClr val="FFFF00"/>
                </a:solidFill>
              </a:rPr>
              <a:t>балоні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6147" name="Picture 3" descr="C:\Documents and Settings\Ura\Рабочий стол\Відкритий урок балони\Балони\c1d1a043e148da8b0497793b1cb8aa4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142984"/>
            <a:ext cx="6929485" cy="5599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rgbClr val="FFFF00"/>
                </a:solidFill>
              </a:rPr>
              <a:t>Маркування</a:t>
            </a:r>
            <a:r>
              <a:rPr lang="ru-RU" dirty="0" smtClean="0">
                <a:solidFill>
                  <a:srgbClr val="FFFF00"/>
                </a:solidFill>
              </a:rPr>
              <a:t> на </a:t>
            </a:r>
            <a:r>
              <a:rPr lang="ru-RU" dirty="0" err="1" smtClean="0">
                <a:solidFill>
                  <a:srgbClr val="FFFF00"/>
                </a:solidFill>
              </a:rPr>
              <a:t>кисневому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балоні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122" name="Picture 2" descr="C:\Documents and Settings\Ura\Рабочий стол\Відкритий урок балони\Балони\shema-gaz-balona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00108"/>
            <a:ext cx="8286808" cy="5643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Кисневий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балон</a:t>
            </a:r>
            <a:endParaRPr lang="ru-RU" dirty="0"/>
          </a:p>
        </p:txBody>
      </p:sp>
      <p:pic>
        <p:nvPicPr>
          <p:cNvPr id="8195" name="Picture 3" descr="C:\Documents and Settings\Ura\Мои документы\img3_1b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214422"/>
            <a:ext cx="5392096" cy="5415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21497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3500" dirty="0" smtClean="0"/>
              <a:t>     </a:t>
            </a:r>
            <a:r>
              <a:rPr lang="uk-UA" sz="3500" dirty="0" smtClean="0">
                <a:solidFill>
                  <a:srgbClr val="FFFF00"/>
                </a:solidFill>
              </a:rPr>
              <a:t>Кисневий балон розрахований на робочий тиск 15,0 </a:t>
            </a:r>
            <a:r>
              <a:rPr lang="uk-UA" sz="3500" dirty="0" err="1" smtClean="0">
                <a:solidFill>
                  <a:srgbClr val="FFFF00"/>
                </a:solidFill>
              </a:rPr>
              <a:t>МПа</a:t>
            </a:r>
            <a:r>
              <a:rPr lang="uk-UA" sz="3500" dirty="0" smtClean="0">
                <a:solidFill>
                  <a:srgbClr val="FFFF00"/>
                </a:solidFill>
              </a:rPr>
              <a:t> (150 </a:t>
            </a:r>
            <a:r>
              <a:rPr lang="uk-UA" sz="3500" dirty="0" err="1" smtClean="0">
                <a:solidFill>
                  <a:srgbClr val="FFFF00"/>
                </a:solidFill>
              </a:rPr>
              <a:t>атм</a:t>
            </a:r>
            <a:r>
              <a:rPr lang="uk-UA" sz="3500" dirty="0" smtClean="0">
                <a:solidFill>
                  <a:srgbClr val="FFFF00"/>
                </a:solidFill>
              </a:rPr>
              <a:t>); випробувальний тиск складає 22,5 </a:t>
            </a:r>
            <a:r>
              <a:rPr lang="uk-UA" sz="3500" dirty="0" err="1" smtClean="0">
                <a:solidFill>
                  <a:srgbClr val="FFFF00"/>
                </a:solidFill>
              </a:rPr>
              <a:t>МПа</a:t>
            </a:r>
            <a:r>
              <a:rPr lang="uk-UA" sz="3500" dirty="0" smtClean="0">
                <a:solidFill>
                  <a:srgbClr val="FFFF00"/>
                </a:solidFill>
              </a:rPr>
              <a:t> (225 </a:t>
            </a:r>
            <a:r>
              <a:rPr lang="uk-UA" sz="3500" dirty="0" err="1" smtClean="0">
                <a:solidFill>
                  <a:srgbClr val="FFFF00"/>
                </a:solidFill>
              </a:rPr>
              <a:t>атм</a:t>
            </a:r>
            <a:r>
              <a:rPr lang="uk-UA" sz="3500" dirty="0" smtClean="0">
                <a:solidFill>
                  <a:srgbClr val="FFFF00"/>
                </a:solidFill>
              </a:rPr>
              <a:t>). </a:t>
            </a:r>
          </a:p>
          <a:p>
            <a:pPr>
              <a:buNone/>
            </a:pPr>
            <a:r>
              <a:rPr lang="uk-UA" sz="3500" dirty="0" smtClean="0">
                <a:solidFill>
                  <a:srgbClr val="FFFF00"/>
                </a:solidFill>
              </a:rPr>
              <a:t>    </a:t>
            </a:r>
          </a:p>
          <a:p>
            <a:pPr>
              <a:buNone/>
            </a:pPr>
            <a:r>
              <a:rPr lang="uk-UA" sz="3500" dirty="0" smtClean="0">
                <a:solidFill>
                  <a:srgbClr val="FFFF00"/>
                </a:solidFill>
              </a:rPr>
              <a:t>     Позначення балона для технічного кисню – 40-150У ГОСТ 949 – 73 означає: балон місткістю 40 дм</a:t>
            </a:r>
            <a:r>
              <a:rPr lang="uk-UA" sz="3500" baseline="30000" dirty="0" smtClean="0">
                <a:solidFill>
                  <a:srgbClr val="FFFF00"/>
                </a:solidFill>
              </a:rPr>
              <a:t>3</a:t>
            </a:r>
            <a:r>
              <a:rPr lang="uk-UA" sz="3500" dirty="0" smtClean="0">
                <a:solidFill>
                  <a:srgbClr val="FFFF00"/>
                </a:solidFill>
              </a:rPr>
              <a:t>, розрахований на тиск 150 </a:t>
            </a:r>
            <a:r>
              <a:rPr lang="uk-UA" sz="3500" dirty="0" err="1" smtClean="0">
                <a:solidFill>
                  <a:srgbClr val="FFFF00"/>
                </a:solidFill>
              </a:rPr>
              <a:t>атм</a:t>
            </a:r>
            <a:r>
              <a:rPr lang="uk-UA" sz="3500" dirty="0" smtClean="0">
                <a:solidFill>
                  <a:srgbClr val="FFFF00"/>
                </a:solidFill>
              </a:rPr>
              <a:t>, виготовлений з вуглецевої сталі.</a:t>
            </a:r>
            <a:endParaRPr lang="ru-RU" sz="3500" dirty="0" smtClean="0">
              <a:solidFill>
                <a:srgbClr val="FFFF00"/>
              </a:solidFill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4521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200" dirty="0" smtClean="0">
                <a:solidFill>
                  <a:srgbClr val="FFFF00"/>
                </a:solidFill>
              </a:rPr>
              <a:t>    Відбирати кисень з балона можна доти, доки тиск у балоні не знизиться до 0,5-1атм. Після цього вентиль балона закривають, накручують на вентиль заглушку, ковпак і відправляють балон на склад. Повністю випускати кисень неможна, бо на заводі, де його наповнюватимуть, не зможуть перевірити, яким газом був заповнений балон.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64347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600" dirty="0" smtClean="0">
                <a:solidFill>
                  <a:srgbClr val="FFFF00"/>
                </a:solidFill>
              </a:rPr>
              <a:t>    Балони піддаються випробовуванню не рідше, ніж 1 раз через кожні </a:t>
            </a:r>
            <a:br>
              <a:rPr lang="uk-UA" sz="3600" dirty="0" smtClean="0">
                <a:solidFill>
                  <a:srgbClr val="FFFF00"/>
                </a:solidFill>
              </a:rPr>
            </a:br>
            <a:r>
              <a:rPr lang="uk-UA" sz="3600" dirty="0" smtClean="0">
                <a:solidFill>
                  <a:srgbClr val="FFFF00"/>
                </a:solidFill>
              </a:rPr>
              <a:t>5 років. </a:t>
            </a:r>
          </a:p>
          <a:p>
            <a:pPr>
              <a:buNone/>
            </a:pPr>
            <a:r>
              <a:rPr lang="uk-UA" sz="3600" dirty="0" smtClean="0">
                <a:solidFill>
                  <a:srgbClr val="FFFF00"/>
                </a:solidFill>
              </a:rPr>
              <a:t>   На балонах через кожні півроку наносять клеймо, що вказує термін наступного видалення із нього води. 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869934"/>
          </a:xfrm>
        </p:spPr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Кисневі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вентилі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Тип вк-94 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ru-RU" dirty="0" smtClean="0"/>
              <a:t>Тип вк-94М</a:t>
            </a:r>
            <a:endParaRPr lang="ru-RU" dirty="0"/>
          </a:p>
        </p:txBody>
      </p:sp>
      <p:pic>
        <p:nvPicPr>
          <p:cNvPr id="9218" name="Picture 2" descr="C:\Documents and Settings\Ura\Рабочий стол\Відкритий урок балони\Вентиля\Вк - 94.jpe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571744"/>
            <a:ext cx="4000528" cy="4000528"/>
          </a:xfrm>
          <a:prstGeom prst="rect">
            <a:avLst/>
          </a:prstGeom>
          <a:noFill/>
        </p:spPr>
      </p:pic>
      <p:pic>
        <p:nvPicPr>
          <p:cNvPr id="9219" name="Picture 3" descr="C:\Documents and Settings\Ura\Рабочий стол\Відкритий урок балони\Вентиля\з разр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571744"/>
            <a:ext cx="3857652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Ura\Рабочий стол\Відкритий урок балони\Балони\vk-20-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571480"/>
            <a:ext cx="8715436" cy="5286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6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000660"/>
          </a:xfrm>
        </p:spPr>
        <p:txBody>
          <a:bodyPr>
            <a:normAutofit fontScale="90000" lnSpcReduction="10000"/>
          </a:bodyPr>
          <a:lstStyle/>
          <a:p>
            <a:pPr>
              <a:buNone/>
            </a:pPr>
            <a:r>
              <a:rPr lang="uk-UA" sz="3200" dirty="0" smtClean="0"/>
              <a:t>    </a:t>
            </a:r>
            <a:r>
              <a:rPr lang="uk-UA" sz="3700" dirty="0" smtClean="0">
                <a:solidFill>
                  <a:srgbClr val="FFFF00"/>
                </a:solidFill>
              </a:rPr>
              <a:t>Випускають вентилі двох модифікацій: типу ВК без розривної запобіжної мембрани  і з розривною запобіжною мембраною, що запобігає вибуху балона від розриву у випадку підвищення тиску до значень, більших за 30 </a:t>
            </a:r>
            <a:r>
              <a:rPr lang="uk-UA" sz="3700" dirty="0" err="1" smtClean="0">
                <a:solidFill>
                  <a:srgbClr val="FFFF00"/>
                </a:solidFill>
              </a:rPr>
              <a:t>МПа</a:t>
            </a:r>
            <a:r>
              <a:rPr lang="uk-UA" sz="3700" dirty="0" smtClean="0">
                <a:solidFill>
                  <a:srgbClr val="FFFF00"/>
                </a:solidFill>
              </a:rPr>
              <a:t> (300 </a:t>
            </a:r>
            <a:r>
              <a:rPr lang="uk-UA" sz="3700" dirty="0" err="1" smtClean="0">
                <a:solidFill>
                  <a:srgbClr val="FFFF00"/>
                </a:solidFill>
              </a:rPr>
              <a:t>атм</a:t>
            </a:r>
            <a:r>
              <a:rPr lang="uk-UA" sz="3700" dirty="0" smtClean="0">
                <a:solidFill>
                  <a:srgbClr val="FFFF00"/>
                </a:solidFill>
              </a:rPr>
              <a:t>). Перед роботою всі деталі кисневого вентиля повинні бути ретельно знежирені, щоб уникнути самозапалювання.</a:t>
            </a:r>
            <a:endParaRPr lang="ru-RU" sz="37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Ацетиленовий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балон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0242" name="Picture 2" descr="C:\Documents and Settings\Ura\Мои документы\img3_2b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28063" y="1357298"/>
            <a:ext cx="5130019" cy="53955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3100" dirty="0" smtClean="0"/>
              <a:t/>
            </a:r>
            <a:br>
              <a:rPr lang="uk-UA" sz="3100" dirty="0" smtClean="0"/>
            </a:br>
            <a:r>
              <a:rPr lang="uk-UA" sz="3100" dirty="0" smtClean="0">
                <a:solidFill>
                  <a:srgbClr val="FF0000"/>
                </a:solidFill>
              </a:rPr>
              <a:t>Тиск ацетилену в повністю заповненому балоні змінюється при зміні температури навколишнього середовища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500034" y="2214554"/>
          <a:ext cx="8258195" cy="2047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3074"/>
                <a:gridCol w="571504"/>
                <a:gridCol w="642942"/>
                <a:gridCol w="642942"/>
                <a:gridCol w="714380"/>
                <a:gridCol w="714380"/>
                <a:gridCol w="642942"/>
                <a:gridCol w="714380"/>
                <a:gridCol w="714380"/>
                <a:gridCol w="642942"/>
                <a:gridCol w="614329"/>
              </a:tblGrid>
              <a:tr h="5715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Температура, </a:t>
                      </a:r>
                      <a:r>
                        <a:rPr lang="uk-UA" sz="2400" dirty="0">
                          <a:latin typeface="Times New Roman"/>
                          <a:ea typeface="Times New Roman"/>
                          <a:cs typeface="Times New Roman"/>
                        </a:rPr>
                        <a:t>ºС 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r>
                        <a:rPr lang="uk-UA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35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058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Тиск , МПа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1,3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1,4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1,5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1,65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1,8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1,9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2,15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2,35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latin typeface="Times New Roman"/>
                          <a:ea typeface="Times New Roman"/>
                          <a:cs typeface="Times New Roman"/>
                        </a:rPr>
                        <a:t>2,6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latin typeface="Times New Roman"/>
                          <a:ea typeface="Times New Roman"/>
                          <a:cs typeface="Times New Roman"/>
                        </a:rPr>
                        <a:t>3,0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3781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200" dirty="0" smtClean="0">
                <a:solidFill>
                  <a:srgbClr val="FFFF00"/>
                </a:solidFill>
              </a:rPr>
              <a:t>    Ацетиленовий балон заповнюють пористою масою з активованого деревного вугілля, яку просочують ацетоном з розрахунку 225-300 г на 1дм</a:t>
            </a:r>
            <a:r>
              <a:rPr lang="uk-UA" sz="3200" baseline="30000" dirty="0" smtClean="0">
                <a:solidFill>
                  <a:srgbClr val="FFFF00"/>
                </a:solidFill>
              </a:rPr>
              <a:t>3</a:t>
            </a:r>
            <a:r>
              <a:rPr lang="uk-UA" sz="3200" dirty="0" smtClean="0">
                <a:solidFill>
                  <a:srgbClr val="FFFF00"/>
                </a:solidFill>
              </a:rPr>
              <a:t> місткості балона. При нормальному атмосферному тиску і температурі 20 ºС 1л ацетону розчиняє 23л ацетилену. Ацетилен, розчинений в ацетоні, стає менш вибухонебезпечним.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sz="3200" dirty="0" smtClean="0">
                <a:solidFill>
                  <a:srgbClr val="FFFF00"/>
                </a:solidFill>
              </a:rPr>
              <a:t>    У даний час застосовують два пористих наповнювача для ацетиленових балонів : березове активоване вугілля ( </a:t>
            </a:r>
            <a:r>
              <a:rPr lang="uk-UA" sz="3200" dirty="0" err="1" smtClean="0">
                <a:solidFill>
                  <a:srgbClr val="FFFF00"/>
                </a:solidFill>
              </a:rPr>
              <a:t>БАВ-Ац</a:t>
            </a:r>
            <a:r>
              <a:rPr lang="uk-UA" sz="3200" dirty="0" smtClean="0">
                <a:solidFill>
                  <a:srgbClr val="FFFF00"/>
                </a:solidFill>
              </a:rPr>
              <a:t>) і литу пористу масу ( ЛПМ). ЛПМ – це моноліт з гідросилікатів кальцію, який утворюється в результаті гідротермальної обробки безпосередньо в балоні.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sz="3600" dirty="0" smtClean="0"/>
              <a:t>    Для зменшення втрат ацетону під час роботи необхідно розташовувати балони у вертикальному положенні і відбирати ацетилен зі швидкістю, що не перевищує 1,7 м</a:t>
            </a:r>
            <a:r>
              <a:rPr lang="uk-UA" sz="3600" baseline="30000" dirty="0" smtClean="0"/>
              <a:t>3</a:t>
            </a:r>
            <a:r>
              <a:rPr lang="uk-UA" sz="3600" dirty="0" smtClean="0"/>
              <a:t>/год. 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rgbClr val="FFFF00"/>
                </a:solidFill>
              </a:rPr>
              <a:t>Вентилі</a:t>
            </a:r>
            <a:r>
              <a:rPr lang="ru-RU" dirty="0" smtClean="0">
                <a:solidFill>
                  <a:srgbClr val="FFFF00"/>
                </a:solidFill>
              </a:rPr>
              <a:t> ацетиленового </a:t>
            </a:r>
            <a:r>
              <a:rPr lang="ru-RU" dirty="0" err="1" smtClean="0">
                <a:solidFill>
                  <a:srgbClr val="FFFF00"/>
                </a:solidFill>
              </a:rPr>
              <a:t>балона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ВБА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ВАБ - 97</a:t>
            </a:r>
            <a:endParaRPr lang="ru-RU" sz="32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Documents and Settings\Ura\Рабочий стол\Відкритий урок балони\Вентиля\Ацет вент ВБА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2285992"/>
            <a:ext cx="3857652" cy="3857652"/>
          </a:xfrm>
          <a:prstGeom prst="rect">
            <a:avLst/>
          </a:prstGeom>
          <a:noFill/>
        </p:spPr>
      </p:pic>
      <p:pic>
        <p:nvPicPr>
          <p:cNvPr id="1027" name="Picture 3" descr="C:\Documents and Settings\Ura\Рабочий стол\Відкритий урок балони\Вентиля\Вентиль-ацетиленовый-ВАБ-97-300x22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31246" y="2285992"/>
            <a:ext cx="4184158" cy="3857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err="1" smtClean="0">
                <a:solidFill>
                  <a:srgbClr val="FFFF00"/>
                </a:solidFill>
              </a:rPr>
              <a:t>Конструкція</a:t>
            </a:r>
            <a:r>
              <a:rPr lang="ru-RU" sz="3600" dirty="0" smtClean="0">
                <a:solidFill>
                  <a:srgbClr val="FFFF00"/>
                </a:solidFill>
              </a:rPr>
              <a:t> ацетиленового вентиля </a:t>
            </a:r>
            <a:r>
              <a:rPr lang="ru-RU" sz="3600" dirty="0" err="1" smtClean="0">
                <a:solidFill>
                  <a:srgbClr val="FFFF00"/>
                </a:solidFill>
              </a:rPr>
              <a:t>і</a:t>
            </a:r>
            <a:r>
              <a:rPr lang="ru-RU" sz="3600" dirty="0" smtClean="0">
                <a:solidFill>
                  <a:srgbClr val="FFFF00"/>
                </a:solidFill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</a:rPr>
              <a:t>балона</a:t>
            </a:r>
            <a:endParaRPr lang="ru-RU" sz="3600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Documents and Settings\Ura\Рабочий стол\Відкритий урок балони\Балони\acetilen-800-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600200"/>
            <a:ext cx="7929618" cy="4972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Ura\Рабочий стол\Відкритий урок балони\Балони\img22 (1)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71472" y="428604"/>
            <a:ext cx="8143932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rgbClr val="FFFF00"/>
                </a:solidFill>
              </a:rPr>
              <a:t>Балон</a:t>
            </a:r>
            <a:r>
              <a:rPr lang="ru-RU" dirty="0" smtClean="0">
                <a:solidFill>
                  <a:srgbClr val="FFFF00"/>
                </a:solidFill>
              </a:rPr>
              <a:t> для </a:t>
            </a:r>
            <a:r>
              <a:rPr lang="ru-RU" dirty="0" err="1" smtClean="0">
                <a:solidFill>
                  <a:srgbClr val="FFFF00"/>
                </a:solidFill>
              </a:rPr>
              <a:t>технічного</a:t>
            </a:r>
            <a:r>
              <a:rPr lang="ru-RU" dirty="0" smtClean="0">
                <a:solidFill>
                  <a:srgbClr val="FFFF00"/>
                </a:solidFill>
              </a:rPr>
              <a:t> пропану</a:t>
            </a:r>
            <a:endParaRPr lang="ru-RU" dirty="0"/>
          </a:p>
        </p:txBody>
      </p:sp>
      <p:pic>
        <p:nvPicPr>
          <p:cNvPr id="3074" name="Picture 2" descr="C:\Documents and Settings\Ura\Мои документы\img3_3b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000108"/>
            <a:ext cx="6000792" cy="5857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Ura\Рабочий стол\Відкритий урок балони\Балони\796430e7a3931f6e3ffa20d5a8817510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3043" y="496852"/>
            <a:ext cx="5811874" cy="58118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</a:rPr>
              <a:t>Вентиль </a:t>
            </a:r>
            <a:r>
              <a:rPr lang="ru-RU" sz="3200" dirty="0" err="1" smtClean="0">
                <a:solidFill>
                  <a:schemeClr val="tx1"/>
                </a:solidFill>
              </a:rPr>
              <a:t>пропанового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</a:rPr>
              <a:t>балону</a:t>
            </a:r>
            <a:r>
              <a:rPr lang="ru-RU" sz="3200" dirty="0" smtClean="0">
                <a:solidFill>
                  <a:schemeClr val="tx1"/>
                </a:solidFill>
              </a:rPr>
              <a:t> РДГ – 6М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Documents and Settings\Ura\Рабочий стол\Відкритий урок балони\Балони\79f4524e79d59a730ce28656ecbec984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17737" y="1600200"/>
            <a:ext cx="4708525" cy="4708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92871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Технічні характеристики балонів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28596" y="1000108"/>
          <a:ext cx="8229600" cy="5339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Times New Roman"/>
                          <a:ea typeface="Times New Roman"/>
                          <a:cs typeface="Times New Roman"/>
                        </a:rPr>
                        <a:t>Параметри</a:t>
                      </a:r>
                      <a:endParaRPr lang="ru-RU" sz="2000" dirty="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b="1">
                          <a:latin typeface="Times New Roman"/>
                          <a:ea typeface="Times New Roman"/>
                          <a:cs typeface="Times New Roman"/>
                        </a:rPr>
                        <a:t>Кисневий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b="1">
                          <a:latin typeface="Times New Roman"/>
                          <a:ea typeface="Times New Roman"/>
                          <a:cs typeface="Times New Roman"/>
                        </a:rPr>
                        <a:t>Ацетиленовий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/>
                          <a:ea typeface="Times New Roman"/>
                          <a:cs typeface="Times New Roman"/>
                        </a:rPr>
                        <a:t>Граничний робочий тиск, </a:t>
                      </a:r>
                      <a:r>
                        <a:rPr lang="uk-UA" sz="2000" dirty="0" err="1">
                          <a:latin typeface="Times New Roman"/>
                          <a:ea typeface="Times New Roman"/>
                          <a:cs typeface="Times New Roman"/>
                        </a:rPr>
                        <a:t>атм</a:t>
                      </a:r>
                      <a:r>
                        <a:rPr lang="uk-UA" sz="20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dirty="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/>
                          <a:ea typeface="Times New Roman"/>
                          <a:cs typeface="Times New Roman"/>
                        </a:rPr>
                        <a:t>150</a:t>
                      </a:r>
                      <a:endParaRPr lang="ru-RU" sz="2000" dirty="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Випробувальний тиск, атм.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225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Стан газу в балоні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Стиснутий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Розчинний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Колір балону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Голубий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Білий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Напис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« Кисень »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« Ацетилен»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Колір напису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Чорний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Червоний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/>
                          <a:ea typeface="Times New Roman"/>
                          <a:cs typeface="Times New Roman"/>
                        </a:rPr>
                        <a:t>Кількість газу в </a:t>
                      </a:r>
                      <a:r>
                        <a:rPr lang="uk-UA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балоні, </a:t>
                      </a:r>
                      <a:r>
                        <a:rPr lang="uk-UA" sz="2000" dirty="0">
                          <a:latin typeface="Times New Roman"/>
                          <a:ea typeface="Times New Roman"/>
                          <a:cs typeface="Times New Roman"/>
                        </a:rPr>
                        <a:t>л. </a:t>
                      </a:r>
                      <a:endParaRPr lang="ru-RU" sz="2000" dirty="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/>
                          <a:ea typeface="Times New Roman"/>
                          <a:cs typeface="Times New Roman"/>
                        </a:rPr>
                        <a:t>6000</a:t>
                      </a:r>
                      <a:endParaRPr lang="ru-RU" sz="2000" dirty="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5520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Місткість, л.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ru-RU" sz="2000" dirty="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/>
                          <a:ea typeface="Times New Roman"/>
                          <a:cs typeface="Times New Roman"/>
                        </a:rPr>
                        <a:t>Розміри, ( висота, діаметр, </a:t>
                      </a:r>
                      <a:endParaRPr lang="ru-RU" sz="2000" dirty="0">
                        <a:latin typeface="Consolas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/>
                          <a:ea typeface="Times New Roman"/>
                          <a:cs typeface="Times New Roman"/>
                        </a:rPr>
                        <a:t>товщина стінки </a:t>
                      </a:r>
                      <a:r>
                        <a:rPr lang="uk-UA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) мм</a:t>
                      </a:r>
                      <a:endParaRPr lang="ru-RU" sz="2000" dirty="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1390х219х8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1390х219х8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Маса, кг ( без газу )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/>
                          <a:ea typeface="Times New Roman"/>
                          <a:cs typeface="Times New Roman"/>
                        </a:rPr>
                        <a:t>67</a:t>
                      </a:r>
                      <a:endParaRPr lang="ru-RU" sz="200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/>
                          <a:ea typeface="Times New Roman"/>
                          <a:cs typeface="Times New Roman"/>
                        </a:rPr>
                        <a:t>52</a:t>
                      </a:r>
                      <a:endParaRPr lang="ru-RU" sz="2000" dirty="0">
                        <a:latin typeface="Consola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 </a:t>
            </a:r>
            <a:r>
              <a:rPr lang="uk-UA" dirty="0" smtClean="0">
                <a:solidFill>
                  <a:srgbClr val="FFFF00"/>
                </a:solidFill>
              </a:rPr>
              <a:t>Основні правила зберігання і транспортування балонів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На всіх балонах повинні бути запобіжні ковпаки.</a:t>
            </a:r>
          </a:p>
          <a:p>
            <a:r>
              <a:rPr lang="uk-UA" dirty="0" smtClean="0"/>
              <a:t>Кисневі балони повинні вкладатися у дерев’яні гнізда або металеві з гумовими підкладками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uk-UA" dirty="0" smtClean="0"/>
              <a:t>Кисневі балони вкладають тільки впоперек кузова і в межах його висоти.</a:t>
            </a:r>
          </a:p>
          <a:p>
            <a:r>
              <a:rPr lang="uk-UA" dirty="0" smtClean="0"/>
              <a:t>Завантаження і вивантаження балонів повинні виконувати робітники, які пройшли спеціальний інструктаж.</a:t>
            </a:r>
            <a:endParaRPr lang="ru-RU" dirty="0" smtClean="0"/>
          </a:p>
          <a:p>
            <a:r>
              <a:rPr lang="uk-UA" dirty="0" smtClean="0"/>
              <a:t>Перевезення у вертикальному положенні допускається тільки в спеціальних контейнерах.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094938"/>
          </a:xfrm>
        </p:spPr>
        <p:txBody>
          <a:bodyPr/>
          <a:lstStyle/>
          <a:p>
            <a:r>
              <a:rPr lang="uk-UA" dirty="0" smtClean="0"/>
              <a:t>Спільне транспортування кисневих і ацетиленових балонів забороняється ( за виключенням двох балонів до робочого місця)</a:t>
            </a:r>
            <a:endParaRPr lang="ru-RU" dirty="0" smtClean="0"/>
          </a:p>
          <a:p>
            <a:r>
              <a:rPr lang="uk-UA" dirty="0" smtClean="0"/>
              <a:t>Влітку балони повинні бути захищені від сонячних променів брезентом, мішковиною.</a:t>
            </a:r>
            <a:endParaRPr lang="ru-RU" dirty="0" smtClean="0"/>
          </a:p>
          <a:p>
            <a:r>
              <a:rPr lang="uk-UA" dirty="0" smtClean="0"/>
              <a:t>Переміщення балонів у межах робочого місця дозволяється кантуванням у похилому положенні.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Причини вибуху кисневих балонів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309120"/>
          </a:xfrm>
        </p:spPr>
        <p:txBody>
          <a:bodyPr/>
          <a:lstStyle/>
          <a:p>
            <a:pPr lvl="0"/>
            <a:r>
              <a:rPr lang="uk-UA" dirty="0" smtClean="0"/>
              <a:t>потрапляння на штуцер балона жиру й олії;</a:t>
            </a:r>
            <a:endParaRPr lang="ru-RU" dirty="0" smtClean="0"/>
          </a:p>
          <a:p>
            <a:r>
              <a:rPr lang="uk-UA" dirty="0" smtClean="0"/>
              <a:t>перевищення припустимого значення тиску газу в балоні;</a:t>
            </a:r>
          </a:p>
          <a:p>
            <a:pPr lvl="0"/>
            <a:r>
              <a:rPr lang="uk-UA" dirty="0" smtClean="0"/>
              <a:t>велика швидкість </a:t>
            </a:r>
            <a:r>
              <a:rPr lang="uk-UA" dirty="0" err="1" smtClean="0"/>
              <a:t>відбіра</a:t>
            </a:r>
            <a:r>
              <a:rPr lang="uk-UA" dirty="0" smtClean="0"/>
              <a:t> газу, що приводить до електризації горловини балона і виникненню іскри.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Причини вибуху ацетиленових балонів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951930"/>
          </a:xfrm>
        </p:spPr>
        <p:txBody>
          <a:bodyPr/>
          <a:lstStyle/>
          <a:p>
            <a:pPr lvl="0"/>
            <a:r>
              <a:rPr lang="uk-UA" dirty="0" smtClean="0"/>
              <a:t>різкі поштовхи й удари ацетиленових балонів;</a:t>
            </a:r>
            <a:endParaRPr lang="ru-RU" dirty="0" smtClean="0"/>
          </a:p>
          <a:p>
            <a:pPr lvl="0"/>
            <a:r>
              <a:rPr lang="uk-UA" dirty="0" smtClean="0"/>
              <a:t>нагрів балонів до температури понад 40 °С;</a:t>
            </a:r>
            <a:endParaRPr lang="ru-RU" dirty="0" smtClean="0"/>
          </a:p>
          <a:p>
            <a:pPr lvl="0"/>
            <a:r>
              <a:rPr lang="uk-UA" dirty="0" smtClean="0"/>
              <a:t>негерметичність з'єднання вентиля з балоном, що призводить до утворення вибухонебезпечних </a:t>
            </a:r>
            <a:r>
              <a:rPr lang="uk-UA" dirty="0" err="1" smtClean="0"/>
              <a:t>ацетиленоповітряних</a:t>
            </a:r>
            <a:r>
              <a:rPr lang="uk-UA" dirty="0" smtClean="0"/>
              <a:t> сумішей.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Наслідки </a:t>
            </a:r>
            <a:r>
              <a:rPr lang="ru-RU" dirty="0" err="1" smtClean="0">
                <a:solidFill>
                  <a:srgbClr val="FFFF00"/>
                </a:solidFill>
              </a:rPr>
              <a:t>вибуху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балонів</a:t>
            </a:r>
            <a:endParaRPr lang="ru-RU" dirty="0"/>
          </a:p>
        </p:txBody>
      </p:sp>
      <p:pic>
        <p:nvPicPr>
          <p:cNvPr id="9218" name="Picture 2" descr="C:\Documents and Settings\Ura\Рабочий стол\Відкритий урок балони\Вентиля\взрів кислор балон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71546"/>
            <a:ext cx="8215370" cy="52149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Ura\Рабочий стол\Відкритий урок балони\Вентиля\взрыв 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928670"/>
            <a:ext cx="6690786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chemeClr val="tx1"/>
                </a:solidFill>
              </a:rPr>
              <a:t>Відповідь</a:t>
            </a:r>
            <a:r>
              <a:rPr lang="ru-RU" dirty="0" smtClean="0">
                <a:solidFill>
                  <a:schemeClr val="tx1"/>
                </a:solidFill>
              </a:rPr>
              <a:t> на </a:t>
            </a:r>
            <a:r>
              <a:rPr lang="ru-RU" dirty="0" err="1" smtClean="0">
                <a:solidFill>
                  <a:schemeClr val="tx1"/>
                </a:solidFill>
              </a:rPr>
              <a:t>тестові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завдання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8" y="2857496"/>
          <a:ext cx="8586792" cy="22145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1132"/>
                <a:gridCol w="1431132"/>
                <a:gridCol w="1431132"/>
                <a:gridCol w="1431132"/>
                <a:gridCol w="1431132"/>
                <a:gridCol w="1431132"/>
              </a:tblGrid>
              <a:tr h="1015014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1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3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4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5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6</a:t>
                      </a:r>
                      <a:endParaRPr lang="ru-RU" sz="3600" dirty="0"/>
                    </a:p>
                  </a:txBody>
                  <a:tcPr/>
                </a:tc>
              </a:tr>
              <a:tr h="1199564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/>
                        <a:t>б</a:t>
                      </a:r>
                      <a:endParaRPr lang="ru-RU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/>
                        <a:t>в</a:t>
                      </a:r>
                      <a:endParaRPr lang="ru-RU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/>
                        <a:t>а</a:t>
                      </a:r>
                      <a:endParaRPr lang="ru-RU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/>
                        <a:t>б</a:t>
                      </a:r>
                      <a:endParaRPr lang="ru-RU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/>
                        <a:t>в</a:t>
                      </a:r>
                      <a:endParaRPr lang="ru-RU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/>
                        <a:t>а</a:t>
                      </a:r>
                      <a:endParaRPr lang="ru-RU" sz="40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Домашнє завдання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b="1" dirty="0" smtClean="0">
                <a:solidFill>
                  <a:srgbClr val="FFFF00"/>
                </a:solidFill>
              </a:rPr>
              <a:t>1.Самостійна робота </a:t>
            </a:r>
            <a:r>
              <a:rPr lang="ru-RU" sz="3200" b="1" dirty="0" err="1" smtClean="0">
                <a:solidFill>
                  <a:srgbClr val="FFFF00"/>
                </a:solidFill>
              </a:rPr>
              <a:t>з</a:t>
            </a:r>
            <a:r>
              <a:rPr lang="ru-RU" sz="3200" b="1" dirty="0" smtClean="0">
                <a:solidFill>
                  <a:srgbClr val="FFFF00"/>
                </a:solidFill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</a:rPr>
              <a:t>підручником</a:t>
            </a:r>
            <a:r>
              <a:rPr lang="ru-RU" sz="3200" b="1" dirty="0" smtClean="0">
                <a:solidFill>
                  <a:srgbClr val="FFFF00"/>
                </a:solidFill>
              </a:rPr>
              <a:t>  І. В. </a:t>
            </a:r>
            <a:r>
              <a:rPr lang="ru-RU" sz="3200" b="1" dirty="0" err="1" smtClean="0">
                <a:solidFill>
                  <a:srgbClr val="FFFF00"/>
                </a:solidFill>
              </a:rPr>
              <a:t>Гуменюк</a:t>
            </a:r>
            <a:r>
              <a:rPr lang="ru-RU" sz="3200" b="1" dirty="0" smtClean="0">
                <a:solidFill>
                  <a:srgbClr val="FFFF00"/>
                </a:solidFill>
              </a:rPr>
              <a:t> «</a:t>
            </a:r>
            <a:r>
              <a:rPr lang="ru-RU" sz="3200" b="1" dirty="0" err="1" smtClean="0">
                <a:solidFill>
                  <a:srgbClr val="FFFF00"/>
                </a:solidFill>
              </a:rPr>
              <a:t>Обладнання</a:t>
            </a:r>
            <a:r>
              <a:rPr lang="ru-RU" sz="3200" b="1" dirty="0" smtClean="0">
                <a:solidFill>
                  <a:srgbClr val="FFFF00"/>
                </a:solidFill>
              </a:rPr>
              <a:t> та </a:t>
            </a:r>
            <a:r>
              <a:rPr lang="ru-RU" sz="3200" b="1" dirty="0" err="1" smtClean="0">
                <a:solidFill>
                  <a:srgbClr val="FFFF00"/>
                </a:solidFill>
              </a:rPr>
              <a:t>технології</a:t>
            </a:r>
            <a:r>
              <a:rPr lang="ru-RU" sz="3200" b="1" dirty="0" smtClean="0">
                <a:solidFill>
                  <a:srgbClr val="FFFF00"/>
                </a:solidFill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</a:rPr>
              <a:t>газозварювальних</a:t>
            </a:r>
            <a:r>
              <a:rPr lang="ru-RU" sz="3200" b="1" dirty="0" smtClean="0">
                <a:solidFill>
                  <a:srgbClr val="FFFF00"/>
                </a:solidFill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</a:rPr>
              <a:t>робіт</a:t>
            </a:r>
            <a:r>
              <a:rPr lang="ru-RU" sz="3200" b="1" dirty="0" smtClean="0">
                <a:solidFill>
                  <a:srgbClr val="FFFF00"/>
                </a:solidFill>
              </a:rPr>
              <a:t>» стор.32-35 </a:t>
            </a:r>
          </a:p>
          <a:p>
            <a:r>
              <a:rPr lang="ru-RU" sz="3200" b="1" dirty="0" smtClean="0">
                <a:solidFill>
                  <a:srgbClr val="FFFF00"/>
                </a:solidFill>
              </a:rPr>
              <a:t> 2. </a:t>
            </a:r>
            <a:r>
              <a:rPr lang="ru-RU" sz="3200" b="1" dirty="0" err="1" smtClean="0">
                <a:solidFill>
                  <a:srgbClr val="FFFF00"/>
                </a:solidFill>
              </a:rPr>
              <a:t>Скласти</a:t>
            </a:r>
            <a:r>
              <a:rPr lang="ru-RU" sz="3200" b="1" dirty="0" smtClean="0">
                <a:solidFill>
                  <a:srgbClr val="FFFF00"/>
                </a:solidFill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</a:rPr>
              <a:t>запитання</a:t>
            </a:r>
            <a:r>
              <a:rPr lang="ru-RU" sz="3200" b="1" dirty="0" smtClean="0">
                <a:solidFill>
                  <a:srgbClr val="FFFF00"/>
                </a:solidFill>
              </a:rPr>
              <a:t> за темою </a:t>
            </a:r>
            <a:r>
              <a:rPr lang="ru-RU" sz="3200" b="1" dirty="0" err="1" smtClean="0">
                <a:solidFill>
                  <a:srgbClr val="FFFF00"/>
                </a:solidFill>
              </a:rPr>
              <a:t>з</a:t>
            </a:r>
            <a:r>
              <a:rPr lang="ru-RU" sz="3200" b="1" dirty="0" smtClean="0">
                <a:solidFill>
                  <a:srgbClr val="FFFF00"/>
                </a:solidFill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</a:rPr>
              <a:t>підручника</a:t>
            </a:r>
            <a:r>
              <a:rPr lang="ru-RU" sz="3200" b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ru-RU" sz="3200" b="1" dirty="0" smtClean="0">
                <a:solidFill>
                  <a:srgbClr val="FFFF00"/>
                </a:solidFill>
              </a:rPr>
              <a:t>3. </a:t>
            </a:r>
            <a:r>
              <a:rPr lang="ru-RU" sz="3200" b="1" dirty="0" err="1" smtClean="0">
                <a:solidFill>
                  <a:srgbClr val="FFFF00"/>
                </a:solidFill>
              </a:rPr>
              <a:t>Скласти</a:t>
            </a:r>
            <a:r>
              <a:rPr lang="ru-RU" sz="3200" b="1" dirty="0" smtClean="0">
                <a:solidFill>
                  <a:srgbClr val="FFFF00"/>
                </a:solidFill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</a:rPr>
              <a:t>кросворд</a:t>
            </a:r>
            <a:r>
              <a:rPr lang="ru-RU" sz="3200" b="1" dirty="0" smtClean="0">
                <a:solidFill>
                  <a:srgbClr val="FFFF00"/>
                </a:solidFill>
              </a:rPr>
              <a:t> за темою урока.</a:t>
            </a:r>
            <a:endParaRPr lang="ru-RU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Дякую за увагу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453</TotalTime>
  <Words>953</Words>
  <Application>Microsoft Office PowerPoint</Application>
  <PresentationFormat>Экран (4:3)</PresentationFormat>
  <Paragraphs>133</Paragraphs>
  <Slides>41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Апекс</vt:lpstr>
      <vt:lpstr>          Балони для стиснених, зріджених та розчинених газів</vt:lpstr>
      <vt:lpstr>Балони розрізняються за місткістю, конструктивними особливостями, кольором. </vt:lpstr>
      <vt:lpstr>Слайд 3</vt:lpstr>
      <vt:lpstr>Слайд 4</vt:lpstr>
      <vt:lpstr> </vt:lpstr>
      <vt:lpstr>Кольори балонів</vt:lpstr>
      <vt:lpstr>Слайд 7</vt:lpstr>
      <vt:lpstr>Балони для стиснених, зріджених та розчинених газів</vt:lpstr>
      <vt:lpstr>Вентиль – це запірний пристрій, призначений для зберігання в балоні стиснутих або зріджених газів</vt:lpstr>
      <vt:lpstr>Слайд 10</vt:lpstr>
      <vt:lpstr>Слайд 11</vt:lpstr>
      <vt:lpstr>Маркування на балоні</vt:lpstr>
      <vt:lpstr>Маркування на кисневому балоні</vt:lpstr>
      <vt:lpstr>Кисневий балон</vt:lpstr>
      <vt:lpstr>Слайд 15</vt:lpstr>
      <vt:lpstr>Слайд 16</vt:lpstr>
      <vt:lpstr>Слайд 17</vt:lpstr>
      <vt:lpstr>Кисневі вентилі</vt:lpstr>
      <vt:lpstr>Слайд 19</vt:lpstr>
      <vt:lpstr>Слайд 20</vt:lpstr>
      <vt:lpstr>Ацетиленовий балон</vt:lpstr>
      <vt:lpstr> Тиск ацетилену в повністю заповненому балоні змінюється при зміні температури навколишнього середовища </vt:lpstr>
      <vt:lpstr>Слайд 23</vt:lpstr>
      <vt:lpstr>Слайд 24</vt:lpstr>
      <vt:lpstr>Слайд 25</vt:lpstr>
      <vt:lpstr>Вентилі ацетиленового балона</vt:lpstr>
      <vt:lpstr>Конструкція ацетиленового вентиля і балона</vt:lpstr>
      <vt:lpstr>Слайд 28</vt:lpstr>
      <vt:lpstr>Балон для технічного пропану</vt:lpstr>
      <vt:lpstr>Слайд 30</vt:lpstr>
      <vt:lpstr>Вентиль пропанового балону РДГ – 6М</vt:lpstr>
      <vt:lpstr>Технічні характеристики балонів </vt:lpstr>
      <vt:lpstr> Основні правила зберігання і транспортування балонів</vt:lpstr>
      <vt:lpstr>Слайд 34</vt:lpstr>
      <vt:lpstr>Причини вибуху кисневих балонів</vt:lpstr>
      <vt:lpstr>Причини вибуху ацетиленових балонів</vt:lpstr>
      <vt:lpstr>Наслідки вибуху балонів</vt:lpstr>
      <vt:lpstr>Слайд 38</vt:lpstr>
      <vt:lpstr>Відповідь на тестові завдання</vt:lpstr>
      <vt:lpstr>Домашнє завдання</vt:lpstr>
      <vt:lpstr>Дякую за увагу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Ura</cp:lastModifiedBy>
  <cp:revision>63</cp:revision>
  <dcterms:created xsi:type="dcterms:W3CDTF">2015-09-25T05:55:20Z</dcterms:created>
  <dcterms:modified xsi:type="dcterms:W3CDTF">2005-10-13T23:57:38Z</dcterms:modified>
</cp:coreProperties>
</file>