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1" r:id="rId1"/>
    <p:sldMasterId id="2147483733" r:id="rId2"/>
  </p:sldMasterIdLst>
  <p:notesMasterIdLst>
    <p:notesMasterId r:id="rId20"/>
  </p:notesMasterIdLst>
  <p:sldIdLst>
    <p:sldId id="256" r:id="rId3"/>
    <p:sldId id="270" r:id="rId4"/>
    <p:sldId id="286" r:id="rId5"/>
    <p:sldId id="315" r:id="rId6"/>
    <p:sldId id="290" r:id="rId7"/>
    <p:sldId id="322" r:id="rId8"/>
    <p:sldId id="323" r:id="rId9"/>
    <p:sldId id="324" r:id="rId10"/>
    <p:sldId id="316" r:id="rId11"/>
    <p:sldId id="317" r:id="rId12"/>
    <p:sldId id="318" r:id="rId13"/>
    <p:sldId id="325" r:id="rId14"/>
    <p:sldId id="326" r:id="rId15"/>
    <p:sldId id="327" r:id="rId16"/>
    <p:sldId id="305" r:id="rId17"/>
    <p:sldId id="304" r:id="rId18"/>
    <p:sldId id="310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0000"/>
    <a:srgbClr val="FF33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88" d="100"/>
          <a:sy n="88" d="100"/>
        </p:scale>
        <p:origin x="-1301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CC16910-07B3-4463-A06C-D886633B5FF6}" type="datetimeFigureOut">
              <a:rPr lang="ru-RU"/>
              <a:pPr>
                <a:defRPr/>
              </a:pPr>
              <a:t>29.11.2022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CD2A66F-B10D-40CB-99F9-D529C44272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uk-UA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0538244-CE3F-43EA-B411-472E6A246BA0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</p:grpSp>
      <p:sp>
        <p:nvSpPr>
          <p:cNvPr id="126985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uk-UA"/>
              <a:t>Образец заголовка</a:t>
            </a:r>
          </a:p>
        </p:txBody>
      </p:sp>
      <p:sp>
        <p:nvSpPr>
          <p:cNvPr id="126986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uk-UA"/>
              <a:t>Образец подзаголовка</a:t>
            </a: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dt" sz="quarter" idx="10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8E1CBE-5351-450B-9420-48881619F4E0}" type="datetimeFigureOut">
              <a:rPr lang="ru-RU"/>
              <a:pPr>
                <a:defRPr/>
              </a:pPr>
              <a:t>29.11.2022</a:t>
            </a:fld>
            <a:endParaRPr lang="uk-UA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2C636-FC57-4613-8D5D-1F419C6D3943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BF00E4-1E27-4829-B4A1-84902B44AA0D}" type="datetimeFigureOut">
              <a:rPr lang="ru-RU"/>
              <a:pPr>
                <a:defRPr/>
              </a:pPr>
              <a:t>29.11.2022</a:t>
            </a:fld>
            <a:endParaRPr lang="uk-UA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532EB4-0C42-4FD5-9746-B14C38BC1A7D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4D5214-2F8A-4F1F-99EF-7941F073B23E}" type="datetimeFigureOut">
              <a:rPr lang="ru-RU"/>
              <a:pPr>
                <a:defRPr/>
              </a:pPr>
              <a:t>29.11.2022</a:t>
            </a:fld>
            <a:endParaRPr lang="uk-UA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C3375C-CD78-465F-B12D-6420187C5054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5A0933-317E-4A96-AA7F-C2C29CE480AD}" type="datetimeFigureOut">
              <a:rPr lang="ru-RU"/>
              <a:pPr>
                <a:defRPr/>
              </a:pPr>
              <a:t>29.11.2022</a:t>
            </a:fld>
            <a:endParaRPr lang="uk-UA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522AB1-815A-4DE0-BD2F-83FE243DB99F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953C96-80AD-4EE8-B404-6FCA11E55162}" type="datetimeFigureOut">
              <a:rPr lang="ru-RU"/>
              <a:pPr>
                <a:defRPr/>
              </a:pPr>
              <a:t>29.11.2022</a:t>
            </a:fld>
            <a:endParaRPr lang="uk-UA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285551-CA7C-4F7C-B97A-20851561F0F8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22E72-5071-4D47-90C2-D233778D3E61}" type="datetimeFigureOut">
              <a:rPr lang="ru-RU"/>
              <a:pPr>
                <a:defRPr/>
              </a:pPr>
              <a:t>29.11.2022</a:t>
            </a:fld>
            <a:endParaRPr lang="uk-UA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3E3BCA-342A-46BC-92ED-605DE0D39C27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086B88-689D-4AA3-87B3-0303E4541558}" type="datetimeFigureOut">
              <a:rPr lang="ru-RU"/>
              <a:pPr>
                <a:defRPr/>
              </a:pPr>
              <a:t>29.11.2022</a:t>
            </a:fld>
            <a:endParaRPr lang="uk-UA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1483E4-644E-4B51-8C5E-DD197931E9DB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F409A-0C82-48F0-B4BC-21DAD9FE267C}" type="datetimeFigureOut">
              <a:rPr lang="ru-RU"/>
              <a:pPr>
                <a:defRPr/>
              </a:pPr>
              <a:t>29.11.2022</a:t>
            </a:fld>
            <a:endParaRPr lang="uk-UA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7F9A27-67BC-4B8B-98A6-6D369E28E2A6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E5EB0A-3751-40BF-92F9-F1B8DC45845D}" type="datetimeFigureOut">
              <a:rPr lang="ru-RU"/>
              <a:pPr>
                <a:defRPr/>
              </a:pPr>
              <a:t>29.11.2022</a:t>
            </a:fld>
            <a:endParaRPr lang="uk-UA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864C8C-1C10-4D0A-BDEB-44F883221984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CA9C14-BD4A-466D-9CD5-BD198FC00CAB}" type="datetimeFigureOut">
              <a:rPr lang="ru-RU"/>
              <a:pPr>
                <a:defRPr/>
              </a:pPr>
              <a:t>29.11.2022</a:t>
            </a:fld>
            <a:endParaRPr lang="uk-UA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FCF77-6F35-4B77-B51E-DD52E3711A41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694A9-9F15-4270-9AA3-B8B25CD69EA2}" type="datetimeFigureOut">
              <a:rPr lang="ru-RU"/>
              <a:pPr>
                <a:defRPr/>
              </a:pPr>
              <a:t>29.11.2022</a:t>
            </a:fld>
            <a:endParaRPr lang="uk-UA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4C5AB5-22E0-401A-AC78-939F06232158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Овал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11577-81FB-4880-B07B-8BFB5CC5356A}" type="datetimeFigureOut">
              <a:rPr lang="ru-RU"/>
              <a:pPr>
                <a:defRPr/>
              </a:pPr>
              <a:t>29.11.2022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3B6CE-77EB-484D-A97E-20B6802F2B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Прямоугольник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ABDF0-1223-4BAD-BA87-348CBF3DC0D5}" type="datetimeFigureOut">
              <a:rPr lang="ru-RU"/>
              <a:pPr>
                <a:defRPr/>
              </a:pPr>
              <a:t>29.11.2022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7D38C2-47C1-4EA5-8947-51DC98D780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7EF00-01FB-4861-B0DF-601EE9B5C384}" type="datetimeFigureOut">
              <a:rPr lang="ru-RU"/>
              <a:pPr>
                <a:defRPr/>
              </a:pPr>
              <a:t>29.11.2022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D0803-C586-438B-A979-551CE775A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/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Блок-схема: процесс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Блок-схема: процесс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19BBB-3DD2-4D74-92C6-26EC97E26F11}" type="datetimeFigureOut">
              <a:rPr lang="ru-RU"/>
              <a:pPr>
                <a:defRPr/>
              </a:pPr>
              <a:t>29.11.2022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FDC57-7BD1-4927-8E86-FC816F5108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125955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25956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25957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25958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25959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25960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25961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25962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uk-UA"/>
            </a:p>
          </p:txBody>
        </p:sp>
      </p:grpSp>
      <p:sp>
        <p:nvSpPr>
          <p:cNvPr id="12596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AFC4DB0D-23FB-4EC8-81DB-DD2DC5FC41F3}" type="datetimeFigureOut">
              <a:rPr lang="ru-RU"/>
              <a:pPr>
                <a:defRPr/>
              </a:pPr>
              <a:t>29.11.2022</a:t>
            </a:fld>
            <a:endParaRPr lang="uk-UA"/>
          </a:p>
        </p:txBody>
      </p:sp>
      <p:sp>
        <p:nvSpPr>
          <p:cNvPr id="12596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12596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C00D134D-FDAF-4D41-9E09-E5A04B7A289E}" type="slidenum">
              <a:rPr lang="uk-UA"/>
              <a:pPr>
                <a:defRPr/>
              </a:pPr>
              <a:t>‹#›</a:t>
            </a:fld>
            <a:endParaRPr lang="uk-UA"/>
          </a:p>
        </p:txBody>
      </p:sp>
      <p:sp>
        <p:nvSpPr>
          <p:cNvPr id="125966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uk-UA" smtClean="0"/>
              <a:t>Образец заголовка</a:t>
            </a:r>
          </a:p>
        </p:txBody>
      </p:sp>
      <p:sp>
        <p:nvSpPr>
          <p:cNvPr id="125967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smtClean="0"/>
              <a:t>Образец текста</a:t>
            </a:r>
          </a:p>
          <a:p>
            <a:pPr lvl="1"/>
            <a:r>
              <a:rPr lang="uk-UA" smtClean="0"/>
              <a:t>Второй уровень</a:t>
            </a:r>
          </a:p>
          <a:p>
            <a:pPr lvl="2"/>
            <a:r>
              <a:rPr lang="uk-UA" smtClean="0"/>
              <a:t>Третий уровень</a:t>
            </a:r>
          </a:p>
          <a:p>
            <a:pPr lvl="3"/>
            <a:r>
              <a:rPr lang="uk-UA" smtClean="0"/>
              <a:t>Четвертый уровень</a:t>
            </a:r>
          </a:p>
          <a:p>
            <a:pPr lvl="4"/>
            <a:r>
              <a:rPr lang="uk-UA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49" r:id="rId1"/>
    <p:sldLayoutId id="2147483747" r:id="rId2"/>
    <p:sldLayoutId id="2147483746" r:id="rId3"/>
    <p:sldLayoutId id="2147483745" r:id="rId4"/>
    <p:sldLayoutId id="2147483744" r:id="rId5"/>
    <p:sldLayoutId id="2147483743" r:id="rId6"/>
    <p:sldLayoutId id="2147483742" r:id="rId7"/>
    <p:sldLayoutId id="2147483741" r:id="rId8"/>
    <p:sldLayoutId id="2147483740" r:id="rId9"/>
    <p:sldLayoutId id="2147483739" r:id="rId10"/>
    <p:sldLayoutId id="214748373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315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7" name="Дата 4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A7EFB7E-9C67-46D6-A4F5-B3564AF83544}" type="datetimeFigureOut">
              <a:rPr lang="ru-RU"/>
              <a:pPr>
                <a:defRPr/>
              </a:pPr>
              <a:t>29.11.2022</a:t>
            </a:fld>
            <a:endParaRPr lang="ru-RU"/>
          </a:p>
        </p:txBody>
      </p:sp>
      <p:sp>
        <p:nvSpPr>
          <p:cNvPr id="18" name="Нижний колонтитул 5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" name="Номер слайда 6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A2269F-6185-4AB4-9A2F-F7E712D22E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48" r:id="rId3"/>
    <p:sldLayoutId id="2147483752" r:id="rId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ebshop-ua.intercars.eu/zapchasti/stoianochn-i-tormoz-6613000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ebshop-ua.intercars.eu/zapchasti/stoianochn-i-tormoz-6613000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1.jpeg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395288" y="260350"/>
            <a:ext cx="8424862" cy="1611313"/>
          </a:xfrm>
        </p:spPr>
        <p:txBody>
          <a:bodyPr anchor="b">
            <a:normAutofit fontScale="90000"/>
          </a:bodyPr>
          <a:lstStyle/>
          <a:p>
            <a:pPr algn="ctr" eaLnBrk="1" hangingPunct="1">
              <a:defRPr/>
            </a:pPr>
            <a:r>
              <a:rPr lang="uk-UA" sz="4000" b="0" dirty="0"/>
              <a:t>Тема: Принцип роботи та технічне обслуговування гальмівної системи</a:t>
            </a:r>
            <a:endParaRPr lang="ru-RU" sz="4000" b="0" dirty="0"/>
          </a:p>
        </p:txBody>
      </p:sp>
      <p:sp>
        <p:nvSpPr>
          <p:cNvPr id="19458" name="TextBox 2"/>
          <p:cNvSpPr txBox="1">
            <a:spLocks noChangeArrowheads="1"/>
          </p:cNvSpPr>
          <p:nvPr/>
        </p:nvSpPr>
        <p:spPr bwMode="auto">
          <a:xfrm>
            <a:off x="1042988" y="6110288"/>
            <a:ext cx="76327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>
                <a:latin typeface="Corbel" pitchFamily="34" charset="0"/>
              </a:rPr>
              <a:t>Підготував: Скочинський В.Д.</a:t>
            </a:r>
          </a:p>
        </p:txBody>
      </p:sp>
      <p:pic>
        <p:nvPicPr>
          <p:cNvPr id="19459" name="Picture 5" descr="Сучасні авт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2205038"/>
            <a:ext cx="6211888" cy="372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Shape 1"/>
          <p:cNvSpPr txBox="1">
            <a:spLocks noChangeArrowheads="1"/>
          </p:cNvSpPr>
          <p:nvPr/>
        </p:nvSpPr>
        <p:spPr bwMode="auto">
          <a:xfrm>
            <a:off x="323850" y="1125538"/>
            <a:ext cx="8499475" cy="509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lnSpc>
                <a:spcPct val="140000"/>
              </a:lnSpc>
              <a:buSzPct val="45000"/>
            </a:pPr>
            <a:r>
              <a:rPr lang="uk-UA" sz="2700" b="1">
                <a:latin typeface="Times New Roman" pitchFamily="18" charset="0"/>
              </a:rPr>
              <a:t>1. Як працює гальмівна система?</a:t>
            </a:r>
          </a:p>
          <a:p>
            <a:pPr marL="342900" indent="-342900">
              <a:lnSpc>
                <a:spcPct val="140000"/>
              </a:lnSpc>
              <a:buSzPct val="45000"/>
            </a:pPr>
            <a:r>
              <a:rPr lang="uk-UA" sz="2700" b="1">
                <a:latin typeface="Times New Roman" pitchFamily="18" charset="0"/>
              </a:rPr>
              <a:t>2. Яка будова барабанного гальмівного механізму?</a:t>
            </a:r>
          </a:p>
          <a:p>
            <a:pPr marL="342900" indent="-342900">
              <a:lnSpc>
                <a:spcPct val="140000"/>
              </a:lnSpc>
              <a:buSzPct val="45000"/>
            </a:pPr>
            <a:r>
              <a:rPr lang="uk-UA" sz="2700" b="1">
                <a:latin typeface="Times New Roman" pitchFamily="18" charset="0"/>
              </a:rPr>
              <a:t>3. </a:t>
            </a:r>
            <a:r>
              <a:rPr lang="uk-UA" sz="2700" b="1"/>
              <a:t>Яка будова дискового гальмівного механізму?</a:t>
            </a:r>
          </a:p>
          <a:p>
            <a:pPr marL="342900" indent="-342900">
              <a:lnSpc>
                <a:spcPct val="140000"/>
              </a:lnSpc>
              <a:buSzPct val="45000"/>
            </a:pPr>
            <a:r>
              <a:rPr lang="uk-UA" sz="2700" b="1"/>
              <a:t>4. В чому полягають переваги роздільного гідравлічного привода гальм?</a:t>
            </a:r>
          </a:p>
          <a:p>
            <a:pPr marL="342900" indent="-342900">
              <a:lnSpc>
                <a:spcPct val="140000"/>
              </a:lnSpc>
              <a:buSzPct val="45000"/>
            </a:pPr>
            <a:r>
              <a:rPr lang="uk-UA" sz="2700" b="1"/>
              <a:t>5. Назвіть основні несправності гальмівної системи?</a:t>
            </a:r>
          </a:p>
          <a:p>
            <a:pPr marL="342900" indent="-342900">
              <a:lnSpc>
                <a:spcPct val="140000"/>
              </a:lnSpc>
              <a:buSzPct val="45000"/>
            </a:pPr>
            <a:r>
              <a:rPr lang="uk-UA" sz="2700" b="1"/>
              <a:t>6. Назвіть вузли системи </a:t>
            </a:r>
            <a:r>
              <a:rPr lang="en-US" sz="2700" b="1"/>
              <a:t>ABS</a:t>
            </a:r>
            <a:endParaRPr lang="uk-UA" sz="2700" b="1"/>
          </a:p>
          <a:p>
            <a:pPr marL="342900" indent="-342900">
              <a:buSzPct val="45000"/>
            </a:pPr>
            <a:endParaRPr lang="uk-UA" sz="2800" b="1"/>
          </a:p>
        </p:txBody>
      </p:sp>
      <p:sp>
        <p:nvSpPr>
          <p:cNvPr id="21506" name="Прямокутник 1"/>
          <p:cNvSpPr>
            <a:spLocks noChangeArrowheads="1"/>
          </p:cNvSpPr>
          <p:nvPr/>
        </p:nvSpPr>
        <p:spPr bwMode="auto">
          <a:xfrm>
            <a:off x="323850" y="188913"/>
            <a:ext cx="84994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600" b="1">
                <a:solidFill>
                  <a:srgbClr val="FF0000"/>
                </a:solidFill>
              </a:rPr>
              <a:t>Повторення вивченого матеріалу</a:t>
            </a:r>
            <a:endParaRPr lang="uk-UA" sz="3600" b="1">
              <a:solidFill>
                <a:srgbClr val="FF0000"/>
              </a:solidFill>
              <a:latin typeface="Corbel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8313" y="476250"/>
            <a:ext cx="8461375" cy="719138"/>
          </a:xfrm>
        </p:spPr>
        <p:txBody>
          <a:bodyPr/>
          <a:lstStyle/>
          <a:p>
            <a:pPr algn="ctr" eaLnBrk="1" hangingPunct="1">
              <a:defRPr/>
            </a:pPr>
            <a:r>
              <a:rPr lang="uk-UA" sz="3600" b="0">
                <a:solidFill>
                  <a:srgbClr val="FF3300"/>
                </a:solidFill>
              </a:rPr>
              <a:t>Види гальмівних систем</a:t>
            </a:r>
            <a:r>
              <a:rPr lang="uk-UA" sz="3200" b="0">
                <a:solidFill>
                  <a:srgbClr val="FF3300"/>
                </a:solidFill>
              </a:rPr>
              <a:t/>
            </a:r>
            <a:br>
              <a:rPr lang="uk-UA" sz="3200" b="0">
                <a:solidFill>
                  <a:srgbClr val="FF3300"/>
                </a:solidFill>
              </a:rPr>
            </a:br>
            <a:r>
              <a:rPr lang="uk-UA" sz="3200" b="0">
                <a:solidFill>
                  <a:srgbClr val="FF3300"/>
                </a:solidFill>
              </a:rPr>
              <a:t/>
            </a:r>
            <a:br>
              <a:rPr lang="uk-UA" sz="3200" b="0">
                <a:solidFill>
                  <a:srgbClr val="FF3300"/>
                </a:solidFill>
              </a:rPr>
            </a:br>
            <a:endParaRPr lang="uk-UA" sz="1600" b="0"/>
          </a:p>
        </p:txBody>
      </p:sp>
      <p:sp>
        <p:nvSpPr>
          <p:cNvPr id="17421" name="Text Box 9"/>
          <p:cNvSpPr txBox="1">
            <a:spLocks noChangeArrowheads="1"/>
          </p:cNvSpPr>
          <p:nvPr/>
        </p:nvSpPr>
        <p:spPr bwMode="auto">
          <a:xfrm>
            <a:off x="539750" y="1052513"/>
            <a:ext cx="80645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sz="2000" b="1" i="1" u="sng"/>
              <a:t>Робоча (основна) гальмівна система</a:t>
            </a:r>
            <a:r>
              <a:rPr lang="uk-UA" sz="2000" b="1" i="1"/>
              <a:t/>
            </a:r>
            <a:br>
              <a:rPr lang="uk-UA" sz="2000" b="1" i="1"/>
            </a:br>
            <a:r>
              <a:rPr lang="uk-UA" sz="2000"/>
              <a:t>Основна функція робочої гальмівної системи – регулювання швидкості руху автомобіля та його повна зупинка.</a:t>
            </a:r>
            <a:r>
              <a:rPr lang="uk-UA" sz="2000" i="1"/>
              <a:t/>
            </a:r>
            <a:br>
              <a:rPr lang="uk-UA" sz="2000" i="1"/>
            </a:br>
            <a:r>
              <a:rPr lang="uk-UA" sz="2000" b="1" i="1" u="sng"/>
              <a:t>Запасна гальмівна система</a:t>
            </a:r>
            <a:r>
              <a:rPr lang="uk-UA" sz="2000" b="1" i="1"/>
              <a:t/>
            </a:r>
            <a:br>
              <a:rPr lang="uk-UA" sz="2000" b="1" i="1"/>
            </a:br>
            <a:r>
              <a:rPr lang="uk-UA" sz="2000"/>
              <a:t>Запасна гальмівна система служить для екстреного або аварійного гальмування в разі відмови або несправності основної. Вона виконує ті самі функції, що й робоча гальмівна система. Може функціонувати як частина робочої системи, і як самостійний вузол.</a:t>
            </a:r>
            <a:r>
              <a:rPr lang="uk-UA" sz="2000" i="1">
                <a:hlinkClick r:id="rId3"/>
              </a:rPr>
              <a:t/>
            </a:r>
            <a:br>
              <a:rPr lang="uk-UA" sz="2000" i="1">
                <a:hlinkClick r:id="rId3"/>
              </a:rPr>
            </a:br>
            <a:endParaRPr lang="uk-UA" sz="2000"/>
          </a:p>
        </p:txBody>
      </p:sp>
      <p:graphicFrame>
        <p:nvGraphicFramePr>
          <p:cNvPr id="17419" name="Object 11"/>
          <p:cNvGraphicFramePr>
            <a:graphicFrameLocks noChangeAspect="1"/>
          </p:cNvGraphicFramePr>
          <p:nvPr/>
        </p:nvGraphicFramePr>
        <p:xfrm>
          <a:off x="1908175" y="3933825"/>
          <a:ext cx="5192713" cy="2632075"/>
        </p:xfrm>
        <a:graphic>
          <a:graphicData uri="http://schemas.openxmlformats.org/presentationml/2006/ole">
            <p:oleObj spid="_x0000_s17419" name="Bitmap Image" r:id="rId4" imgW="4976291" imgH="2521905" progId="PBrush">
              <p:embed/>
            </p:oleObj>
          </a:graphicData>
        </a:graphic>
      </p:graphicFrame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8313" y="476250"/>
            <a:ext cx="8461375" cy="719138"/>
          </a:xfrm>
        </p:spPr>
        <p:txBody>
          <a:bodyPr/>
          <a:lstStyle/>
          <a:p>
            <a:pPr algn="ctr" eaLnBrk="1" hangingPunct="1">
              <a:defRPr/>
            </a:pPr>
            <a:r>
              <a:rPr lang="uk-UA" sz="3600" b="0">
                <a:solidFill>
                  <a:srgbClr val="FF3300"/>
                </a:solidFill>
              </a:rPr>
              <a:t>Види гальмівних систем</a:t>
            </a:r>
            <a:r>
              <a:rPr lang="uk-UA" sz="3200" b="0">
                <a:solidFill>
                  <a:srgbClr val="FF3300"/>
                </a:solidFill>
              </a:rPr>
              <a:t/>
            </a:r>
            <a:br>
              <a:rPr lang="uk-UA" sz="3200" b="0">
                <a:solidFill>
                  <a:srgbClr val="FF3300"/>
                </a:solidFill>
              </a:rPr>
            </a:br>
            <a:r>
              <a:rPr lang="uk-UA" sz="3200" b="0">
                <a:solidFill>
                  <a:srgbClr val="FF3300"/>
                </a:solidFill>
              </a:rPr>
              <a:t/>
            </a:r>
            <a:br>
              <a:rPr lang="uk-UA" sz="3200" b="0">
                <a:solidFill>
                  <a:srgbClr val="FF3300"/>
                </a:solidFill>
              </a:rPr>
            </a:br>
            <a:endParaRPr lang="uk-UA" sz="1600" b="0"/>
          </a:p>
        </p:txBody>
      </p:sp>
      <p:sp>
        <p:nvSpPr>
          <p:cNvPr id="128007" name="Text Box 3"/>
          <p:cNvSpPr txBox="1">
            <a:spLocks noChangeArrowheads="1"/>
          </p:cNvSpPr>
          <p:nvPr/>
        </p:nvSpPr>
        <p:spPr bwMode="auto">
          <a:xfrm>
            <a:off x="539750" y="1052513"/>
            <a:ext cx="8064500" cy="192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i="1">
                <a:hlinkClick r:id="rId3"/>
              </a:rPr>
              <a:t>Стоянкова гальмівна система</a:t>
            </a:r>
            <a:r>
              <a:rPr lang="uk-UA" b="1" i="1"/>
              <a:t/>
            </a:r>
            <a:br>
              <a:rPr lang="uk-UA" b="1" i="1"/>
            </a:br>
            <a:r>
              <a:rPr lang="uk-UA"/>
              <a:t>Стоянкова гальмівна система призначена для: утримання транспортного засобу на місці протягом тривалого часу; запобігання самовільному руху автомобіля на похилій площині, а також для аварійного та екстреного гальмування при виході з ладу робочої гальмівної системи.</a:t>
            </a:r>
          </a:p>
          <a:p>
            <a:pPr algn="ctr">
              <a:spcBef>
                <a:spcPct val="50000"/>
              </a:spcBef>
            </a:pPr>
            <a:endParaRPr lang="uk-UA" sz="2000"/>
          </a:p>
        </p:txBody>
      </p:sp>
      <p:graphicFrame>
        <p:nvGraphicFramePr>
          <p:cNvPr id="128005" name="Object 5"/>
          <p:cNvGraphicFramePr>
            <a:graphicFrameLocks noChangeAspect="1"/>
          </p:cNvGraphicFramePr>
          <p:nvPr/>
        </p:nvGraphicFramePr>
        <p:xfrm>
          <a:off x="1908175" y="2667000"/>
          <a:ext cx="5527675" cy="3905250"/>
        </p:xfrm>
        <a:graphic>
          <a:graphicData uri="http://schemas.openxmlformats.org/presentationml/2006/ole">
            <p:oleObj spid="_x0000_s128005" name="Bitmap Image" r:id="rId4" imgW="6104149" imgH="4312381" progId="PBrush">
              <p:embed/>
            </p:oleObj>
          </a:graphicData>
        </a:graphic>
      </p:graphicFrame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88913"/>
            <a:ext cx="9144000" cy="1125537"/>
          </a:xfrm>
        </p:spPr>
        <p:txBody>
          <a:bodyPr/>
          <a:lstStyle/>
          <a:p>
            <a:pPr algn="ctr" eaLnBrk="1" hangingPunct="1">
              <a:defRPr/>
            </a:pPr>
            <a:r>
              <a:rPr lang="uk-UA" sz="3000" smtClean="0"/>
              <a:t>Технічне обслуговування гальмівної системи.</a:t>
            </a:r>
            <a:br>
              <a:rPr lang="uk-UA" sz="3000" smtClean="0"/>
            </a:br>
            <a:r>
              <a:rPr lang="uk-UA" sz="2800" i="1" u="sng" smtClean="0"/>
              <a:t>Перевірка гальмівної рідини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95288" y="1341438"/>
            <a:ext cx="8424862" cy="2519362"/>
          </a:xfrm>
        </p:spPr>
        <p:txBody>
          <a:bodyPr>
            <a:normAutofit/>
          </a:bodyPr>
          <a:lstStyle/>
          <a:p>
            <a:pPr marL="80963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000" smtClean="0">
                <a:latin typeface="Times New Roman" pitchFamily="18" charset="0"/>
              </a:rPr>
              <a:t>   </a:t>
            </a:r>
            <a:r>
              <a:rPr lang="uk-UA" sz="2200" smtClean="0"/>
              <a:t>Тестер призначений для перевірки якості гальмівної рідини. П'ять LED світлодіодів для зображення процентного вмісту води в гальмівній рідині. Світлодіодна індикація: </a:t>
            </a:r>
          </a:p>
          <a:p>
            <a:pPr marL="80963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200" smtClean="0"/>
              <a:t>   </a:t>
            </a:r>
            <a:r>
              <a:rPr lang="uk-UA" sz="2200" u="sng" smtClean="0"/>
              <a:t>Зелений:</a:t>
            </a:r>
            <a:r>
              <a:rPr lang="uk-UA" sz="2200" smtClean="0"/>
              <a:t> Батарея OK. немає води, що міститься в гальмівній рідині </a:t>
            </a:r>
          </a:p>
          <a:p>
            <a:pPr marL="80963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200" smtClean="0"/>
              <a:t>   </a:t>
            </a:r>
            <a:r>
              <a:rPr lang="uk-UA" sz="2200" u="sng" smtClean="0"/>
              <a:t>Зелений/Жовтий:</a:t>
            </a:r>
            <a:r>
              <a:rPr lang="uk-UA" sz="2200" smtClean="0"/>
              <a:t> Менш ніж 1% </a:t>
            </a:r>
          </a:p>
          <a:p>
            <a:pPr marL="80963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200" smtClean="0"/>
              <a:t>від вмісту води в гальмівній рідині.</a:t>
            </a:r>
          </a:p>
          <a:p>
            <a:pPr marL="80963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200" smtClean="0"/>
              <a:t>   </a:t>
            </a:r>
            <a:r>
              <a:rPr lang="uk-UA" sz="2200" u="sng" smtClean="0"/>
              <a:t>Зелений/жовтий/жовтий:</a:t>
            </a:r>
            <a:r>
              <a:rPr lang="uk-UA" sz="2200" smtClean="0"/>
              <a:t> прибл. 2% </a:t>
            </a:r>
          </a:p>
          <a:p>
            <a:pPr marL="80963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200" smtClean="0"/>
              <a:t>від вмісту води в гальмівній рідині.</a:t>
            </a:r>
          </a:p>
          <a:p>
            <a:pPr marL="80963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200" smtClean="0"/>
              <a:t>   </a:t>
            </a:r>
            <a:r>
              <a:rPr lang="uk-UA" sz="2200" u="sng" smtClean="0"/>
              <a:t>Зелений/жовтий/жовтий/червоний:</a:t>
            </a:r>
            <a:r>
              <a:rPr lang="uk-UA" sz="2200" smtClean="0"/>
              <a:t> </a:t>
            </a:r>
          </a:p>
          <a:p>
            <a:pPr marL="80963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200" smtClean="0"/>
              <a:t>прибл. 3% від вмісту води в гальмівній </a:t>
            </a:r>
          </a:p>
          <a:p>
            <a:pPr marL="80963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200" smtClean="0"/>
              <a:t>рідині. Гальмівна рідина має бути замінена .</a:t>
            </a:r>
          </a:p>
          <a:p>
            <a:pPr marL="80963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200" smtClean="0"/>
              <a:t>   </a:t>
            </a:r>
            <a:r>
              <a:rPr lang="uk-UA" sz="2200" u="sng" smtClean="0"/>
              <a:t>Зелений/жовтий/жовтий/червоний/червоний:</a:t>
            </a:r>
            <a:r>
              <a:rPr lang="uk-UA" sz="2200" smtClean="0"/>
              <a:t> </a:t>
            </a:r>
          </a:p>
          <a:p>
            <a:pPr marL="80963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200" smtClean="0"/>
              <a:t>Принаймні 4% від вмісту води в гальмівній </a:t>
            </a:r>
          </a:p>
          <a:p>
            <a:pPr marL="80963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200" smtClean="0"/>
              <a:t>рідині. Гальмівна рідина має бути замінена </a:t>
            </a:r>
          </a:p>
          <a:p>
            <a:pPr marL="80963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200" smtClean="0"/>
              <a:t>терміново. </a:t>
            </a:r>
            <a:endParaRPr lang="ru-RU" sz="2200" smtClean="0"/>
          </a:p>
        </p:txBody>
      </p:sp>
      <p:graphicFrame>
        <p:nvGraphicFramePr>
          <p:cNvPr id="18438" name="Object 6"/>
          <p:cNvGraphicFramePr>
            <a:graphicFrameLocks noChangeAspect="1"/>
          </p:cNvGraphicFramePr>
          <p:nvPr/>
        </p:nvGraphicFramePr>
        <p:xfrm>
          <a:off x="6589713" y="2924175"/>
          <a:ext cx="2554287" cy="3455988"/>
        </p:xfrm>
        <a:graphic>
          <a:graphicData uri="http://schemas.openxmlformats.org/presentationml/2006/ole">
            <p:oleObj spid="_x0000_s18438" name="Bitmap Image" r:id="rId3" imgW="4031329" imgH="4290432" progId="PBrush">
              <p:embed/>
            </p:oleObj>
          </a:graphicData>
        </a:graphic>
      </p:graphicFrame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88913"/>
            <a:ext cx="9144000" cy="1125537"/>
          </a:xfrm>
        </p:spPr>
        <p:txBody>
          <a:bodyPr/>
          <a:lstStyle/>
          <a:p>
            <a:pPr algn="ctr" eaLnBrk="1" hangingPunct="1">
              <a:defRPr/>
            </a:pPr>
            <a:r>
              <a:rPr lang="uk-UA" sz="3000" smtClean="0"/>
              <a:t>Технічне обслуговування гальмівної системи.</a:t>
            </a:r>
            <a:br>
              <a:rPr lang="uk-UA" sz="3000" smtClean="0"/>
            </a:br>
            <a:r>
              <a:rPr lang="uk-UA" sz="3000" i="1" u="sng" smtClean="0"/>
              <a:t>Заміна гальмівної рідини</a:t>
            </a:r>
            <a:br>
              <a:rPr lang="uk-UA" sz="3000" i="1" u="sng" smtClean="0"/>
            </a:br>
            <a:endParaRPr lang="uk-UA" sz="2800" i="1" u="sng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95288" y="1341438"/>
            <a:ext cx="8424862" cy="2519362"/>
          </a:xfrm>
        </p:spPr>
        <p:txBody>
          <a:bodyPr>
            <a:normAutofit/>
          </a:bodyPr>
          <a:lstStyle/>
          <a:p>
            <a:pPr marL="80963" indent="0"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uk-UA" sz="700" b="1" i="1" smtClean="0"/>
          </a:p>
          <a:p>
            <a:pPr marL="80963" indent="0"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uk-UA" sz="2800" b="1" i="1" smtClean="0"/>
          </a:p>
          <a:p>
            <a:pPr marL="80963" indent="0" algn="ctr" eaLnBrk="1" hangingPunct="1">
              <a:buFont typeface="Wingdings" pitchFamily="2" charset="2"/>
              <a:buNone/>
              <a:defRPr/>
            </a:pPr>
            <a:r>
              <a:rPr lang="uk-UA" sz="2800" b="1" i="1" smtClean="0"/>
              <a:t>Періодичність заміни гальмівної рідини:</a:t>
            </a:r>
          </a:p>
          <a:p>
            <a:pPr marL="80963" indent="0" eaLnBrk="1" hangingPunct="1">
              <a:defRPr/>
            </a:pPr>
            <a:r>
              <a:rPr lang="uk-UA" sz="2800" smtClean="0"/>
              <a:t>Через 1 – 3 роки експлуатації;</a:t>
            </a:r>
          </a:p>
          <a:p>
            <a:pPr marL="80963" indent="0" eaLnBrk="1" hangingPunct="1">
              <a:defRPr/>
            </a:pPr>
            <a:r>
              <a:rPr lang="uk-UA" sz="2800" smtClean="0"/>
              <a:t> За пробігу автомобіля 30 – 40 тис. км.; </a:t>
            </a:r>
          </a:p>
          <a:p>
            <a:pPr marL="80963" indent="0" eaLnBrk="1" hangingPunct="1">
              <a:defRPr/>
            </a:pPr>
            <a:r>
              <a:rPr lang="uk-UA" sz="2800" smtClean="0"/>
              <a:t>Гігроскопічність гальмівної рідини. (Волога разом із повітрям потрапляє у рідину під час експлуатації. Максимальна кількість вологи, яка допускається у робочій гальмівній рідині – до 3,5%. 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88913"/>
            <a:ext cx="9144000" cy="1125537"/>
          </a:xfrm>
        </p:spPr>
        <p:txBody>
          <a:bodyPr/>
          <a:lstStyle/>
          <a:p>
            <a:pPr algn="ctr" eaLnBrk="1" hangingPunct="1">
              <a:defRPr/>
            </a:pPr>
            <a:r>
              <a:rPr lang="uk-UA" sz="3000" smtClean="0"/>
              <a:t>Технічне обслуговування гальмівної системи.</a:t>
            </a:r>
            <a:br>
              <a:rPr lang="uk-UA" sz="3000" smtClean="0"/>
            </a:br>
            <a:r>
              <a:rPr lang="uk-UA" sz="3400" i="1" u="sng" smtClean="0"/>
              <a:t>Прокачування гальмівної системи</a:t>
            </a:r>
          </a:p>
        </p:txBody>
      </p:sp>
      <p:sp>
        <p:nvSpPr>
          <p:cNvPr id="158728" name="Содержимое 2"/>
          <p:cNvSpPr>
            <a:spLocks noGrp="1"/>
          </p:cNvSpPr>
          <p:nvPr>
            <p:ph idx="4294967295"/>
          </p:nvPr>
        </p:nvSpPr>
        <p:spPr>
          <a:xfrm>
            <a:off x="395288" y="1341438"/>
            <a:ext cx="8424862" cy="5184775"/>
          </a:xfrm>
          <a:noFill/>
        </p:spPr>
        <p:txBody>
          <a:bodyPr/>
          <a:lstStyle/>
          <a:p>
            <a:pPr marL="80963" indent="0" eaLnBrk="1" hangingPunct="1">
              <a:lnSpc>
                <a:spcPct val="80000"/>
              </a:lnSpc>
            </a:pPr>
            <a:r>
              <a:rPr lang="uk-UA" sz="1400" smtClean="0">
                <a:effectLst/>
              </a:rPr>
              <a:t>1. Викрутіть пробку бачка гідроприводів гальмівної системи і вимикання зчеплення.</a:t>
            </a:r>
          </a:p>
          <a:p>
            <a:pPr marL="80963" indent="0">
              <a:lnSpc>
                <a:spcPct val="80000"/>
              </a:lnSpc>
            </a:pPr>
            <a:r>
              <a:rPr lang="uk-UA" sz="1400" smtClean="0">
                <a:effectLst/>
              </a:rPr>
              <a:t>2. Долийте в бачок чисту гальмівну рідину до нижньої кромки наливної горловини.  </a:t>
            </a:r>
          </a:p>
          <a:p>
            <a:pPr marL="80963" indent="0">
              <a:lnSpc>
                <a:spcPct val="80000"/>
              </a:lnSpc>
            </a:pPr>
            <a:r>
              <a:rPr lang="uk-UA" sz="1400" smtClean="0">
                <a:effectLst/>
              </a:rPr>
              <a:t>3. Очистіть від бруду клапани випуску повітря і зніміть захисні ковпачки клапанів робочих циліндрів гальмових механізмів передніх і задніх коліс. </a:t>
            </a:r>
          </a:p>
          <a:p>
            <a:pPr marL="80963" indent="0">
              <a:lnSpc>
                <a:spcPct val="80000"/>
              </a:lnSpc>
            </a:pPr>
            <a:r>
              <a:rPr lang="uk-UA" sz="1400" smtClean="0">
                <a:effectLst/>
              </a:rPr>
              <a:t>4. Надіньте гумовий шланг на клапан випуску повітря робочого циліндра гальмівного механізму правого заднього колеса і занурте кінець шланга в чистий прозорий посуд. </a:t>
            </a:r>
          </a:p>
          <a:p>
            <a:pPr marL="80963" indent="0">
              <a:lnSpc>
                <a:spcPct val="80000"/>
              </a:lnSpc>
            </a:pPr>
            <a:r>
              <a:rPr lang="uk-UA" sz="1400" smtClean="0">
                <a:effectLst/>
              </a:rPr>
              <a:t>5. Помічник повинен різко натиснути на педаль гальма чотири-п'ять разів (з інтервалом між натисканнями 1-2 с), після чого утримувати педаль натиснутою.</a:t>
            </a:r>
            <a:br>
              <a:rPr lang="uk-UA" sz="1400" smtClean="0">
                <a:effectLst/>
              </a:rPr>
            </a:br>
            <a:r>
              <a:rPr lang="uk-UA" sz="1400" smtClean="0">
                <a:effectLst/>
              </a:rPr>
              <a:t>6. Відверніть на 1/2—3/4 обороту клапан випуску повітря. З шланга почне витікати стара (брудна) гальмівна рідина. Педаль гальма в цей час повинна плавно дійти до упору. Як тільки рідина перестане витікати, закрийте клапан випуску повітря. </a:t>
            </a:r>
          </a:p>
          <a:p>
            <a:pPr marL="80963" indent="0">
              <a:lnSpc>
                <a:spcPct val="80000"/>
              </a:lnSpc>
            </a:pPr>
            <a:r>
              <a:rPr lang="uk-UA" sz="1400" smtClean="0">
                <a:effectLst/>
              </a:rPr>
              <a:t>7. Повторюйте операції 4-8 разів до повної заміни рідини в приводі (зі шланга повинна витікати чиста рідина і без пухирців повітря).</a:t>
            </a:r>
            <a:br>
              <a:rPr lang="uk-UA" sz="1400" smtClean="0">
                <a:effectLst/>
              </a:rPr>
            </a:br>
            <a:r>
              <a:rPr lang="uk-UA" sz="1400" smtClean="0">
                <a:effectLst/>
              </a:rPr>
              <a:t> 8. Перевірте якість виконаної роботи: натисніть кілька разів на педаль гальма - хід педалі і зусилля на ній повинні бути однаковими при кожному натисканні. Якщо це не так, поверніться до виконання операцій 4-8. </a:t>
            </a:r>
          </a:p>
          <a:p>
            <a:pPr marL="80963" indent="0">
              <a:lnSpc>
                <a:spcPct val="80000"/>
              </a:lnSpc>
            </a:pPr>
            <a:r>
              <a:rPr lang="uk-UA" sz="1400" smtClean="0">
                <a:effectLst/>
              </a:rPr>
              <a:t>9. Долийте гальмівну рідину до рівня між мітками «МIN» і «МАХ» на стінці бачка і закрийте пробку. </a:t>
            </a:r>
          </a:p>
        </p:txBody>
      </p:sp>
      <p:graphicFrame>
        <p:nvGraphicFramePr>
          <p:cNvPr id="158724" name="Object 4"/>
          <p:cNvGraphicFramePr>
            <a:graphicFrameLocks noChangeAspect="1"/>
          </p:cNvGraphicFramePr>
          <p:nvPr/>
        </p:nvGraphicFramePr>
        <p:xfrm>
          <a:off x="395288" y="4752975"/>
          <a:ext cx="3097212" cy="1878013"/>
        </p:xfrm>
        <a:graphic>
          <a:graphicData uri="http://schemas.openxmlformats.org/presentationml/2006/ole">
            <p:oleObj spid="_x0000_s158724" name="Bitmap Image" r:id="rId3" imgW="3254022" imgH="1973333" progId="PBrush">
              <p:embed/>
            </p:oleObj>
          </a:graphicData>
        </a:graphic>
      </p:graphicFrame>
      <p:graphicFrame>
        <p:nvGraphicFramePr>
          <p:cNvPr id="158725" name="Object 5"/>
          <p:cNvGraphicFramePr>
            <a:graphicFrameLocks noChangeAspect="1"/>
          </p:cNvGraphicFramePr>
          <p:nvPr/>
        </p:nvGraphicFramePr>
        <p:xfrm>
          <a:off x="3563938" y="4724400"/>
          <a:ext cx="2592387" cy="1876425"/>
        </p:xfrm>
        <a:graphic>
          <a:graphicData uri="http://schemas.openxmlformats.org/presentationml/2006/ole">
            <p:oleObj spid="_x0000_s158725" name="Bitmap Image" r:id="rId4" imgW="3254022" imgH="2354784" progId="PBrush">
              <p:embed/>
            </p:oleObj>
          </a:graphicData>
        </a:graphic>
      </p:graphicFrame>
      <p:graphicFrame>
        <p:nvGraphicFramePr>
          <p:cNvPr id="158726" name="Object 6"/>
          <p:cNvGraphicFramePr>
            <a:graphicFrameLocks noChangeAspect="1"/>
          </p:cNvGraphicFramePr>
          <p:nvPr/>
        </p:nvGraphicFramePr>
        <p:xfrm>
          <a:off x="6300788" y="4724400"/>
          <a:ext cx="2592387" cy="1874838"/>
        </p:xfrm>
        <a:graphic>
          <a:graphicData uri="http://schemas.openxmlformats.org/presentationml/2006/ole">
            <p:oleObj spid="_x0000_s158726" name="Bitmap Image" r:id="rId5" imgW="3254022" imgH="2354784" progId="PBrush">
              <p:embed/>
            </p:oleObj>
          </a:graphicData>
        </a:graphic>
      </p:graphicFrame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88913"/>
            <a:ext cx="9144000" cy="1125537"/>
          </a:xfrm>
        </p:spPr>
        <p:txBody>
          <a:bodyPr/>
          <a:lstStyle/>
          <a:p>
            <a:pPr algn="ctr" eaLnBrk="1" hangingPunct="1">
              <a:defRPr/>
            </a:pPr>
            <a:r>
              <a:rPr lang="uk-UA" sz="3000" smtClean="0"/>
              <a:t>Технічне обслуговування гальмівної системи.</a:t>
            </a:r>
            <a:br>
              <a:rPr lang="uk-UA" sz="3000" smtClean="0"/>
            </a:br>
            <a:r>
              <a:rPr lang="uk-UA" sz="3400" i="1" u="sng" smtClean="0"/>
              <a:t>Прокачування гальмівної системи</a:t>
            </a:r>
          </a:p>
        </p:txBody>
      </p:sp>
      <p:sp>
        <p:nvSpPr>
          <p:cNvPr id="159759" name="Содержимое 2"/>
          <p:cNvSpPr>
            <a:spLocks noGrp="1"/>
          </p:cNvSpPr>
          <p:nvPr>
            <p:ph idx="4294967295"/>
          </p:nvPr>
        </p:nvSpPr>
        <p:spPr>
          <a:xfrm>
            <a:off x="395288" y="1341438"/>
            <a:ext cx="8424862" cy="5184775"/>
          </a:xfrm>
          <a:noFill/>
        </p:spPr>
        <p:txBody>
          <a:bodyPr/>
          <a:lstStyle/>
          <a:p>
            <a:pPr marL="80963" indent="0" algn="ctr">
              <a:lnSpc>
                <a:spcPct val="90000"/>
              </a:lnSpc>
              <a:buFont typeface="Wingdings" pitchFamily="2" charset="2"/>
              <a:buNone/>
            </a:pPr>
            <a:r>
              <a:rPr lang="uk-UA" sz="1400" b="1" smtClean="0">
                <a:effectLst/>
              </a:rPr>
              <a:t>Алгоритм заміни гальмівної рідини із пристосуванням:</a:t>
            </a:r>
            <a:endParaRPr lang="uk-UA" sz="1400" smtClean="0">
              <a:effectLst/>
            </a:endParaRPr>
          </a:p>
          <a:p>
            <a:pPr marL="80963" indent="0">
              <a:lnSpc>
                <a:spcPct val="90000"/>
              </a:lnSpc>
            </a:pPr>
            <a:r>
              <a:rPr lang="uk-UA" sz="1400" smtClean="0">
                <a:effectLst/>
              </a:rPr>
              <a:t>Відкрийте розширювальний бачок.</a:t>
            </a:r>
          </a:p>
          <a:p>
            <a:pPr marL="80963" indent="0">
              <a:lnSpc>
                <a:spcPct val="90000"/>
              </a:lnSpc>
            </a:pPr>
            <a:r>
              <a:rPr lang="uk-UA" sz="1400" smtClean="0">
                <a:effectLst/>
              </a:rPr>
              <a:t>Відкачайте стару рідину (шприцом).</a:t>
            </a:r>
          </a:p>
          <a:p>
            <a:pPr marL="80963" indent="0">
              <a:lnSpc>
                <a:spcPct val="90000"/>
              </a:lnSpc>
            </a:pPr>
            <a:r>
              <a:rPr lang="uk-UA" sz="1400" smtClean="0">
                <a:effectLst/>
              </a:rPr>
              <a:t>Прикріпіть до розширювального бачка ємність для автоматичного поповнення рівня (попередньо налийте в неї нову гальмівну рідину).</a:t>
            </a:r>
          </a:p>
          <a:p>
            <a:pPr marL="80963" indent="0">
              <a:lnSpc>
                <a:spcPct val="90000"/>
              </a:lnSpc>
            </a:pPr>
            <a:r>
              <a:rPr lang="uk-UA" sz="1400" smtClean="0">
                <a:effectLst/>
              </a:rPr>
              <a:t>Встановіть перший бік на домкрат.</a:t>
            </a:r>
          </a:p>
          <a:p>
            <a:pPr marL="80963" indent="0">
              <a:lnSpc>
                <a:spcPct val="90000"/>
              </a:lnSpc>
            </a:pPr>
            <a:r>
              <a:rPr lang="uk-UA" sz="1400" smtClean="0">
                <a:effectLst/>
              </a:rPr>
              <a:t>Зніміть колесо.</a:t>
            </a:r>
          </a:p>
          <a:p>
            <a:pPr marL="80963" indent="0">
              <a:lnSpc>
                <a:spcPct val="90000"/>
              </a:lnSpc>
            </a:pPr>
            <a:r>
              <a:rPr lang="uk-UA" sz="1400" smtClean="0">
                <a:effectLst/>
              </a:rPr>
              <a:t>До штуцера супорта приєднайте ємність для збирання старої рідини з пневмосистемою та трубкою.</a:t>
            </a:r>
          </a:p>
          <a:p>
            <a:pPr marL="80963" indent="0">
              <a:lnSpc>
                <a:spcPct val="90000"/>
              </a:lnSpc>
            </a:pPr>
            <a:r>
              <a:rPr lang="uk-UA" sz="1400" smtClean="0">
                <a:effectLst/>
              </a:rPr>
              <a:t>Відкрутіть штуцер.</a:t>
            </a:r>
          </a:p>
          <a:p>
            <a:pPr marL="80963" indent="0">
              <a:lnSpc>
                <a:spcPct val="90000"/>
              </a:lnSpc>
            </a:pPr>
            <a:r>
              <a:rPr lang="uk-UA" sz="1400" smtClean="0">
                <a:effectLst/>
              </a:rPr>
              <a:t>Натискайте на курок пристосування і </a:t>
            </a:r>
            <a:endParaRPr lang="en-US" sz="1400" smtClean="0">
              <a:effectLst/>
            </a:endParaRPr>
          </a:p>
          <a:p>
            <a:pPr marL="80963" indent="0">
              <a:lnSpc>
                <a:spcPct val="90000"/>
              </a:lnSpc>
              <a:buFont typeface="Wingdings" pitchFamily="2" charset="2"/>
              <a:buNone/>
            </a:pPr>
            <a:r>
              <a:rPr lang="uk-UA" sz="1400" smtClean="0">
                <a:effectLst/>
              </a:rPr>
              <a:t>відкачуйте гальмівну рідину з контуру, доки </a:t>
            </a:r>
            <a:endParaRPr lang="en-US" sz="1400" smtClean="0">
              <a:effectLst/>
            </a:endParaRPr>
          </a:p>
          <a:p>
            <a:pPr marL="80963" indent="0">
              <a:lnSpc>
                <a:spcPct val="90000"/>
              </a:lnSpc>
              <a:buFont typeface="Wingdings" pitchFamily="2" charset="2"/>
              <a:buNone/>
            </a:pPr>
            <a:r>
              <a:rPr lang="uk-UA" sz="1400" smtClean="0">
                <a:effectLst/>
              </a:rPr>
              <a:t>в трубці не з'явиться нова рідина без повітря.</a:t>
            </a:r>
          </a:p>
          <a:p>
            <a:pPr marL="80963" indent="0">
              <a:lnSpc>
                <a:spcPct val="90000"/>
              </a:lnSpc>
            </a:pPr>
            <a:r>
              <a:rPr lang="uk-UA" sz="1400" smtClean="0">
                <a:effectLst/>
              </a:rPr>
              <a:t>Повторіть для всіх контурів згідно зі схемою.</a:t>
            </a:r>
          </a:p>
          <a:p>
            <a:pPr marL="80963" indent="0">
              <a:lnSpc>
                <a:spcPct val="90000"/>
              </a:lnSpc>
            </a:pPr>
            <a:r>
              <a:rPr lang="uk-UA" sz="1400" smtClean="0">
                <a:effectLst/>
              </a:rPr>
              <a:t>Зніміть пристрої та долийте гальмівну </a:t>
            </a:r>
            <a:endParaRPr lang="en-US" sz="1400" smtClean="0">
              <a:effectLst/>
            </a:endParaRPr>
          </a:p>
          <a:p>
            <a:pPr marL="80963" indent="0">
              <a:lnSpc>
                <a:spcPct val="90000"/>
              </a:lnSpc>
              <a:buFont typeface="Wingdings" pitchFamily="2" charset="2"/>
              <a:buNone/>
            </a:pPr>
            <a:r>
              <a:rPr lang="uk-UA" sz="1400" smtClean="0">
                <a:effectLst/>
              </a:rPr>
              <a:t>рідину до рівня MAX.</a:t>
            </a:r>
          </a:p>
        </p:txBody>
      </p:sp>
      <p:graphicFrame>
        <p:nvGraphicFramePr>
          <p:cNvPr id="159752" name="Object 8"/>
          <p:cNvGraphicFramePr>
            <a:graphicFrameLocks noChangeAspect="1"/>
          </p:cNvGraphicFramePr>
          <p:nvPr/>
        </p:nvGraphicFramePr>
        <p:xfrm>
          <a:off x="4427538" y="3284538"/>
          <a:ext cx="4454525" cy="3068637"/>
        </p:xfrm>
        <a:graphic>
          <a:graphicData uri="http://schemas.openxmlformats.org/presentationml/2006/ole">
            <p:oleObj spid="_x0000_s159752" name="Bitmap Image" r:id="rId3" imgW="7033870" imgH="4503810" progId="PBrush">
              <p:embed/>
            </p:oleObj>
          </a:graphicData>
        </a:graphic>
      </p:graphicFrame>
      <p:graphicFrame>
        <p:nvGraphicFramePr>
          <p:cNvPr id="159753" name="Object 9"/>
          <p:cNvGraphicFramePr>
            <a:graphicFrameLocks noChangeAspect="1"/>
          </p:cNvGraphicFramePr>
          <p:nvPr/>
        </p:nvGraphicFramePr>
        <p:xfrm>
          <a:off x="2411413" y="4797425"/>
          <a:ext cx="1905000" cy="1905000"/>
        </p:xfrm>
        <a:graphic>
          <a:graphicData uri="http://schemas.openxmlformats.org/presentationml/2006/ole">
            <p:oleObj spid="_x0000_s159753" name="Bitmap Image" r:id="rId4" imgW="3809524" imgH="3809524" progId="PBrush">
              <p:embed/>
            </p:oleObj>
          </a:graphicData>
        </a:graphic>
      </p:graphicFrame>
      <p:graphicFrame>
        <p:nvGraphicFramePr>
          <p:cNvPr id="159757" name="Object 13"/>
          <p:cNvGraphicFramePr>
            <a:graphicFrameLocks noChangeAspect="1"/>
          </p:cNvGraphicFramePr>
          <p:nvPr/>
        </p:nvGraphicFramePr>
        <p:xfrm>
          <a:off x="755650" y="5084763"/>
          <a:ext cx="1563688" cy="1584325"/>
        </p:xfrm>
        <a:graphic>
          <a:graphicData uri="http://schemas.openxmlformats.org/presentationml/2006/ole">
            <p:oleObj spid="_x0000_s159757" name="Bitmap Image" r:id="rId5" imgW="9274344" imgH="9396274" progId="PBrush">
              <p:embed/>
            </p:oleObj>
          </a:graphicData>
        </a:graphic>
      </p:graphicFrame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88913"/>
            <a:ext cx="9144000" cy="1125537"/>
          </a:xfrm>
        </p:spPr>
        <p:txBody>
          <a:bodyPr/>
          <a:lstStyle/>
          <a:p>
            <a:pPr algn="ctr" eaLnBrk="1" hangingPunct="1">
              <a:defRPr/>
            </a:pPr>
            <a:r>
              <a:rPr lang="uk-UA" sz="3000" smtClean="0"/>
              <a:t>Технічне обслуговування гальмівної системи.</a:t>
            </a:r>
            <a:br>
              <a:rPr lang="uk-UA" sz="3000" smtClean="0"/>
            </a:br>
            <a:r>
              <a:rPr lang="uk-UA" sz="3000" i="1" u="sng" smtClean="0"/>
              <a:t>Ремонт</a:t>
            </a:r>
            <a:r>
              <a:rPr lang="uk-UA" sz="2800" i="1" u="sng" smtClean="0"/>
              <a:t> гальмівних трубок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95288" y="1341438"/>
            <a:ext cx="8424862" cy="2519362"/>
          </a:xfrm>
        </p:spPr>
        <p:txBody>
          <a:bodyPr>
            <a:normAutofit/>
          </a:bodyPr>
          <a:lstStyle/>
          <a:p>
            <a:pPr marL="80963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uk-UA" sz="2400" smtClean="0">
                <a:latin typeface="Times New Roman" pitchFamily="18" charset="0"/>
              </a:rPr>
              <a:t>   </a:t>
            </a:r>
            <a:r>
              <a:rPr lang="uk-UA" sz="2400" smtClean="0"/>
              <a:t>Коли потрібно розвальцьовування гальмівних трубок?</a:t>
            </a:r>
          </a:p>
          <a:p>
            <a:pPr marL="80963" indent="0" eaLnBrk="1" hangingPunct="1">
              <a:lnSpc>
                <a:spcPct val="90000"/>
              </a:lnSpc>
              <a:defRPr/>
            </a:pPr>
            <a:r>
              <a:rPr lang="uk-UA" sz="2400" smtClean="0"/>
              <a:t>1. Знижується пропускна здатність;</a:t>
            </a:r>
          </a:p>
          <a:p>
            <a:pPr marL="80963" indent="0" eaLnBrk="1" hangingPunct="1">
              <a:lnSpc>
                <a:spcPct val="90000"/>
              </a:lnSpc>
              <a:defRPr/>
            </a:pPr>
            <a:r>
              <a:rPr lang="uk-UA" sz="2400" smtClean="0"/>
              <a:t>2. З'являються тріщини і іржа;</a:t>
            </a:r>
          </a:p>
          <a:p>
            <a:pPr marL="80963" indent="0" eaLnBrk="1" hangingPunct="1">
              <a:lnSpc>
                <a:spcPct val="90000"/>
              </a:lnSpc>
              <a:defRPr/>
            </a:pPr>
            <a:r>
              <a:rPr lang="uk-UA" sz="2400" smtClean="0"/>
              <a:t>3. Слабшає або гниє кріплення;</a:t>
            </a:r>
          </a:p>
          <a:p>
            <a:pPr marL="80963" indent="0" eaLnBrk="1" hangingPunct="1">
              <a:lnSpc>
                <a:spcPct val="90000"/>
              </a:lnSpc>
              <a:defRPr/>
            </a:pPr>
            <a:r>
              <a:rPr lang="uk-UA" sz="2400" smtClean="0"/>
              <a:t>4. Закисає різьблення;</a:t>
            </a:r>
          </a:p>
          <a:p>
            <a:pPr marL="80963" indent="0" eaLnBrk="1" hangingPunct="1">
              <a:lnSpc>
                <a:spcPct val="90000"/>
              </a:lnSpc>
              <a:defRPr/>
            </a:pPr>
            <a:r>
              <a:rPr lang="uk-UA" sz="2400" smtClean="0"/>
              <a:t>5. Відбувається розрив.</a:t>
            </a:r>
            <a:endParaRPr lang="ru-RU" sz="2400" smtClean="0"/>
          </a:p>
        </p:txBody>
      </p:sp>
      <p:graphicFrame>
        <p:nvGraphicFramePr>
          <p:cNvPr id="129032" name="Object 8"/>
          <p:cNvGraphicFramePr>
            <a:graphicFrameLocks noChangeAspect="1"/>
          </p:cNvGraphicFramePr>
          <p:nvPr/>
        </p:nvGraphicFramePr>
        <p:xfrm>
          <a:off x="4643438" y="3141663"/>
          <a:ext cx="4392612" cy="3254375"/>
        </p:xfrm>
        <a:graphic>
          <a:graphicData uri="http://schemas.openxmlformats.org/presentationml/2006/ole">
            <p:oleObj spid="_x0000_s129032" name="Bitmap Image" r:id="rId3" imgW="7003387" imgH="5189670" progId="PBrush">
              <p:embed/>
            </p:oleObj>
          </a:graphicData>
        </a:graphic>
      </p:graphicFrame>
      <p:graphicFrame>
        <p:nvGraphicFramePr>
          <p:cNvPr id="129033" name="Object 9"/>
          <p:cNvGraphicFramePr>
            <a:graphicFrameLocks noChangeAspect="1"/>
          </p:cNvGraphicFramePr>
          <p:nvPr/>
        </p:nvGraphicFramePr>
        <p:xfrm>
          <a:off x="395288" y="4005263"/>
          <a:ext cx="4176712" cy="669925"/>
        </p:xfrm>
        <a:graphic>
          <a:graphicData uri="http://schemas.openxmlformats.org/presentationml/2006/ole">
            <p:oleObj spid="_x0000_s129033" name="Bitmap Image" r:id="rId4" imgW="9739204" imgH="1561905" progId="PBrush">
              <p:embed/>
            </p:oleObj>
          </a:graphicData>
        </a:graphic>
      </p:graphicFrame>
      <p:graphicFrame>
        <p:nvGraphicFramePr>
          <p:cNvPr id="129034" name="Object 10"/>
          <p:cNvGraphicFramePr>
            <a:graphicFrameLocks noChangeAspect="1"/>
          </p:cNvGraphicFramePr>
          <p:nvPr/>
        </p:nvGraphicFramePr>
        <p:xfrm>
          <a:off x="539750" y="4797425"/>
          <a:ext cx="3889375" cy="1949450"/>
        </p:xfrm>
        <a:graphic>
          <a:graphicData uri="http://schemas.openxmlformats.org/presentationml/2006/ole">
            <p:oleObj spid="_x0000_s129034" name="Bitmap Image" r:id="rId5" imgW="9723963" imgH="4869602" progId="PBrush">
              <p:embed/>
            </p:oleObj>
          </a:graphicData>
        </a:graphic>
      </p:graphicFrame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88913"/>
            <a:ext cx="9144000" cy="1125537"/>
          </a:xfrm>
        </p:spPr>
        <p:txBody>
          <a:bodyPr/>
          <a:lstStyle/>
          <a:p>
            <a:pPr algn="ctr" eaLnBrk="1" hangingPunct="1"/>
            <a:r>
              <a:rPr lang="uk-UA" sz="3000" smtClean="0"/>
              <a:t>Технічне обслуговування гальмівної системи.</a:t>
            </a:r>
            <a:br>
              <a:rPr lang="uk-UA" sz="3000" smtClean="0"/>
            </a:br>
            <a:r>
              <a:rPr lang="uk-UA" sz="3000" i="1" u="sng" smtClean="0"/>
              <a:t>Несправності вакуумного підсилювача</a:t>
            </a:r>
            <a:endParaRPr lang="uk-UA" sz="2800" i="1" u="sng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95288" y="1341438"/>
            <a:ext cx="8424862" cy="2519362"/>
          </a:xfrm>
        </p:spPr>
        <p:txBody>
          <a:bodyPr>
            <a:normAutofit/>
          </a:bodyPr>
          <a:lstStyle/>
          <a:p>
            <a:pPr marL="80963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800" smtClean="0"/>
              <a:t>Найбільш частими несправностями є:</a:t>
            </a:r>
          </a:p>
          <a:p>
            <a:pPr marL="80963" indent="0" eaLnBrk="1" hangingPunct="1">
              <a:lnSpc>
                <a:spcPct val="80000"/>
              </a:lnSpc>
              <a:defRPr/>
            </a:pPr>
            <a:r>
              <a:rPr lang="uk-UA" sz="2800" u="sng" smtClean="0"/>
              <a:t>Обрив шланга</a:t>
            </a:r>
            <a:r>
              <a:rPr lang="uk-UA" sz="2800" smtClean="0"/>
              <a:t>, що з'єднує його з впускним колектором (в цьому випадку можна почути характерне шипіння);</a:t>
            </a:r>
          </a:p>
          <a:p>
            <a:pPr marL="80963" indent="0" eaLnBrk="1" hangingPunct="1">
              <a:lnSpc>
                <a:spcPct val="80000"/>
              </a:lnSpc>
              <a:defRPr/>
            </a:pPr>
            <a:r>
              <a:rPr lang="uk-UA" sz="2800" u="sng" smtClean="0"/>
              <a:t>Розрив діафрагми всередині корпусу</a:t>
            </a:r>
            <a:r>
              <a:rPr lang="uk-UA" sz="2800" smtClean="0"/>
              <a:t>;</a:t>
            </a:r>
          </a:p>
          <a:p>
            <a:pPr marL="80963" indent="0" eaLnBrk="1" hangingPunct="1">
              <a:lnSpc>
                <a:spcPct val="80000"/>
              </a:lnSpc>
              <a:defRPr/>
            </a:pPr>
            <a:r>
              <a:rPr lang="uk-UA" sz="2800" u="sng" smtClean="0"/>
              <a:t>Вихід з ладу гуми клапанів</a:t>
            </a:r>
            <a:r>
              <a:rPr lang="uk-UA" sz="2800" smtClean="0"/>
              <a:t>.</a:t>
            </a:r>
          </a:p>
          <a:p>
            <a:pPr marL="80963" indent="0" eaLnBrk="1" hangingPunct="1">
              <a:lnSpc>
                <a:spcPct val="80000"/>
              </a:lnSpc>
              <a:defRPr/>
            </a:pPr>
            <a:r>
              <a:rPr lang="uk-UA" sz="2800" u="sng" smtClean="0"/>
              <a:t>Розгерметизація</a:t>
            </a:r>
            <a:r>
              <a:rPr lang="uk-UA" sz="2800" smtClean="0"/>
              <a:t> (повітря </a:t>
            </a:r>
          </a:p>
          <a:p>
            <a:pPr marL="80963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800" smtClean="0"/>
              <a:t>надходить в патрубок впускного</a:t>
            </a:r>
          </a:p>
          <a:p>
            <a:pPr marL="80963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800" smtClean="0"/>
              <a:t>колектора і призводить до</a:t>
            </a:r>
          </a:p>
          <a:p>
            <a:pPr marL="80963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800" smtClean="0"/>
              <a:t>різкого збіднення паливної </a:t>
            </a:r>
          </a:p>
          <a:p>
            <a:pPr marL="80963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800" smtClean="0"/>
              <a:t>суміші)</a:t>
            </a:r>
          </a:p>
        </p:txBody>
      </p:sp>
      <p:graphicFrame>
        <p:nvGraphicFramePr>
          <p:cNvPr id="130056" name="Object 8"/>
          <p:cNvGraphicFramePr>
            <a:graphicFrameLocks noChangeAspect="1"/>
          </p:cNvGraphicFramePr>
          <p:nvPr/>
        </p:nvGraphicFramePr>
        <p:xfrm>
          <a:off x="5940425" y="3789363"/>
          <a:ext cx="3095625" cy="2636837"/>
        </p:xfrm>
        <a:graphic>
          <a:graphicData uri="http://schemas.openxmlformats.org/presentationml/2006/ole">
            <p:oleObj spid="_x0000_s130056" name="Bitmap Image" r:id="rId3" imgW="2666667" imgH="2270957" progId="PBrush">
              <p:embed/>
            </p:oleObj>
          </a:graphicData>
        </a:graphic>
      </p:graphicFrame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88913"/>
            <a:ext cx="9144000" cy="1125537"/>
          </a:xfrm>
        </p:spPr>
        <p:txBody>
          <a:bodyPr/>
          <a:lstStyle/>
          <a:p>
            <a:pPr algn="ctr" eaLnBrk="1" hangingPunct="1"/>
            <a:r>
              <a:rPr lang="uk-UA" sz="3000" smtClean="0"/>
              <a:t>Технічне обслуговування гальмівної системи.</a:t>
            </a:r>
            <a:br>
              <a:rPr lang="uk-UA" sz="3000" smtClean="0"/>
            </a:br>
            <a:r>
              <a:rPr lang="uk-UA" sz="3000" smtClean="0"/>
              <a:t> </a:t>
            </a:r>
            <a:r>
              <a:rPr lang="uk-UA" sz="2800" u="sng" smtClean="0"/>
              <a:t>Перевірка роботи вакуумного підсилювача: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95288" y="1484313"/>
            <a:ext cx="8424862" cy="2519362"/>
          </a:xfrm>
        </p:spPr>
        <p:txBody>
          <a:bodyPr>
            <a:normAutofit/>
          </a:bodyPr>
          <a:lstStyle/>
          <a:p>
            <a:pPr marL="80963" indent="0" eaLnBrk="1" hangingPunct="1">
              <a:lnSpc>
                <a:spcPct val="90000"/>
              </a:lnSpc>
              <a:defRPr/>
            </a:pPr>
            <a:r>
              <a:rPr lang="uk-UA" sz="2800" smtClean="0"/>
              <a:t>При вимкненому двигуні прокачати (натисніть) 5-6 разів педаль гальма. Потім ще раз натисніть і на середині ходу зупиніть. Не відпускаючи педаль, запустіть двигун. Педаль «провалилася» до підлоги – вакуумний підсилювач працює справно. </a:t>
            </a:r>
          </a:p>
          <a:p>
            <a:pPr marL="80963" indent="0" eaLnBrk="1" hangingPunct="1">
              <a:lnSpc>
                <a:spcPct val="90000"/>
              </a:lnSpc>
              <a:defRPr/>
            </a:pPr>
            <a:r>
              <a:rPr lang="uk-UA" sz="2800" smtClean="0"/>
              <a:t>Запускаємо двигун і натискаємо педаль гальма. При натиснутій педалі зупиняємо двигун. Тримаємо педаль гальма близько 30 секунд. Якщо гальмо не стало відразу підніматись, протягом 30 секунд, значить вакуумний підсилювач працює добре. Якщо ж педаль пішла в гору, то вакуумний підсилювач не працює.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79388" y="188913"/>
            <a:ext cx="8964612" cy="1125537"/>
          </a:xfrm>
        </p:spPr>
        <p:txBody>
          <a:bodyPr/>
          <a:lstStyle/>
          <a:p>
            <a:pPr algn="ctr" eaLnBrk="1" hangingPunct="1">
              <a:defRPr/>
            </a:pPr>
            <a:r>
              <a:rPr lang="uk-UA" sz="3000" smtClean="0"/>
              <a:t>Технічне обслуговування гальмівної системи</a:t>
            </a:r>
            <a:br>
              <a:rPr lang="uk-UA" sz="3000" smtClean="0"/>
            </a:br>
            <a:r>
              <a:rPr lang="uk-UA" sz="3000" i="1" u="sng" smtClean="0"/>
              <a:t>Технічне обслуговування </a:t>
            </a:r>
            <a:r>
              <a:rPr lang="en-US" sz="3000" i="1" u="sng" smtClean="0"/>
              <a:t>ABS</a:t>
            </a:r>
            <a:endParaRPr lang="uk-UA" sz="2800" i="1" u="sng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95288" y="1484313"/>
            <a:ext cx="8424862" cy="5184775"/>
          </a:xfrm>
        </p:spPr>
        <p:txBody>
          <a:bodyPr>
            <a:normAutofit/>
          </a:bodyPr>
          <a:lstStyle/>
          <a:p>
            <a:pPr marL="80963" indent="0" algn="ctr">
              <a:buFont typeface="Wingdings" pitchFamily="2" charset="2"/>
              <a:buNone/>
              <a:defRPr/>
            </a:pPr>
            <a:r>
              <a:rPr lang="en-US" sz="1600" smtClean="0"/>
              <a:t>      </a:t>
            </a:r>
            <a:r>
              <a:rPr lang="uk-UA" sz="1800" smtClean="0"/>
              <a:t>За генерацію сигналу відповідає ротор і датчик ABS.</a:t>
            </a:r>
          </a:p>
          <a:p>
            <a:pPr marL="80963" indent="0">
              <a:buFont typeface="Wingdings" pitchFamily="2" charset="2"/>
              <a:buNone/>
              <a:defRPr/>
            </a:pPr>
            <a:endParaRPr lang="en-US" sz="1600" smtClean="0">
              <a:effectLst/>
            </a:endParaRPr>
          </a:p>
          <a:p>
            <a:pPr marL="80963" indent="0">
              <a:buFont typeface="Wingdings" pitchFamily="2" charset="2"/>
              <a:buNone/>
              <a:defRPr/>
            </a:pPr>
            <a:endParaRPr lang="en-US" sz="1600" smtClean="0">
              <a:effectLst/>
            </a:endParaRPr>
          </a:p>
          <a:p>
            <a:pPr marL="80963" indent="0">
              <a:buFont typeface="Wingdings" pitchFamily="2" charset="2"/>
              <a:buNone/>
              <a:defRPr/>
            </a:pPr>
            <a:endParaRPr lang="en-US" sz="1600" smtClean="0">
              <a:effectLst/>
            </a:endParaRPr>
          </a:p>
          <a:p>
            <a:pPr marL="80963" indent="0">
              <a:buFont typeface="Wingdings" pitchFamily="2" charset="2"/>
              <a:buNone/>
              <a:defRPr/>
            </a:pPr>
            <a:endParaRPr lang="en-US" sz="1600" smtClean="0">
              <a:effectLst/>
            </a:endParaRPr>
          </a:p>
          <a:p>
            <a:pPr marL="80963" indent="0">
              <a:buFont typeface="Wingdings" pitchFamily="2" charset="2"/>
              <a:buNone/>
              <a:defRPr/>
            </a:pPr>
            <a:endParaRPr lang="en-US" sz="1600" smtClean="0">
              <a:effectLst/>
            </a:endParaRPr>
          </a:p>
          <a:p>
            <a:pPr marL="80963" indent="0">
              <a:buFont typeface="Wingdings" pitchFamily="2" charset="2"/>
              <a:buNone/>
              <a:defRPr/>
            </a:pPr>
            <a:endParaRPr lang="en-US" sz="1600" smtClean="0">
              <a:effectLst/>
            </a:endParaRPr>
          </a:p>
          <a:p>
            <a:pPr marL="80963" indent="0">
              <a:buFont typeface="Wingdings" pitchFamily="2" charset="2"/>
              <a:buNone/>
              <a:defRPr/>
            </a:pPr>
            <a:endParaRPr lang="en-US" sz="1600" smtClean="0">
              <a:effectLst/>
            </a:endParaRPr>
          </a:p>
          <a:p>
            <a:pPr marL="80963" indent="0">
              <a:buFont typeface="Wingdings" pitchFamily="2" charset="2"/>
              <a:buNone/>
              <a:defRPr/>
            </a:pPr>
            <a:endParaRPr lang="en-US" sz="1600" smtClean="0">
              <a:effectLst/>
            </a:endParaRPr>
          </a:p>
          <a:p>
            <a:pPr marL="80963" indent="0">
              <a:buFont typeface="Wingdings" pitchFamily="2" charset="2"/>
              <a:buNone/>
              <a:defRPr/>
            </a:pPr>
            <a:endParaRPr lang="en-US" sz="1600" smtClean="0">
              <a:effectLst/>
            </a:endParaRPr>
          </a:p>
          <a:p>
            <a:pPr marL="80963" indent="0" algn="ctr">
              <a:buFont typeface="Wingdings" pitchFamily="2" charset="2"/>
              <a:buNone/>
              <a:defRPr/>
            </a:pPr>
            <a:r>
              <a:rPr lang="uk-UA" sz="1600" smtClean="0">
                <a:effectLst/>
              </a:rPr>
              <a:t>Причини відмови датчика ABS</a:t>
            </a:r>
            <a:br>
              <a:rPr lang="uk-UA" sz="1600" smtClean="0">
                <a:effectLst/>
              </a:rPr>
            </a:br>
            <a:r>
              <a:rPr lang="uk-UA" sz="1600" smtClean="0">
                <a:effectLst/>
              </a:rPr>
              <a:t>Відмова датчика ABS може статися з різних причин, як наприклад:</a:t>
            </a:r>
          </a:p>
          <a:p>
            <a:pPr marL="80963" indent="0">
              <a:defRPr/>
            </a:pPr>
            <a:r>
              <a:rPr lang="uk-UA" sz="1600" smtClean="0">
                <a:effectLst/>
              </a:rPr>
              <a:t>Коротке замикання або розрив контакту;</a:t>
            </a:r>
          </a:p>
          <a:p>
            <a:pPr marL="80963" indent="0">
              <a:defRPr/>
            </a:pPr>
            <a:r>
              <a:rPr lang="uk-UA" sz="1600" smtClean="0">
                <a:effectLst/>
              </a:rPr>
              <a:t>Механічне пошкодження датчика або ротора;</a:t>
            </a:r>
          </a:p>
          <a:p>
            <a:pPr marL="80963" indent="0">
              <a:defRPr/>
            </a:pPr>
            <a:r>
              <a:rPr lang="uk-UA" sz="1600" smtClean="0">
                <a:effectLst/>
              </a:rPr>
              <a:t>Кріплення датчика послаблене, оскільки затискна втулка сильно заіржавіла;</a:t>
            </a:r>
          </a:p>
          <a:p>
            <a:pPr marL="80963" indent="0">
              <a:defRPr/>
            </a:pPr>
            <a:r>
              <a:rPr lang="uk-UA" sz="1600" smtClean="0">
                <a:effectLst/>
              </a:rPr>
              <a:t>Сильне забруднення;</a:t>
            </a:r>
          </a:p>
          <a:p>
            <a:pPr marL="80963" indent="0">
              <a:defRPr/>
            </a:pPr>
            <a:r>
              <a:rPr lang="uk-UA" sz="1600" smtClean="0">
                <a:effectLst/>
              </a:rPr>
              <a:t>Занадто великий люфт підшипника колеса.</a:t>
            </a:r>
            <a:endParaRPr lang="en-US" sz="1600" smtClean="0">
              <a:effectLst/>
            </a:endParaRPr>
          </a:p>
          <a:p>
            <a:pPr marL="80963" indent="0">
              <a:buFont typeface="Wingdings" pitchFamily="2" charset="2"/>
              <a:buNone/>
              <a:defRPr/>
            </a:pPr>
            <a:endParaRPr lang="en-US" sz="1600" smtClean="0">
              <a:effectLst/>
            </a:endParaRPr>
          </a:p>
          <a:p>
            <a:pPr marL="80963" indent="0">
              <a:buFont typeface="Wingdings" pitchFamily="2" charset="2"/>
              <a:buNone/>
              <a:defRPr/>
            </a:pPr>
            <a:endParaRPr lang="uk-UA" sz="1600" smtClean="0">
              <a:effectLst/>
            </a:endParaRPr>
          </a:p>
        </p:txBody>
      </p:sp>
      <p:pic>
        <p:nvPicPr>
          <p:cNvPr id="164867" name="Picture 9" descr="1_2%20-%20Copy%2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2133600"/>
            <a:ext cx="540067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868" name="Picture 10" descr="3%20-%20Copy%20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0425" y="2178050"/>
            <a:ext cx="266382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79388" y="188913"/>
            <a:ext cx="8964612" cy="1125537"/>
          </a:xfrm>
        </p:spPr>
        <p:txBody>
          <a:bodyPr/>
          <a:lstStyle/>
          <a:p>
            <a:pPr algn="ctr" eaLnBrk="1" hangingPunct="1">
              <a:defRPr/>
            </a:pPr>
            <a:r>
              <a:rPr lang="uk-UA" sz="3000" smtClean="0"/>
              <a:t>Технічне обслуговування гальмівної системи</a:t>
            </a:r>
            <a:br>
              <a:rPr lang="uk-UA" sz="3000" smtClean="0"/>
            </a:br>
            <a:r>
              <a:rPr lang="uk-UA" sz="3000" smtClean="0"/>
              <a:t> </a:t>
            </a:r>
            <a:r>
              <a:rPr lang="uk-UA" sz="2800" i="1" u="sng" smtClean="0">
                <a:effectLst/>
              </a:rPr>
              <a:t>Основні методи перевірки датчика </a:t>
            </a:r>
            <a:r>
              <a:rPr lang="en-US" sz="2800" i="1" u="sng" smtClean="0">
                <a:effectLst/>
              </a:rPr>
              <a:t>ABS</a:t>
            </a:r>
            <a:endParaRPr lang="uk-UA" sz="2800" i="1" u="sng" smtClean="0">
              <a:effectLst/>
            </a:endParaRPr>
          </a:p>
        </p:txBody>
      </p:sp>
      <p:sp>
        <p:nvSpPr>
          <p:cNvPr id="165898" name="Содержимое 2"/>
          <p:cNvSpPr>
            <a:spLocks noGrp="1"/>
          </p:cNvSpPr>
          <p:nvPr>
            <p:ph idx="4294967295"/>
          </p:nvPr>
        </p:nvSpPr>
        <p:spPr>
          <a:xfrm>
            <a:off x="395288" y="1268413"/>
            <a:ext cx="8424862" cy="5184775"/>
          </a:xfrm>
          <a:noFill/>
        </p:spPr>
        <p:txBody>
          <a:bodyPr/>
          <a:lstStyle/>
          <a:p>
            <a:pPr marL="690563" indent="-609600">
              <a:buFont typeface="Wingdings" pitchFamily="2" charset="2"/>
              <a:buNone/>
            </a:pPr>
            <a:r>
              <a:rPr lang="uk-UA" sz="1600" smtClean="0">
                <a:effectLst/>
              </a:rPr>
              <a:t>1. Перевірка пам‘яті помилок блока керування;</a:t>
            </a:r>
          </a:p>
          <a:p>
            <a:pPr marL="690563" indent="-609600">
              <a:buFont typeface="Wingdings" pitchFamily="2" charset="2"/>
              <a:buNone/>
            </a:pPr>
            <a:r>
              <a:rPr lang="uk-UA" sz="1600" smtClean="0">
                <a:effectLst/>
              </a:rPr>
              <a:t>2. Перевірка всіх ланцюгів і з‘єднань на предмет</a:t>
            </a:r>
          </a:p>
          <a:p>
            <a:pPr marL="690563" indent="-609600">
              <a:buFont typeface="Wingdings" pitchFamily="2" charset="2"/>
              <a:buNone/>
            </a:pPr>
            <a:r>
              <a:rPr lang="uk-UA" sz="1600" smtClean="0">
                <a:effectLst/>
              </a:rPr>
              <a:t>механічних пошкоджень;</a:t>
            </a:r>
          </a:p>
          <a:p>
            <a:pPr marL="690563" indent="-609600">
              <a:buFont typeface="Wingdings" pitchFamily="2" charset="2"/>
              <a:buNone/>
            </a:pPr>
            <a:r>
              <a:rPr lang="uk-UA" sz="1600" smtClean="0">
                <a:effectLst/>
              </a:rPr>
              <a:t>3. Перевірка мультиметром;</a:t>
            </a:r>
          </a:p>
          <a:p>
            <a:pPr marL="690563" indent="-609600">
              <a:buFont typeface="Wingdings" pitchFamily="2" charset="2"/>
              <a:buNone/>
            </a:pPr>
            <a:r>
              <a:rPr lang="uk-UA" sz="1600" smtClean="0">
                <a:effectLst/>
              </a:rPr>
              <a:t>4. Перевірка осцилографом. </a:t>
            </a:r>
          </a:p>
          <a:p>
            <a:pPr marL="690563" indent="-609600" algn="ctr">
              <a:buFont typeface="Wingdings" pitchFamily="2" charset="2"/>
              <a:buNone/>
            </a:pPr>
            <a:r>
              <a:rPr lang="uk-UA" sz="1600" smtClean="0">
                <a:effectLst/>
              </a:rPr>
              <a:t>Перевірка осцилографом</a:t>
            </a:r>
          </a:p>
          <a:p>
            <a:pPr marL="690563" indent="-609600">
              <a:buFont typeface="Wingdings" pitchFamily="2" charset="2"/>
              <a:buNone/>
            </a:pPr>
            <a:endParaRPr lang="uk-UA" sz="1600" smtClean="0">
              <a:effectLst/>
            </a:endParaRPr>
          </a:p>
        </p:txBody>
      </p:sp>
      <p:pic>
        <p:nvPicPr>
          <p:cNvPr id="165899" name="Picture 6" descr="Как самому проверить датчик АБС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068638"/>
            <a:ext cx="4537075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65895" name="Object 7"/>
          <p:cNvGraphicFramePr>
            <a:graphicFrameLocks noChangeAspect="1"/>
          </p:cNvGraphicFramePr>
          <p:nvPr/>
        </p:nvGraphicFramePr>
        <p:xfrm>
          <a:off x="5508625" y="3141663"/>
          <a:ext cx="2808288" cy="2090737"/>
        </p:xfrm>
        <a:graphic>
          <a:graphicData uri="http://schemas.openxmlformats.org/presentationml/2006/ole">
            <p:oleObj spid="_x0000_s165895" name="Bitmap Image" r:id="rId4" imgW="2057578" imgH="1531753" progId="PBrush">
              <p:embed/>
            </p:oleObj>
          </a:graphicData>
        </a:graphic>
      </p:graphicFrame>
      <p:graphicFrame>
        <p:nvGraphicFramePr>
          <p:cNvPr id="165896" name="Object 8"/>
          <p:cNvGraphicFramePr>
            <a:graphicFrameLocks noChangeAspect="1"/>
          </p:cNvGraphicFramePr>
          <p:nvPr/>
        </p:nvGraphicFramePr>
        <p:xfrm>
          <a:off x="4932363" y="5229225"/>
          <a:ext cx="3816350" cy="1368425"/>
        </p:xfrm>
        <a:graphic>
          <a:graphicData uri="http://schemas.openxmlformats.org/presentationml/2006/ole">
            <p:oleObj spid="_x0000_s165896" name="Bitmap Image" r:id="rId5" imgW="3612193" imgH="1546994" progId="PBrush">
              <p:embed/>
            </p:oleObj>
          </a:graphicData>
        </a:graphic>
      </p:graphicFrame>
      <p:pic>
        <p:nvPicPr>
          <p:cNvPr id="165900" name="Picture 10" descr="220px-Osciloscop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84888" y="1341438"/>
            <a:ext cx="2232025" cy="167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88913"/>
            <a:ext cx="9144000" cy="1125537"/>
          </a:xfrm>
        </p:spPr>
        <p:txBody>
          <a:bodyPr/>
          <a:lstStyle/>
          <a:p>
            <a:pPr algn="ctr" eaLnBrk="1" hangingPunct="1">
              <a:defRPr/>
            </a:pPr>
            <a:r>
              <a:rPr lang="uk-UA" sz="3000" smtClean="0"/>
              <a:t>Технічне обслуговування гальмівної системи.</a:t>
            </a:r>
            <a:br>
              <a:rPr lang="uk-UA" sz="3000" smtClean="0"/>
            </a:br>
            <a:r>
              <a:rPr lang="uk-UA" sz="3000" i="1" u="sng" smtClean="0"/>
              <a:t>Заміна датчика </a:t>
            </a:r>
            <a:r>
              <a:rPr lang="en-US" sz="3000" i="1" u="sng" smtClean="0"/>
              <a:t>ABS</a:t>
            </a:r>
            <a:endParaRPr lang="uk-UA" sz="2800" i="1" u="sng" smtClean="0"/>
          </a:p>
        </p:txBody>
      </p:sp>
      <p:sp>
        <p:nvSpPr>
          <p:cNvPr id="166914" name="Содержимое 2"/>
          <p:cNvSpPr>
            <a:spLocks noGrp="1"/>
          </p:cNvSpPr>
          <p:nvPr>
            <p:ph idx="4294967295"/>
          </p:nvPr>
        </p:nvSpPr>
        <p:spPr>
          <a:xfrm>
            <a:off x="395288" y="1268413"/>
            <a:ext cx="8424862" cy="5184775"/>
          </a:xfrm>
          <a:noFill/>
        </p:spPr>
        <p:txBody>
          <a:bodyPr/>
          <a:lstStyle/>
          <a:p>
            <a:pPr marL="80963" indent="0" algn="ctr">
              <a:buFont typeface="Wingdings" pitchFamily="2" charset="2"/>
              <a:buNone/>
            </a:pPr>
            <a:r>
              <a:rPr lang="uk-UA" sz="1600" smtClean="0">
                <a:effectLst/>
              </a:rPr>
              <a:t>При заміні датчика ABS виконайте наступні дії:</a:t>
            </a:r>
          </a:p>
          <a:p>
            <a:pPr marL="80963" indent="0"/>
            <a:r>
              <a:rPr lang="uk-UA" sz="1400" smtClean="0">
                <a:effectLst/>
              </a:rPr>
              <a:t>Від‘єднайте кабель несправного датчика ABS (Мал. 4).</a:t>
            </a:r>
          </a:p>
          <a:p>
            <a:pPr marL="80963" indent="0"/>
            <a:r>
              <a:rPr lang="uk-UA" sz="1400" smtClean="0">
                <a:effectLst/>
              </a:rPr>
              <a:t>Витягніть датчик з отвору – можливо, необхідно буде розібрати маточину, щоб отримати кращий доступ (Мал. 5).</a:t>
            </a:r>
          </a:p>
          <a:p>
            <a:pPr marL="80963" indent="0"/>
            <a:r>
              <a:rPr lang="uk-UA" sz="1400" smtClean="0">
                <a:effectLst/>
              </a:rPr>
              <a:t>Після демонтажу несправного датчика, отвір необхідно очистити і видалити іржу.</a:t>
            </a:r>
          </a:p>
          <a:p>
            <a:pPr marL="80963" indent="0"/>
            <a:r>
              <a:rPr lang="uk-UA" sz="1400" smtClean="0">
                <a:effectLst/>
              </a:rPr>
              <a:t>Після цього отвір і затискна втулка змащуються щоб запобігти передчасній корозії. Затискна втулка вставляється в отвір і потім датчик вставляється в затискну втулку, поки не торкнеться ротора. Завдяки зазору у підшипнику коліс і руху колеса відстань між датчиком і ротором регулюється автоматично. </a:t>
            </a:r>
          </a:p>
          <a:p>
            <a:pPr marL="80963" indent="0"/>
            <a:r>
              <a:rPr lang="uk-UA" sz="1400" smtClean="0">
                <a:effectLst/>
              </a:rPr>
              <a:t>Штекерне з‘єднання має бути знову закрито, а кабелі акуратно закладені. </a:t>
            </a:r>
          </a:p>
          <a:p>
            <a:pPr marL="80963" indent="0"/>
            <a:r>
              <a:rPr lang="uk-UA" sz="1400" smtClean="0">
                <a:effectLst/>
              </a:rPr>
              <a:t>Тепер помилку можна видалити з пам‘яті помилок блока керування.</a:t>
            </a:r>
          </a:p>
        </p:txBody>
      </p:sp>
      <p:pic>
        <p:nvPicPr>
          <p:cNvPr id="166915" name="Picture 7" descr="4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4005263"/>
            <a:ext cx="6840537" cy="265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uk-UA" sz="4100" b="0"/>
              <a:t>Основні правила охорони праці при ТО гальмівної системи</a:t>
            </a:r>
          </a:p>
        </p:txBody>
      </p:sp>
      <p:sp>
        <p:nvSpPr>
          <p:cNvPr id="32770" name="Місце для вмісту 2"/>
          <p:cNvSpPr>
            <a:spLocks noGrp="1"/>
          </p:cNvSpPr>
          <p:nvPr>
            <p:ph idx="4294967295"/>
          </p:nvPr>
        </p:nvSpPr>
        <p:spPr>
          <a:xfrm>
            <a:off x="971550" y="1447800"/>
            <a:ext cx="8172450" cy="5221288"/>
          </a:xfrm>
        </p:spPr>
        <p:txBody>
          <a:bodyPr/>
          <a:lstStyle/>
          <a:p>
            <a:pPr eaLnBrk="1" hangingPunct="1">
              <a:defRPr/>
            </a:pPr>
            <a:endParaRPr lang="uk-UA" sz="1000" smtClean="0"/>
          </a:p>
          <a:p>
            <a:pPr eaLnBrk="1" hangingPunct="1">
              <a:defRPr/>
            </a:pPr>
            <a:r>
              <a:rPr lang="uk-UA" smtClean="0"/>
              <a:t>Працювати у спецодязі.</a:t>
            </a:r>
          </a:p>
          <a:p>
            <a:pPr eaLnBrk="1" hangingPunct="1">
              <a:defRPr/>
            </a:pPr>
            <a:r>
              <a:rPr lang="uk-UA" smtClean="0"/>
              <a:t>Для недопущення спалаху забороняється працювати при близькості відкритого вогню.</a:t>
            </a:r>
          </a:p>
          <a:p>
            <a:pPr eaLnBrk="1" hangingPunct="1">
              <a:defRPr/>
            </a:pPr>
            <a:r>
              <a:rPr lang="uk-UA" smtClean="0"/>
              <a:t>Безпечне використання та справність підйомних механізмів.</a:t>
            </a:r>
          </a:p>
          <a:p>
            <a:pPr eaLnBrk="1" hangingPunct="1">
              <a:defRPr/>
            </a:pPr>
            <a:r>
              <a:rPr lang="uk-UA" smtClean="0"/>
              <a:t>Робота справним інструментом та обладнанням.</a:t>
            </a:r>
          </a:p>
          <a:p>
            <a:pPr eaLnBrk="1" hangingPunct="1">
              <a:defRPr/>
            </a:pPr>
            <a:endParaRPr lang="uk-UA" smtClean="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50825" y="274638"/>
            <a:ext cx="8497888" cy="1282700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uk-UA" b="0" smtClean="0"/>
              <a:t>Закріплення нового матеріалу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4294967295"/>
          </p:nvPr>
        </p:nvSpPr>
        <p:spPr>
          <a:xfrm>
            <a:off x="323850" y="1412875"/>
            <a:ext cx="8675688" cy="4797425"/>
          </a:xfrm>
        </p:spPr>
        <p:txBody>
          <a:bodyPr>
            <a:normAutofit/>
          </a:bodyPr>
          <a:lstStyle/>
          <a:p>
            <a:pPr eaLnBrk="1" hangingPunct="1">
              <a:lnSpc>
                <a:spcPct val="140000"/>
              </a:lnSpc>
              <a:buFont typeface="Wingdings" pitchFamily="2" charset="2"/>
              <a:buNone/>
            </a:pPr>
            <a:r>
              <a:rPr lang="uk-UA" sz="3000" smtClean="0"/>
              <a:t> </a:t>
            </a:r>
            <a:r>
              <a:rPr lang="uk-UA" sz="2600" smtClean="0"/>
              <a:t>1. Опишіть методи перевірки гідровакуумного підсилювача.</a:t>
            </a:r>
          </a:p>
          <a:p>
            <a:pPr eaLnBrk="1" hangingPunct="1">
              <a:lnSpc>
                <a:spcPct val="140000"/>
              </a:lnSpc>
              <a:buFont typeface="Wingdings" pitchFamily="2" charset="2"/>
              <a:buNone/>
            </a:pPr>
            <a:r>
              <a:rPr lang="uk-UA" sz="2600" smtClean="0"/>
              <a:t> 2. Коли потрібно замінювати гальмівну рідину?</a:t>
            </a:r>
          </a:p>
          <a:p>
            <a:pPr eaLnBrk="1" hangingPunct="1">
              <a:lnSpc>
                <a:spcPct val="140000"/>
              </a:lnSpc>
              <a:buFont typeface="Wingdings" pitchFamily="2" charset="2"/>
              <a:buNone/>
            </a:pPr>
            <a:r>
              <a:rPr lang="uk-UA" sz="2600" smtClean="0"/>
              <a:t> 3. У яких випадках потрібен ремонт гальмівних трубок?</a:t>
            </a:r>
          </a:p>
          <a:p>
            <a:pPr eaLnBrk="1" hangingPunct="1">
              <a:lnSpc>
                <a:spcPct val="140000"/>
              </a:lnSpc>
              <a:buFont typeface="Wingdings" pitchFamily="2" charset="2"/>
              <a:buNone/>
            </a:pPr>
            <a:r>
              <a:rPr lang="uk-UA" sz="2600" smtClean="0"/>
              <a:t> 4. Опишіть основні правила безпеки праці при ремонті гальмівної системи.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uk-UA" sz="5500" b="0" smtClean="0"/>
              <a:t>Дякую за увагу!</a:t>
            </a:r>
          </a:p>
        </p:txBody>
      </p:sp>
      <p:pic>
        <p:nvPicPr>
          <p:cNvPr id="169986" name="Picture 5" descr="Сучасні ав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700213"/>
            <a:ext cx="7991475" cy="479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ава">
  <a:themeElements>
    <a:clrScheme name="Трава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Трава">
      <a:majorFont>
        <a:latin typeface="Arial Black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рава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рава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1597</TotalTime>
  <Words>996</Words>
  <Application>Microsoft Office PowerPoint</Application>
  <PresentationFormat>Экран (4:3)</PresentationFormat>
  <Paragraphs>122</Paragraphs>
  <Slides>17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Шаблон оформления</vt:lpstr>
      </vt:variant>
      <vt:variant>
        <vt:i4>6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32" baseType="lpstr">
      <vt:lpstr>Arial</vt:lpstr>
      <vt:lpstr>Arial Black</vt:lpstr>
      <vt:lpstr>Wingdings</vt:lpstr>
      <vt:lpstr>Calibri</vt:lpstr>
      <vt:lpstr>Wingdings 2</vt:lpstr>
      <vt:lpstr>Verdana</vt:lpstr>
      <vt:lpstr>Corbel</vt:lpstr>
      <vt:lpstr>Times New Roman</vt:lpstr>
      <vt:lpstr>Трава</vt:lpstr>
      <vt:lpstr>Солнцестояние</vt:lpstr>
      <vt:lpstr>Трава</vt:lpstr>
      <vt:lpstr>Солнцестояние</vt:lpstr>
      <vt:lpstr>Солнцестояние</vt:lpstr>
      <vt:lpstr>Солнцестояние</vt:lpstr>
      <vt:lpstr>Bitmap Image</vt:lpstr>
      <vt:lpstr>Тема: Принцип роботи та технічне обслуговування гальмівної системи</vt:lpstr>
      <vt:lpstr>Слайд 2</vt:lpstr>
      <vt:lpstr>Види гальмівних систем  </vt:lpstr>
      <vt:lpstr>Види гальмівних систем  </vt:lpstr>
      <vt:lpstr>Технічне обслуговування гальмівної системи. Перевірка гальмівної рідини</vt:lpstr>
      <vt:lpstr>Технічне обслуговування гальмівної системи. Заміна гальмівної рідини </vt:lpstr>
      <vt:lpstr>Технічне обслуговування гальмівної системи. Прокачування гальмівної системи</vt:lpstr>
      <vt:lpstr>Технічне обслуговування гальмівної системи. Прокачування гальмівної системи</vt:lpstr>
      <vt:lpstr>Технічне обслуговування гальмівної системи. Ремонт гальмівних трубок</vt:lpstr>
      <vt:lpstr>Технічне обслуговування гальмівної системи. Несправності вакуумного підсилювача</vt:lpstr>
      <vt:lpstr>Технічне обслуговування гальмівної системи.  Перевірка роботи вакуумного підсилювача:</vt:lpstr>
      <vt:lpstr>Технічне обслуговування гальмівної системи Технічне обслуговування ABS</vt:lpstr>
      <vt:lpstr>Технічне обслуговування гальмівної системи  Основні методи перевірки датчика ABS</vt:lpstr>
      <vt:lpstr>Технічне обслуговування гальмівної системи. Заміна датчика ABS</vt:lpstr>
      <vt:lpstr>Основні правила охорони праці при ТО гальмівної системи</vt:lpstr>
      <vt:lpstr>Закріплення нового матеріалу</vt:lpstr>
      <vt:lpstr>Дякую за увагу!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Гальмівна система автомобіля</dc:title>
  <dc:creator>Oles'ka</dc:creator>
  <cp:lastModifiedBy>user</cp:lastModifiedBy>
  <cp:revision>159</cp:revision>
  <dcterms:created xsi:type="dcterms:W3CDTF">2015-04-10T11:47:24Z</dcterms:created>
  <dcterms:modified xsi:type="dcterms:W3CDTF">2022-11-29T21:56:05Z</dcterms:modified>
</cp:coreProperties>
</file>