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8" r:id="rId12"/>
    <p:sldId id="269" r:id="rId13"/>
  </p:sldIdLst>
  <p:sldSz cx="12192000" cy="6858000"/>
  <p:notesSz cx="6858000" cy="9144000"/>
  <p:embeddedFontLst>
    <p:embeddedFont>
      <p:font typeface="Impact" panose="020B0806030902050204" pitchFamily="34" charset="0"/>
      <p:regular r:id="rId15"/>
    </p:embeddedFont>
    <p:embeddedFont>
      <p:font typeface="Gill Sans" panose="020B0604020202020204" charset="0"/>
      <p:regular r:id="rId16"/>
      <p:bold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1" roundtripDataSignature="AMtx7mhWdCYNBOTby/p48uR95ONveI2LV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87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21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6"/>
          <p:cNvSpPr txBox="1"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6"/>
          <p:cNvSpPr txBox="1">
            <a:spLocks noGrp="1"/>
          </p:cNvSpPr>
          <p:nvPr>
            <p:ph type="dt" idx="10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6"/>
          <p:cNvSpPr txBox="1">
            <a:spLocks noGrp="1"/>
          </p:cNvSpPr>
          <p:nvPr>
            <p:ph type="ftr" idx="11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6"/>
          <p:cNvSpPr txBox="1">
            <a:spLocks noGrp="1"/>
          </p:cNvSpPr>
          <p:nvPr>
            <p:ph type="sldNum" idx="12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Титульный слайд" type="title">
  <p:cSld name="TITLE">
    <p:bg>
      <p:bgPr>
        <a:solidFill>
          <a:schemeClr val="accent1"/>
        </a:solidFill>
        <a:effectLst/>
      </p:bgPr>
    </p:bg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8" title="scalloped circle"/>
          <p:cNvSpPr/>
          <p:nvPr/>
        </p:nvSpPr>
        <p:spPr>
          <a:xfrm>
            <a:off x="3557016" y="630936"/>
            <a:ext cx="5235575" cy="5229225"/>
          </a:xfrm>
          <a:custGeom>
            <a:avLst/>
            <a:gdLst/>
            <a:ahLst/>
            <a:cxnLst/>
            <a:rect l="l" t="t" r="r" b="b"/>
            <a:pathLst>
              <a:path w="3298" h="3294" extrusionOk="0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</p:sp>
      <p:sp>
        <p:nvSpPr>
          <p:cNvPr id="24" name="Google Shape;24;p18"/>
          <p:cNvSpPr txBox="1"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0"/>
              <a:buFont typeface="Impact"/>
              <a:buNone/>
              <a:defRPr sz="10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8"/>
          <p:cNvSpPr txBox="1"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2000"/>
              <a:buNone/>
              <a:defRPr sz="2000" b="1" i="0" cap="none">
                <a:solidFill>
                  <a:schemeClr val="dk2"/>
                </a:solidFill>
              </a:defRPr>
            </a:lvl1pPr>
            <a:lvl2pPr lvl="1" algn="ctr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6" name="Google Shape;26;p18"/>
          <p:cNvSpPr txBox="1">
            <a:spLocks noGrp="1"/>
          </p:cNvSpPr>
          <p:nvPr>
            <p:ph type="dt" idx="10"/>
          </p:nvPr>
        </p:nvSpPr>
        <p:spPr>
          <a:xfrm>
            <a:off x="1078523" y="6375679"/>
            <a:ext cx="2329722" cy="348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95E04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8"/>
          <p:cNvSpPr txBox="1">
            <a:spLocks noGrp="1"/>
          </p:cNvSpPr>
          <p:nvPr>
            <p:ph type="ftr" idx="11"/>
          </p:nvPr>
        </p:nvSpPr>
        <p:spPr>
          <a:xfrm>
            <a:off x="4180332" y="6375679"/>
            <a:ext cx="4114800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95E04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8"/>
          <p:cNvSpPr txBox="1">
            <a:spLocks noGrp="1"/>
          </p:cNvSpPr>
          <p:nvPr>
            <p:ph type="sldNum" idx="12"/>
          </p:nvPr>
        </p:nvSpPr>
        <p:spPr>
          <a:xfrm>
            <a:off x="9067218" y="6375679"/>
            <a:ext cx="2329723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95E04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95E04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95E04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95E04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95E04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95E04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95E04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95E04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95E04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sp>
        <p:nvSpPr>
          <p:cNvPr id="29" name="Google Shape;29;p18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9"/>
          <p:cNvSpPr txBox="1"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9"/>
          <p:cNvSpPr txBox="1"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marL="1371600" lvl="2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4pPr>
            <a:lvl5pPr marL="2286000" lvl="4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9"/>
          <p:cNvSpPr txBox="1">
            <a:spLocks noGrp="1"/>
          </p:cNvSpPr>
          <p:nvPr>
            <p:ph type="dt" idx="10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9"/>
          <p:cNvSpPr txBox="1">
            <a:spLocks noGrp="1"/>
          </p:cNvSpPr>
          <p:nvPr>
            <p:ph type="ftr" idx="11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9"/>
          <p:cNvSpPr txBox="1">
            <a:spLocks noGrp="1"/>
          </p:cNvSpPr>
          <p:nvPr>
            <p:ph type="sldNum" idx="12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Заголовок раздела" type="secHead">
  <p:cSld name="SECTION_HEADER">
    <p:bg>
      <p:bgPr>
        <a:solidFill>
          <a:schemeClr val="dk2"/>
        </a:solid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0"/>
          <p:cNvSpPr txBox="1"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8400"/>
              <a:buFont typeface="Impact"/>
              <a:buNone/>
              <a:defRPr sz="8400">
                <a:solidFill>
                  <a:schemeClr val="lt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0"/>
          <p:cNvSpPr txBox="1"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2000"/>
              <a:buNone/>
              <a:defRPr sz="2000" b="1" i="0" cap="none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9" name="Google Shape;39;p20"/>
          <p:cNvSpPr txBox="1">
            <a:spLocks noGrp="1"/>
          </p:cNvSpPr>
          <p:nvPr>
            <p:ph type="dt" idx="10"/>
          </p:nvPr>
        </p:nvSpPr>
        <p:spPr>
          <a:xfrm>
            <a:off x="3236546" y="6375679"/>
            <a:ext cx="1493947" cy="348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0"/>
          <p:cNvSpPr txBox="1">
            <a:spLocks noGrp="1"/>
          </p:cNvSpPr>
          <p:nvPr>
            <p:ph type="ftr" idx="11"/>
          </p:nvPr>
        </p:nvSpPr>
        <p:spPr>
          <a:xfrm>
            <a:off x="5279064" y="6375679"/>
            <a:ext cx="4114800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20"/>
          <p:cNvSpPr txBox="1">
            <a:spLocks noGrp="1"/>
          </p:cNvSpPr>
          <p:nvPr>
            <p:ph type="sldNum" idx="12"/>
          </p:nvPr>
        </p:nvSpPr>
        <p:spPr>
          <a:xfrm>
            <a:off x="9942434" y="6375679"/>
            <a:ext cx="1487566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2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2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2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2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2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2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2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2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2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grpSp>
        <p:nvGrpSpPr>
          <p:cNvPr id="42" name="Google Shape;42;p20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43" name="Google Shape;43;p20" title="left scallop shape"/>
            <p:cNvSpPr/>
            <p:nvPr/>
          </p:nvSpPr>
          <p:spPr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l" t="t" r="r" b="b"/>
              <a:pathLst>
                <a:path w="1773" h="4320" extrusionOk="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  <p:sp>
          <p:nvSpPr>
            <p:cNvPr id="44" name="Google Shape;44;p20" title="left scallop inline"/>
            <p:cNvSpPr/>
            <p:nvPr/>
          </p:nvSpPr>
          <p:spPr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l" t="t" r="r" b="b"/>
              <a:pathLst>
                <a:path w="1037" h="4320" extrusionOk="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1"/>
          <p:cNvSpPr txBox="1"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1"/>
          <p:cNvSpPr txBox="1">
            <a:spLocks noGrp="1"/>
          </p:cNvSpPr>
          <p:nvPr>
            <p:ph type="body" idx="1"/>
          </p:nvPr>
        </p:nvSpPr>
        <p:spPr>
          <a:xfrm>
            <a:off x="1257300" y="2286000"/>
            <a:ext cx="4800600" cy="36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marL="1371600" lvl="2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4pPr>
            <a:lvl5pPr marL="2286000" lvl="4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21"/>
          <p:cNvSpPr txBox="1">
            <a:spLocks noGrp="1"/>
          </p:cNvSpPr>
          <p:nvPr>
            <p:ph type="body" idx="2"/>
          </p:nvPr>
        </p:nvSpPr>
        <p:spPr>
          <a:xfrm>
            <a:off x="6647796" y="2286000"/>
            <a:ext cx="4800600" cy="36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marL="1371600" lvl="2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4pPr>
            <a:lvl5pPr marL="2286000" lvl="4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dt" idx="10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ftr" idx="11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sldNum" idx="12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22"/>
          <p:cNvSpPr txBox="1"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22"/>
          <p:cNvSpPr txBox="1"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900"/>
              <a:buNone/>
              <a:defRPr sz="1900" b="1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Google Shape;55;p22"/>
          <p:cNvSpPr txBox="1">
            <a:spLocks noGrp="1"/>
          </p:cNvSpPr>
          <p:nvPr>
            <p:ph type="body" idx="2"/>
          </p:nvPr>
        </p:nvSpPr>
        <p:spPr>
          <a:xfrm>
            <a:off x="1257300" y="2909102"/>
            <a:ext cx="4800600" cy="2996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marL="1371600" lvl="2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4pPr>
            <a:lvl5pPr marL="2286000" lvl="4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3"/>
          </p:nvPr>
        </p:nvSpPr>
        <p:spPr>
          <a:xfrm>
            <a:off x="6633864" y="2199633"/>
            <a:ext cx="4800600" cy="6325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900"/>
              <a:buNone/>
              <a:defRPr sz="1900" b="1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4"/>
          </p:nvPr>
        </p:nvSpPr>
        <p:spPr>
          <a:xfrm>
            <a:off x="6633864" y="2909102"/>
            <a:ext cx="4800600" cy="2996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marL="1371600" lvl="2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4pPr>
            <a:lvl5pPr marL="2286000" lvl="4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dt" idx="10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ftr" idx="11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sldNum" idx="12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Объект с подписью" type="objTx">
  <p:cSld name="OBJECT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3" title="right scallop background shape"/>
          <p:cNvSpPr/>
          <p:nvPr/>
        </p:nvSpPr>
        <p:spPr>
          <a:xfrm>
            <a:off x="7389812" y="0"/>
            <a:ext cx="4802188" cy="6858000"/>
          </a:xfrm>
          <a:custGeom>
            <a:avLst/>
            <a:gdLst/>
            <a:ahLst/>
            <a:cxnLst/>
            <a:rect l="l" t="t" r="r" b="b"/>
            <a:pathLst>
              <a:path w="3025" h="4320" extrusionOk="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</p:sp>
      <p:sp>
        <p:nvSpPr>
          <p:cNvPr id="63" name="Google Shape;63;p23"/>
          <p:cNvSpPr txBox="1"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00"/>
              <a:buFont typeface="Gill Sans"/>
              <a:buNone/>
              <a:defRPr sz="1900" b="1" i="0" cap="non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3"/>
          <p:cNvSpPr txBox="1">
            <a:spLocks noGrp="1"/>
          </p:cNvSpPr>
          <p:nvPr>
            <p:ph type="body" idx="1"/>
          </p:nvPr>
        </p:nvSpPr>
        <p:spPr>
          <a:xfrm>
            <a:off x="765051" y="920377"/>
            <a:ext cx="6158418" cy="4985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3200"/>
              <a:buChar char="•"/>
              <a:defRPr sz="3200"/>
            </a:lvl1pPr>
            <a:lvl2pPr marL="914400" lvl="1" indent="-4064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800"/>
              <a:buChar char="–"/>
              <a:defRPr sz="2800"/>
            </a:lvl2pPr>
            <a:lvl3pPr marL="1371600" lvl="2" indent="-3810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400"/>
              <a:buChar char="•"/>
              <a:defRPr sz="2400"/>
            </a:lvl3pPr>
            <a:lvl4pPr marL="1828800" lvl="3" indent="-355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–"/>
              <a:defRPr sz="2000"/>
            </a:lvl4pPr>
            <a:lvl5pPr marL="2286000" lvl="4" indent="-355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•"/>
              <a:defRPr sz="2000"/>
            </a:lvl5pPr>
            <a:lvl6pPr marL="2743200" lvl="5" indent="-355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–"/>
              <a:defRPr sz="2000"/>
            </a:lvl6pPr>
            <a:lvl7pPr marL="3200400" lvl="6" indent="-355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•"/>
              <a:defRPr sz="2000"/>
            </a:lvl7pPr>
            <a:lvl8pPr marL="3657600" lvl="7" indent="-355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–"/>
              <a:defRPr sz="2000"/>
            </a:lvl8pPr>
            <a:lvl9pPr marL="4114800" lvl="8" indent="-355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body" idx="2"/>
          </p:nvPr>
        </p:nvSpPr>
        <p:spPr>
          <a:xfrm>
            <a:off x="8337885" y="1741336"/>
            <a:ext cx="3092115" cy="4164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dt" idx="10"/>
          </p:nvPr>
        </p:nvSpPr>
        <p:spPr>
          <a:xfrm>
            <a:off x="765051" y="6375679"/>
            <a:ext cx="1233355" cy="348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ftr" idx="11"/>
          </p:nvPr>
        </p:nvSpPr>
        <p:spPr>
          <a:xfrm>
            <a:off x="2103620" y="6375679"/>
            <a:ext cx="3482179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23"/>
          <p:cNvSpPr txBox="1">
            <a:spLocks noGrp="1"/>
          </p:cNvSpPr>
          <p:nvPr>
            <p:ph type="sldNum" idx="12"/>
          </p:nvPr>
        </p:nvSpPr>
        <p:spPr>
          <a:xfrm>
            <a:off x="5691014" y="6375679"/>
            <a:ext cx="1232456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sp>
        <p:nvSpPr>
          <p:cNvPr id="69" name="Google Shape;69;p23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Рисунок с подписью" type="picTx">
  <p:cSld name="PICTURE_WITH_CAPTION_TEXT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4"/>
          <p:cNvSpPr>
            <a:spLocks noGrp="1"/>
          </p:cNvSpPr>
          <p:nvPr>
            <p:ph type="pic" idx="2"/>
          </p:nvPr>
        </p:nvSpPr>
        <p:spPr>
          <a:xfrm>
            <a:off x="283464" y="0"/>
            <a:ext cx="7355585" cy="6857999"/>
          </a:xfrm>
          <a:prstGeom prst="rect">
            <a:avLst/>
          </a:prstGeom>
          <a:noFill/>
          <a:ln>
            <a:noFill/>
          </a:ln>
        </p:spPr>
      </p:sp>
      <p:sp>
        <p:nvSpPr>
          <p:cNvPr id="72" name="Google Shape;72;p24" title="right scallop background shape"/>
          <p:cNvSpPr/>
          <p:nvPr/>
        </p:nvSpPr>
        <p:spPr>
          <a:xfrm>
            <a:off x="7389812" y="0"/>
            <a:ext cx="4802188" cy="6858000"/>
          </a:xfrm>
          <a:custGeom>
            <a:avLst/>
            <a:gdLst/>
            <a:ahLst/>
            <a:cxnLst/>
            <a:rect l="l" t="t" r="r" b="b"/>
            <a:pathLst>
              <a:path w="3025" h="4320" extrusionOk="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</p:sp>
      <p:sp>
        <p:nvSpPr>
          <p:cNvPr id="73" name="Google Shape;73;p24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24"/>
          <p:cNvSpPr txBox="1"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00"/>
              <a:buFont typeface="Gill Sans"/>
              <a:buNone/>
              <a:defRPr sz="1900" b="1" i="0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24"/>
          <p:cNvSpPr txBox="1">
            <a:spLocks noGrp="1"/>
          </p:cNvSpPr>
          <p:nvPr>
            <p:ph type="body" idx="1"/>
          </p:nvPr>
        </p:nvSpPr>
        <p:spPr>
          <a:xfrm>
            <a:off x="8337883" y="1741336"/>
            <a:ext cx="3092117" cy="4164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dt" idx="10"/>
          </p:nvPr>
        </p:nvSpPr>
        <p:spPr>
          <a:xfrm>
            <a:off x="765950" y="6375679"/>
            <a:ext cx="1232456" cy="348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ftr" idx="11"/>
          </p:nvPr>
        </p:nvSpPr>
        <p:spPr>
          <a:xfrm>
            <a:off x="2103621" y="6375679"/>
            <a:ext cx="3482178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sldNum" idx="12"/>
          </p:nvPr>
        </p:nvSpPr>
        <p:spPr>
          <a:xfrm>
            <a:off x="5687568" y="6375679"/>
            <a:ext cx="1234440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5"/>
          <p:cNvSpPr txBox="1"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5"/>
          <p:cNvSpPr txBox="1">
            <a:spLocks noGrp="1"/>
          </p:cNvSpPr>
          <p:nvPr>
            <p:ph type="body" idx="1"/>
          </p:nvPr>
        </p:nvSpPr>
        <p:spPr>
          <a:xfrm rot="5400000">
            <a:off x="4544044" y="-1006365"/>
            <a:ext cx="3593591" cy="10178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marL="1371600" lvl="2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4pPr>
            <a:lvl5pPr marL="2286000" lvl="4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25"/>
          <p:cNvSpPr txBox="1">
            <a:spLocks noGrp="1"/>
          </p:cNvSpPr>
          <p:nvPr>
            <p:ph type="dt" idx="10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5"/>
          <p:cNvSpPr txBox="1">
            <a:spLocks noGrp="1"/>
          </p:cNvSpPr>
          <p:nvPr>
            <p:ph type="ftr" idx="11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5"/>
          <p:cNvSpPr txBox="1">
            <a:spLocks noGrp="1"/>
          </p:cNvSpPr>
          <p:nvPr>
            <p:ph type="sldNum" idx="12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6"/>
          <p:cNvSpPr txBox="1">
            <a:spLocks noGrp="1"/>
          </p:cNvSpPr>
          <p:nvPr>
            <p:ph type="title"/>
          </p:nvPr>
        </p:nvSpPr>
        <p:spPr>
          <a:xfrm rot="5400000">
            <a:off x="8012185" y="2436522"/>
            <a:ext cx="5600404" cy="14921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6"/>
          <p:cNvSpPr txBox="1">
            <a:spLocks noGrp="1"/>
          </p:cNvSpPr>
          <p:nvPr>
            <p:ph type="body" idx="1"/>
          </p:nvPr>
        </p:nvSpPr>
        <p:spPr>
          <a:xfrm rot="5400000">
            <a:off x="2653390" y="-1013705"/>
            <a:ext cx="5600405" cy="83925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2pPr>
            <a:lvl3pPr marL="1371600" lvl="2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4pPr>
            <a:lvl5pPr marL="2286000" lvl="4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–"/>
              <a:defRPr/>
            </a:lvl8pPr>
            <a:lvl9pPr marL="4114800" lvl="8" indent="-34290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26"/>
          <p:cNvSpPr txBox="1">
            <a:spLocks noGrp="1"/>
          </p:cNvSpPr>
          <p:nvPr>
            <p:ph type="dt" idx="10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26"/>
          <p:cNvSpPr txBox="1">
            <a:spLocks noGrp="1"/>
          </p:cNvSpPr>
          <p:nvPr>
            <p:ph type="ftr" idx="11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6"/>
          <p:cNvSpPr txBox="1">
            <a:spLocks noGrp="1"/>
          </p:cNvSpPr>
          <p:nvPr>
            <p:ph type="sldNum" idx="12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5"/>
          <p:cNvSpPr txBox="1"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100"/>
              <a:buFont typeface="Impact"/>
              <a:buNone/>
              <a:defRPr sz="5100" b="0" i="0" u="none" strike="noStrike" cap="none">
                <a:solidFill>
                  <a:schemeClr val="dk2"/>
                </a:solidFill>
                <a:latin typeface="Impact"/>
                <a:ea typeface="Impact"/>
                <a:cs typeface="Impact"/>
                <a:sym typeface="Impac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5"/>
          <p:cNvSpPr txBox="1"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42900" algn="l" rtl="0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Gill Sans"/>
              <a:buChar char="–"/>
              <a:defRPr sz="18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30200" algn="l" rtl="0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17500" algn="l" rtl="0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Gill Sans"/>
              <a:buChar char="–"/>
              <a:defRPr sz="14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17500" algn="l" rtl="0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17500" algn="l" rtl="0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Gill Sans"/>
              <a:buChar char="–"/>
              <a:defRPr sz="14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17500" algn="l" rtl="0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17500" algn="l" rtl="0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Gill Sans"/>
              <a:buChar char="–"/>
              <a:defRPr sz="14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17500" algn="l" rtl="0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8" name="Google Shape;8;p15"/>
          <p:cNvSpPr txBox="1">
            <a:spLocks noGrp="1"/>
          </p:cNvSpPr>
          <p:nvPr>
            <p:ph type="dt" idx="10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9" name="Google Shape;9;p15"/>
          <p:cNvSpPr txBox="1">
            <a:spLocks noGrp="1"/>
          </p:cNvSpPr>
          <p:nvPr>
            <p:ph type="ftr" idx="11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" name="Google Shape;10;p15"/>
          <p:cNvSpPr txBox="1">
            <a:spLocks noGrp="1"/>
          </p:cNvSpPr>
          <p:nvPr>
            <p:ph type="sldNum" idx="12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595959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sp>
        <p:nvSpPr>
          <p:cNvPr id="11" name="Google Shape;11;p15" title="Left scallop edge"/>
          <p:cNvSpPr/>
          <p:nvPr/>
        </p:nvSpPr>
        <p:spPr>
          <a:xfrm>
            <a:off x="0" y="0"/>
            <a:ext cx="885825" cy="6858000"/>
          </a:xfrm>
          <a:custGeom>
            <a:avLst/>
            <a:gdLst/>
            <a:ahLst/>
            <a:cxnLst/>
            <a:rect l="l" t="t" r="r" b="b"/>
            <a:pathLst>
              <a:path w="558" h="4320" extrusionOk="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</p:sp>
      <p:sp>
        <p:nvSpPr>
          <p:cNvPr id="12" name="Google Shape;12;p15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"/>
          <p:cNvSpPr txBox="1">
            <a:spLocks noGrp="1"/>
          </p:cNvSpPr>
          <p:nvPr>
            <p:ph type="title"/>
          </p:nvPr>
        </p:nvSpPr>
        <p:spPr>
          <a:xfrm>
            <a:off x="4314825" y="889565"/>
            <a:ext cx="7398369" cy="36480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Times New Roman"/>
              <a:buNone/>
            </a:pPr>
            <a:r>
              <a:rPr lang="uk-UA" sz="3600" b="1" i="1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ТЕМА УРОКУ:</a:t>
            </a:r>
            <a:br>
              <a:rPr lang="uk-UA" sz="3600" b="1" i="1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uk-UA" sz="3600" b="1" i="1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uk-UA" sz="3600" b="1" i="1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uk-UA" sz="3600" b="1" i="1" dirty="0" smtClean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«КАПУСНЯКИ. </a:t>
            </a:r>
            <a:br>
              <a:rPr lang="uk-UA" sz="3600" b="1" i="1" dirty="0" smtClean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uk-UA" sz="3600" b="1" i="1" dirty="0" smtClean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ТЕХНОЛОГІЯ ПРИГОТУВАННЯ, АСОРТИМЕНТ. </a:t>
            </a:r>
            <a:br>
              <a:rPr lang="uk-UA" sz="3600" b="1" i="1" dirty="0" smtClean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uk-UA" sz="3600" b="1" i="1" dirty="0" smtClean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ВИМОГИ </a:t>
            </a:r>
            <a:r>
              <a:rPr lang="uk-UA" sz="3600" b="1" i="1" smtClean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 ЯКОСТІ»</a:t>
            </a:r>
            <a:endParaRPr sz="3600" b="1" i="1" dirty="0">
              <a:solidFill>
                <a:schemeClr val="accen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6" name="Google Shape;9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74492" y="3182939"/>
            <a:ext cx="4022338" cy="3048038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1066800" y="304790"/>
            <a:ext cx="410957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КОМУНАЛЬНИЙ ЗАКЛАД ПРОФЕСІЙНОЇ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ПРОФЕСІЙНО-ТЕХНІЧНОЇ) ОСВІТИ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«КИЇВСЬКИЙ ПРОФЕСІЙНИЙ КОЛЕДЖ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ТЕХНОЛОГІЙ ТА ДИЗАЙНУ»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(КЗППТО «КПКТД»)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857875" y="5276870"/>
            <a:ext cx="57531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ПІДГОТУВАЛА: 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ВИКЛАДАЧ ПРОФЕСІЙНО-ТЕОРЕТИЧНОЇ ПІДГОТОВКИ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АННА СТЕПАНЧУК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"/>
          <p:cNvSpPr txBox="1">
            <a:spLocks noGrp="1"/>
          </p:cNvSpPr>
          <p:nvPr>
            <p:ph type="title"/>
          </p:nvPr>
        </p:nvSpPr>
        <p:spPr>
          <a:xfrm>
            <a:off x="1251678" y="382384"/>
            <a:ext cx="10178322" cy="60184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lang="uk-UA" sz="3600" b="1" i="1" dirty="0" smtClean="0">
                <a:latin typeface="Times New Roman"/>
                <a:ea typeface="Times New Roman"/>
                <a:cs typeface="Times New Roman"/>
                <a:sym typeface="Times New Roman"/>
              </a:rPr>
              <a:t>МЕТА</a:t>
            </a:r>
            <a:r>
              <a:rPr lang="uk-UA" sz="3600" b="1" i="1" dirty="0"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br>
              <a:rPr lang="uk-UA" sz="3600" b="1" i="1" dirty="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uk-UA" sz="3600" b="1" i="1" dirty="0"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uk-UA" sz="3600" b="1" i="1" dirty="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uk-UA" sz="3200" b="1" i="1" dirty="0">
                <a:latin typeface="Times New Roman"/>
                <a:ea typeface="Times New Roman"/>
                <a:cs typeface="Times New Roman"/>
                <a:sym typeface="Times New Roman"/>
              </a:rPr>
              <a:t>НАВЧАЛЬНА:</a:t>
            </a:r>
            <a:r>
              <a:rPr lang="uk-UA" sz="3200" dirty="0">
                <a:latin typeface="Times New Roman"/>
                <a:ea typeface="Times New Roman"/>
                <a:cs typeface="Times New Roman"/>
                <a:sym typeface="Times New Roman"/>
              </a:rPr>
              <a:t> ПОГЛИБИТИ ЗНАННЯ З ТЕОРІЇ ПРИГОТУВАННЯ ПЕРШИХ ЗАПРАВНИХ СТРАВ, ВИВЧИТИ ТЕХНОЛОГІЮ ПРИГОТУВАННЯ КАПУСНЯКІВ. АСОРТИМЕНТ, ВІДПУСК КАПУСНЯКІВ.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"/>
          <p:cNvSpPr txBox="1">
            <a:spLocks noGrp="1"/>
          </p:cNvSpPr>
          <p:nvPr>
            <p:ph type="title"/>
          </p:nvPr>
        </p:nvSpPr>
        <p:spPr>
          <a:xfrm>
            <a:off x="1251678" y="382385"/>
            <a:ext cx="10178322" cy="8442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lang="uk-UA" sz="3600" b="1" i="1">
                <a:latin typeface="Times New Roman"/>
                <a:ea typeface="Times New Roman"/>
                <a:cs typeface="Times New Roman"/>
                <a:sym typeface="Times New Roman"/>
              </a:rPr>
              <a:t>АКТУАЛІЗАЦІЯ ЗНАНЬ:</a:t>
            </a:r>
            <a:endParaRPr sz="3600" b="1" i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7" name="Google Shape;107;p3"/>
          <p:cNvSpPr/>
          <p:nvPr/>
        </p:nvSpPr>
        <p:spPr>
          <a:xfrm>
            <a:off x="970155" y="1166843"/>
            <a:ext cx="10872439" cy="2554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AutoNum type="arabicPeriod"/>
            </a:pPr>
            <a:r>
              <a:rPr lang="uk-UA" sz="2000" b="1" i="1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Вставте пропущені слова.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Борщ український.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Сирі столові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… 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шаткують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 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 тушкують до готовності. Ріпчасту цибулю, моркву, корінь петрушку шаткують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… 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з жиром. М'ясний або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бульйон проціджують, доводять до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. У киплячий бульйон кладуть нарізану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 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або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 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картоплю, доводять до кипіння, кладуть нашатковану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свіжу білоголову капусту й варять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…-…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хв, потім додають тушковані буряки, пасеровані овочі і варять до готовності. За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…-…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хв до закінчення варіння кладуть підготовлений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стручковий солодкий, нарізаний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пасероване розведене бульйоном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сіль, цукор, спеції. Готовий борщ заправляють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розтертим з часником, настоюють 20 хв. </a:t>
            </a:r>
            <a:endParaRPr sz="20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8" name="Google Shape;108;p3"/>
          <p:cNvSpPr/>
          <p:nvPr/>
        </p:nvSpPr>
        <p:spPr>
          <a:xfrm>
            <a:off x="970155" y="4733030"/>
            <a:ext cx="10872438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Борщ полтавський з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. Варять бульйон з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 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Буряки нарізують тонкими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і тушкують до готовності. Моркву, петрушку нарізують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ріпчасту цибулю (2/3 норми) - півкільцями і пасерують з додаванням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пюре. У проціджений киплячий бульйон кладуть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нарізану кубиками, доводять до кипіння, а потім кладуть капусту, нарізану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, і варять 10-15 хв, додають тушковані буряки, пасеровані овочі, спеції і варять до готовності. Підготовлені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 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варять окремо у гарячій підсоленій </a:t>
            </a:r>
            <a:r>
              <a:rPr lang="uk-UA" sz="20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</a:t>
            </a:r>
            <a:r>
              <a:rPr lang="uk-UA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до готовності. Варені галушки виймають в друшляк, дають стекти воді. </a:t>
            </a:r>
            <a:endParaRPr sz="20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9" name="Google Shape;109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65664" y="3409843"/>
            <a:ext cx="1388443" cy="14085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723166" y="186224"/>
            <a:ext cx="1988357" cy="13231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"/>
          <p:cNvSpPr txBox="1">
            <a:spLocks noGrp="1"/>
          </p:cNvSpPr>
          <p:nvPr>
            <p:ph type="title"/>
          </p:nvPr>
        </p:nvSpPr>
        <p:spPr>
          <a:xfrm>
            <a:off x="1251678" y="382385"/>
            <a:ext cx="10178322" cy="8107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imes New Roman"/>
              <a:buNone/>
            </a:pPr>
            <a:r>
              <a:rPr lang="uk-UA" sz="3600" b="1" i="1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МОТИВАЦІЯ</a:t>
            </a:r>
            <a:r>
              <a:rPr lang="uk-UA"/>
              <a:t> </a:t>
            </a:r>
            <a:endParaRPr/>
          </a:p>
        </p:txBody>
      </p:sp>
      <p:sp>
        <p:nvSpPr>
          <p:cNvPr id="116" name="Google Shape;116;p4"/>
          <p:cNvSpPr/>
          <p:nvPr/>
        </p:nvSpPr>
        <p:spPr>
          <a:xfrm>
            <a:off x="1251677" y="1193180"/>
            <a:ext cx="10535161" cy="3108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Популярними в Україні є також капусняки. Основним продуктом для приготування їх є квашена капуста. Готують кілька видів капусняків, які відрізняються як за складом продуктів, так і за способом приготування. Капусняки готують вегетаріанські або на бульйоні жирної свинини чи відварі з грибів. Капусняк звичайний можна готувати на рибному бульйоні. Сьогодні ми з вами вивчимо особливості приготування капусняків.</a:t>
            </a:r>
            <a:endParaRPr sz="28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7" name="Google Shape;117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27795" y="4031690"/>
            <a:ext cx="3853212" cy="2554847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chemeClr val="dk2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18" name="Google Shape;118;p4"/>
          <p:cNvSpPr/>
          <p:nvPr/>
        </p:nvSpPr>
        <p:spPr>
          <a:xfrm>
            <a:off x="1251677" y="4832211"/>
            <a:ext cx="6270287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Квашену капусту попередньо тушкують 1,5-2,5 год з додаванням бульйону і жиру. Дуже кислу - промивають холодною водою. Моркву, цибулю й біле коріння пасерують Капусняки подають зі сметаною (15-25 г на порцію) і подрібненою зеленню петрушки, кропу, які заздалегідь обшпарюють окропом. </a:t>
            </a:r>
            <a:endParaRPr sz="18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5"/>
          <p:cNvSpPr txBox="1">
            <a:spLocks noGrp="1"/>
          </p:cNvSpPr>
          <p:nvPr>
            <p:ph type="title"/>
          </p:nvPr>
        </p:nvSpPr>
        <p:spPr>
          <a:xfrm>
            <a:off x="1251678" y="203966"/>
            <a:ext cx="10178322" cy="598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lang="uk-UA" sz="3600" b="1" i="1">
                <a:latin typeface="Times New Roman"/>
                <a:ea typeface="Times New Roman"/>
                <a:cs typeface="Times New Roman"/>
                <a:sym typeface="Times New Roman"/>
              </a:rPr>
              <a:t>КАПУСНЯК (ЗВИЧАЙНИЙ)</a:t>
            </a:r>
            <a:endParaRPr sz="3600" b="1" i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4" name="Google Shape;124;p5"/>
          <p:cNvSpPr/>
          <p:nvPr/>
        </p:nvSpPr>
        <p:spPr>
          <a:xfrm>
            <a:off x="892097" y="802888"/>
            <a:ext cx="4125952" cy="6001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проціджений киплячий бульйон кладуть нарізану часточками картоплю, варять до напівготовності, додають тушковану капусту, пасеровані овочі, розведену бульйоном борошняну пасеровку, сіль, цукор, спеції і варять до готовності (5-7 хв). Готовий капусняк заправляють салом, розтертим з сирою цибулею, часником і зеленню. Подають зі шматочком свинини, сметаною і дрібно нарізаною зеленню. </a:t>
            </a:r>
            <a:endParaRPr sz="2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pSp>
        <p:nvGrpSpPr>
          <p:cNvPr id="125" name="Google Shape;125;p5"/>
          <p:cNvGrpSpPr/>
          <p:nvPr/>
        </p:nvGrpSpPr>
        <p:grpSpPr>
          <a:xfrm>
            <a:off x="5784630" y="803879"/>
            <a:ext cx="5269081" cy="5708172"/>
            <a:chOff x="766581" y="990"/>
            <a:chExt cx="5269081" cy="5708172"/>
          </a:xfrm>
        </p:grpSpPr>
        <p:sp>
          <p:nvSpPr>
            <p:cNvPr id="126" name="Google Shape;126;p5"/>
            <p:cNvSpPr/>
            <p:nvPr/>
          </p:nvSpPr>
          <p:spPr>
            <a:xfrm>
              <a:off x="766581" y="990"/>
              <a:ext cx="2195450" cy="1317270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98B38A"/>
                </a:gs>
                <a:gs pos="50000">
                  <a:srgbClr val="8AAC78"/>
                </a:gs>
                <a:gs pos="100000">
                  <a:srgbClr val="799967"/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algn="ctr" rotWithShape="0">
                <a:srgbClr val="000000">
                  <a:alpha val="24705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5"/>
            <p:cNvSpPr txBox="1"/>
            <p:nvPr/>
          </p:nvSpPr>
          <p:spPr>
            <a:xfrm>
              <a:off x="805163" y="39572"/>
              <a:ext cx="2118286" cy="12401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600" b="1" i="0" u="none" strike="noStrike" cap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У бульйон закладають картоплю (часточками)</a:t>
              </a:r>
              <a:endParaRPr sz="16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28" name="Google Shape;128;p5"/>
            <p:cNvSpPr/>
            <p:nvPr/>
          </p:nvSpPr>
          <p:spPr>
            <a:xfrm>
              <a:off x="3155231" y="387390"/>
              <a:ext cx="465435" cy="544471"/>
            </a:xfrm>
            <a:prstGeom prst="rightArrow">
              <a:avLst>
                <a:gd name="adj1" fmla="val 60000"/>
                <a:gd name="adj2" fmla="val 50000"/>
              </a:avLst>
            </a:prstGeom>
            <a:gradFill>
              <a:gsLst>
                <a:gs pos="0">
                  <a:srgbClr val="98B38A"/>
                </a:gs>
                <a:gs pos="50000">
                  <a:srgbClr val="8AAC78"/>
                </a:gs>
                <a:gs pos="100000">
                  <a:srgbClr val="799967"/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algn="ctr" rotWithShape="0">
                <a:srgbClr val="000000">
                  <a:alpha val="24705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5"/>
            <p:cNvSpPr txBox="1"/>
            <p:nvPr/>
          </p:nvSpPr>
          <p:spPr>
            <a:xfrm>
              <a:off x="3155231" y="496284"/>
              <a:ext cx="325805" cy="32668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300" b="0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30" name="Google Shape;130;p5"/>
            <p:cNvSpPr/>
            <p:nvPr/>
          </p:nvSpPr>
          <p:spPr>
            <a:xfrm>
              <a:off x="3840212" y="990"/>
              <a:ext cx="2195450" cy="1317270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ABBC86"/>
                </a:gs>
                <a:gs pos="50000">
                  <a:srgbClr val="A3B771"/>
                </a:gs>
                <a:gs pos="100000">
                  <a:srgbClr val="90A461"/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algn="ctr" rotWithShape="0">
                <a:srgbClr val="000000">
                  <a:alpha val="24705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5"/>
            <p:cNvSpPr txBox="1"/>
            <p:nvPr/>
          </p:nvSpPr>
          <p:spPr>
            <a:xfrm>
              <a:off x="3878794" y="39572"/>
              <a:ext cx="2118286" cy="12401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800" b="1" i="0" u="none" strike="noStrike" cap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Додають тушковану капусту, пасеровані овочі</a:t>
              </a:r>
              <a:endParaRPr sz="1800" b="1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32" name="Google Shape;132;p5"/>
            <p:cNvSpPr/>
            <p:nvPr/>
          </p:nvSpPr>
          <p:spPr>
            <a:xfrm rot="5400000">
              <a:off x="4705219" y="1471942"/>
              <a:ext cx="465435" cy="544471"/>
            </a:xfrm>
            <a:prstGeom prst="rightArrow">
              <a:avLst>
                <a:gd name="adj1" fmla="val 60000"/>
                <a:gd name="adj2" fmla="val 50000"/>
              </a:avLst>
            </a:prstGeom>
            <a:gradFill>
              <a:gsLst>
                <a:gs pos="0">
                  <a:srgbClr val="B5BF85"/>
                </a:gs>
                <a:gs pos="50000">
                  <a:srgbClr val="AFBB6F"/>
                </a:gs>
                <a:gs pos="100000">
                  <a:srgbClr val="9CA95E"/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algn="ctr" rotWithShape="0">
                <a:srgbClr val="000000">
                  <a:alpha val="24705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5"/>
            <p:cNvSpPr txBox="1"/>
            <p:nvPr/>
          </p:nvSpPr>
          <p:spPr>
            <a:xfrm>
              <a:off x="4774595" y="1511460"/>
              <a:ext cx="326683" cy="3258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300" b="0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34" name="Google Shape;134;p5"/>
            <p:cNvSpPr/>
            <p:nvPr/>
          </p:nvSpPr>
          <p:spPr>
            <a:xfrm>
              <a:off x="3840212" y="2196441"/>
              <a:ext cx="2195450" cy="1317270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C5BC80"/>
                </a:gs>
                <a:gs pos="50000">
                  <a:srgbClr val="C1B66B"/>
                </a:gs>
                <a:gs pos="100000">
                  <a:srgbClr val="AEA45B"/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algn="ctr" rotWithShape="0">
                <a:srgbClr val="000000">
                  <a:alpha val="24705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135;p5"/>
            <p:cNvSpPr txBox="1"/>
            <p:nvPr/>
          </p:nvSpPr>
          <p:spPr>
            <a:xfrm>
              <a:off x="3878794" y="2235023"/>
              <a:ext cx="2118286" cy="12401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800" b="1" i="0" u="none" strike="noStrike" cap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Додають розведену бульйоном борошняну пасеровку</a:t>
              </a:r>
              <a:endParaRPr sz="1800" b="1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36" name="Google Shape;136;p5"/>
            <p:cNvSpPr/>
            <p:nvPr/>
          </p:nvSpPr>
          <p:spPr>
            <a:xfrm rot="10800000">
              <a:off x="3181576" y="2582841"/>
              <a:ext cx="465435" cy="544471"/>
            </a:xfrm>
            <a:prstGeom prst="rightArrow">
              <a:avLst>
                <a:gd name="adj1" fmla="val 60000"/>
                <a:gd name="adj2" fmla="val 50000"/>
              </a:avLst>
            </a:prstGeom>
            <a:gradFill>
              <a:gsLst>
                <a:gs pos="0">
                  <a:srgbClr val="CBAB7E"/>
                </a:gs>
                <a:gs pos="50000">
                  <a:srgbClr val="C8A168"/>
                </a:gs>
                <a:gs pos="100000">
                  <a:srgbClr val="B58E57"/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algn="ctr" rotWithShape="0">
                <a:srgbClr val="000000">
                  <a:alpha val="24705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5"/>
            <p:cNvSpPr txBox="1"/>
            <p:nvPr/>
          </p:nvSpPr>
          <p:spPr>
            <a:xfrm>
              <a:off x="3321206" y="2691735"/>
              <a:ext cx="325805" cy="32668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300" b="0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38" name="Google Shape;138;p5"/>
            <p:cNvSpPr/>
            <p:nvPr/>
          </p:nvSpPr>
          <p:spPr>
            <a:xfrm>
              <a:off x="766581" y="2196441"/>
              <a:ext cx="2195450" cy="1317270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CEA27C"/>
                </a:gs>
                <a:gs pos="50000">
                  <a:srgbClr val="CC9665"/>
                </a:gs>
                <a:gs pos="100000">
                  <a:srgbClr val="B98354"/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algn="ctr" rotWithShape="0">
                <a:srgbClr val="000000">
                  <a:alpha val="24705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5"/>
            <p:cNvSpPr txBox="1"/>
            <p:nvPr/>
          </p:nvSpPr>
          <p:spPr>
            <a:xfrm>
              <a:off x="805163" y="2235023"/>
              <a:ext cx="2118286" cy="12401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800" b="1" i="0" u="none" strike="noStrike" cap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Додають сіль, цукор, спеції і варять до готовності</a:t>
              </a:r>
              <a:endParaRPr sz="1800" b="1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40" name="Google Shape;140;p5"/>
            <p:cNvSpPr/>
            <p:nvPr/>
          </p:nvSpPr>
          <p:spPr>
            <a:xfrm rot="5400000">
              <a:off x="1631588" y="3667393"/>
              <a:ext cx="465435" cy="544471"/>
            </a:xfrm>
            <a:prstGeom prst="rightArrow">
              <a:avLst>
                <a:gd name="adj1" fmla="val 60000"/>
                <a:gd name="adj2" fmla="val 50000"/>
              </a:avLst>
            </a:prstGeom>
            <a:gradFill>
              <a:gsLst>
                <a:gs pos="0">
                  <a:srgbClr val="D77E79"/>
                </a:gs>
                <a:gs pos="50000">
                  <a:srgbClr val="D7675F"/>
                </a:gs>
                <a:gs pos="100000">
                  <a:srgbClr val="C3564E"/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algn="ctr" rotWithShape="0">
                <a:srgbClr val="000000">
                  <a:alpha val="24705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5"/>
            <p:cNvSpPr txBox="1"/>
            <p:nvPr/>
          </p:nvSpPr>
          <p:spPr>
            <a:xfrm>
              <a:off x="1700964" y="3706911"/>
              <a:ext cx="326683" cy="3258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300" b="0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42" name="Google Shape;142;p5"/>
            <p:cNvSpPr/>
            <p:nvPr/>
          </p:nvSpPr>
          <p:spPr>
            <a:xfrm>
              <a:off x="766581" y="4391892"/>
              <a:ext cx="2195450" cy="1317270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D77E79"/>
                </a:gs>
                <a:gs pos="50000">
                  <a:srgbClr val="D7675F"/>
                </a:gs>
                <a:gs pos="100000">
                  <a:srgbClr val="C3564E"/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algn="ctr" rotWithShape="0">
                <a:srgbClr val="000000">
                  <a:alpha val="24705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5"/>
            <p:cNvSpPr txBox="1"/>
            <p:nvPr/>
          </p:nvSpPr>
          <p:spPr>
            <a:xfrm>
              <a:off x="805163" y="4430474"/>
              <a:ext cx="2118286" cy="12401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50" tIns="60950" rIns="60950" bIns="609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600" b="1" i="0" u="none" strike="noStrike" cap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Капусняк заправляють салом, розтертим з сирою цибулею, часником і зеленню</a:t>
              </a:r>
              <a:endParaRPr sz="1600" b="1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pic>
        <p:nvPicPr>
          <p:cNvPr id="144" name="Google Shape;144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81432" y="4432880"/>
            <a:ext cx="3338861" cy="22259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6"/>
          <p:cNvSpPr txBox="1">
            <a:spLocks noGrp="1"/>
          </p:cNvSpPr>
          <p:nvPr>
            <p:ph type="title"/>
          </p:nvPr>
        </p:nvSpPr>
        <p:spPr>
          <a:xfrm>
            <a:off x="1251678" y="203967"/>
            <a:ext cx="10178322" cy="6881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imes New Roman"/>
              <a:buNone/>
            </a:pPr>
            <a:r>
              <a:rPr lang="uk-UA" sz="3600" b="1" i="1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КАПУСНЯК ЗАПОРІЗЬКИЙ</a:t>
            </a:r>
            <a:endParaRPr sz="3600" b="1" i="1">
              <a:solidFill>
                <a:schemeClr val="accen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6"/>
          <p:cNvSpPr/>
          <p:nvPr/>
        </p:nvSpPr>
        <p:spPr>
          <a:xfrm>
            <a:off x="872536" y="892099"/>
            <a:ext cx="4293219" cy="56323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Варять бульйон з жирної свинини. У проціджений киплячий бульйон кладуть нарізану кубиками картоплю, варять до напівготовності, додають тушковану капусту, підготовлене пшоно й варять 10-15 хв до готовності. За 7-10 хв до закінчення варіння кладуть сало шпик, розтерте з частиною цибулі й зеленню, пасеровані овочі, сіль, спеції. Подають зі шматочком свинини, сметаною і дрібно нарізаною зеленню. </a:t>
            </a:r>
            <a:endParaRPr sz="2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pSp>
        <p:nvGrpSpPr>
          <p:cNvPr id="151" name="Google Shape;151;p6"/>
          <p:cNvGrpSpPr/>
          <p:nvPr/>
        </p:nvGrpSpPr>
        <p:grpSpPr>
          <a:xfrm>
            <a:off x="5531392" y="692725"/>
            <a:ext cx="5597137" cy="6063565"/>
            <a:chOff x="892485" y="1348"/>
            <a:chExt cx="5597137" cy="6063565"/>
          </a:xfrm>
        </p:grpSpPr>
        <p:sp>
          <p:nvSpPr>
            <p:cNvPr id="152" name="Google Shape;152;p6"/>
            <p:cNvSpPr/>
            <p:nvPr/>
          </p:nvSpPr>
          <p:spPr>
            <a:xfrm>
              <a:off x="892485" y="1348"/>
              <a:ext cx="2332140" cy="1399284"/>
            </a:xfrm>
            <a:prstGeom prst="roundRect">
              <a:avLst>
                <a:gd name="adj" fmla="val 10000"/>
              </a:avLst>
            </a:prstGeom>
            <a:solidFill>
              <a:srgbClr val="8CAA7C"/>
            </a:solidFill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6"/>
            <p:cNvSpPr txBox="1"/>
            <p:nvPr/>
          </p:nvSpPr>
          <p:spPr>
            <a:xfrm>
              <a:off x="933469" y="42332"/>
              <a:ext cx="2250172" cy="131731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800" b="1" i="0" u="none" strike="noStrike" cap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У проціджений бульйон кладуть нарізану кубиками картоплю, варять до напівготовності</a:t>
              </a:r>
              <a:endParaRPr sz="1800" b="1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4" name="Google Shape;154;p6"/>
            <p:cNvSpPr/>
            <p:nvPr/>
          </p:nvSpPr>
          <p:spPr>
            <a:xfrm>
              <a:off x="3429854" y="411805"/>
              <a:ext cx="494413" cy="57837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8CAA7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6"/>
            <p:cNvSpPr txBox="1"/>
            <p:nvPr/>
          </p:nvSpPr>
          <p:spPr>
            <a:xfrm>
              <a:off x="3429854" y="527479"/>
              <a:ext cx="346089" cy="3470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6" name="Google Shape;156;p6"/>
            <p:cNvSpPr/>
            <p:nvPr/>
          </p:nvSpPr>
          <p:spPr>
            <a:xfrm>
              <a:off x="4157482" y="1348"/>
              <a:ext cx="2332140" cy="1399284"/>
            </a:xfrm>
            <a:prstGeom prst="roundRect">
              <a:avLst>
                <a:gd name="adj" fmla="val 10000"/>
              </a:avLst>
            </a:prstGeom>
            <a:solidFill>
              <a:srgbClr val="A2B476"/>
            </a:solidFill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6"/>
            <p:cNvSpPr txBox="1"/>
            <p:nvPr/>
          </p:nvSpPr>
          <p:spPr>
            <a:xfrm>
              <a:off x="4198466" y="42332"/>
              <a:ext cx="2250172" cy="131731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800" b="1" i="0" u="none" strike="noStrike" cap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Додають тушковану капусту, підготовлене пшоно й варять 10-15 хв до готовності.</a:t>
              </a:r>
              <a:endParaRPr sz="1800" b="1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8" name="Google Shape;158;p6"/>
            <p:cNvSpPr/>
            <p:nvPr/>
          </p:nvSpPr>
          <p:spPr>
            <a:xfrm rot="5400000">
              <a:off x="5076345" y="1563882"/>
              <a:ext cx="494413" cy="57837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ADB87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6"/>
            <p:cNvSpPr txBox="1"/>
            <p:nvPr/>
          </p:nvSpPr>
          <p:spPr>
            <a:xfrm>
              <a:off x="5150041" y="1605860"/>
              <a:ext cx="347022" cy="3460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0" name="Google Shape;160;p6"/>
            <p:cNvSpPr/>
            <p:nvPr/>
          </p:nvSpPr>
          <p:spPr>
            <a:xfrm>
              <a:off x="4157482" y="2333488"/>
              <a:ext cx="2332140" cy="1399284"/>
            </a:xfrm>
            <a:prstGeom prst="roundRect">
              <a:avLst>
                <a:gd name="adj" fmla="val 10000"/>
              </a:avLst>
            </a:prstGeom>
            <a:solidFill>
              <a:srgbClr val="BEB470"/>
            </a:solidFill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6"/>
            <p:cNvSpPr txBox="1"/>
            <p:nvPr/>
          </p:nvSpPr>
          <p:spPr>
            <a:xfrm>
              <a:off x="4198466" y="2374472"/>
              <a:ext cx="2250172" cy="131731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800" b="1" i="0" u="none" strike="noStrike" cap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За 7-10 хв до закінчення варіння кладуть сало шпик, розтерте з частиною цибулі й зеленню </a:t>
              </a:r>
              <a:endParaRPr sz="1800" b="1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2" name="Google Shape;162;p6"/>
            <p:cNvSpPr/>
            <p:nvPr/>
          </p:nvSpPr>
          <p:spPr>
            <a:xfrm rot="10800000">
              <a:off x="3457839" y="2743945"/>
              <a:ext cx="494413" cy="57837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C5A1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6"/>
            <p:cNvSpPr txBox="1"/>
            <p:nvPr/>
          </p:nvSpPr>
          <p:spPr>
            <a:xfrm>
              <a:off x="3606163" y="2859619"/>
              <a:ext cx="346089" cy="3470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4" name="Google Shape;164;p6"/>
            <p:cNvSpPr/>
            <p:nvPr/>
          </p:nvSpPr>
          <p:spPr>
            <a:xfrm>
              <a:off x="892485" y="2333488"/>
              <a:ext cx="2332140" cy="1399284"/>
            </a:xfrm>
            <a:prstGeom prst="roundRect">
              <a:avLst>
                <a:gd name="adj" fmla="val 10000"/>
              </a:avLst>
            </a:prstGeom>
            <a:solidFill>
              <a:srgbClr val="C8976B"/>
            </a:solidFill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6"/>
            <p:cNvSpPr txBox="1"/>
            <p:nvPr/>
          </p:nvSpPr>
          <p:spPr>
            <a:xfrm>
              <a:off x="933469" y="2374472"/>
              <a:ext cx="2250172" cy="131731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800" b="1" i="0" u="none" strike="noStrike" cap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Додають пасеровані овочі, сіль, спеції</a:t>
              </a:r>
              <a:endParaRPr sz="1800" b="1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6" name="Google Shape;166;p6"/>
            <p:cNvSpPr/>
            <p:nvPr/>
          </p:nvSpPr>
          <p:spPr>
            <a:xfrm rot="5400000">
              <a:off x="1811348" y="3896023"/>
              <a:ext cx="494413" cy="57837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D26D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6"/>
            <p:cNvSpPr txBox="1"/>
            <p:nvPr/>
          </p:nvSpPr>
          <p:spPr>
            <a:xfrm>
              <a:off x="1885044" y="3938001"/>
              <a:ext cx="347022" cy="3460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8" name="Google Shape;168;p6"/>
            <p:cNvSpPr/>
            <p:nvPr/>
          </p:nvSpPr>
          <p:spPr>
            <a:xfrm>
              <a:off x="892485" y="4665629"/>
              <a:ext cx="2332140" cy="1399284"/>
            </a:xfrm>
            <a:prstGeom prst="roundRect">
              <a:avLst>
                <a:gd name="adj" fmla="val 10000"/>
              </a:avLst>
            </a:prstGeom>
            <a:solidFill>
              <a:srgbClr val="D26D66"/>
            </a:solidFill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6"/>
            <p:cNvSpPr txBox="1"/>
            <p:nvPr/>
          </p:nvSpPr>
          <p:spPr>
            <a:xfrm>
              <a:off x="933469" y="4706613"/>
              <a:ext cx="2250172" cy="131731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800" b="1" i="0" u="none" strike="noStrike" cap="none">
                  <a:solidFill>
                    <a:schemeClr val="lt1"/>
                  </a:solidFill>
                  <a:latin typeface="Gill Sans"/>
                  <a:ea typeface="Gill Sans"/>
                  <a:cs typeface="Gill Sans"/>
                  <a:sym typeface="Gill Sans"/>
                </a:rPr>
                <a:t>Подають</a:t>
              </a:r>
              <a:endParaRPr sz="1800" b="1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pic>
        <p:nvPicPr>
          <p:cNvPr id="170" name="Google Shape;170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52984" y="4568553"/>
            <a:ext cx="3289610" cy="21890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7"/>
          <p:cNvSpPr txBox="1">
            <a:spLocks noGrp="1"/>
          </p:cNvSpPr>
          <p:nvPr>
            <p:ph type="title"/>
          </p:nvPr>
        </p:nvSpPr>
        <p:spPr>
          <a:xfrm>
            <a:off x="1251678" y="382386"/>
            <a:ext cx="10178322" cy="6323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lang="uk-UA" sz="3600" b="1" i="1">
                <a:latin typeface="Times New Roman"/>
                <a:ea typeface="Times New Roman"/>
                <a:cs typeface="Times New Roman"/>
                <a:sym typeface="Times New Roman"/>
              </a:rPr>
              <a:t>КАПУСНЯК З ГРИБАМИ</a:t>
            </a:r>
            <a:endParaRPr sz="3600" b="1" i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6" name="Google Shape;176;p7"/>
          <p:cNvSpPr/>
          <p:nvPr/>
        </p:nvSpPr>
        <p:spPr>
          <a:xfrm>
            <a:off x="884175" y="1119797"/>
            <a:ext cx="10913327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проціджений киплячий грибний відвар кладуть картоплю, нарізану великими кубиками, варять до напівготовності, додають тушковану капусту, нарізані дрібними кубиками й пасеровані цибулю ріпчасту, моркву, біле коріння, варені шатковані гриби, сіль, цукор, спеції і варять до готовності (5-7 хв). Подають із сметаною і дрібно нарізаною зеленню. </a:t>
            </a:r>
            <a:endParaRPr sz="2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7" name="Google Shape;177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04857" y="3094570"/>
            <a:ext cx="2269994" cy="180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27594" y="3093794"/>
            <a:ext cx="1910190" cy="1801721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7"/>
          <p:cNvSpPr/>
          <p:nvPr/>
        </p:nvSpPr>
        <p:spPr>
          <a:xfrm>
            <a:off x="1936852" y="3551662"/>
            <a:ext cx="1092820" cy="702527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B4821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180" name="Google Shape;180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041924" y="3094570"/>
            <a:ext cx="1969806" cy="1809750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7"/>
          <p:cNvSpPr/>
          <p:nvPr/>
        </p:nvSpPr>
        <p:spPr>
          <a:xfrm>
            <a:off x="4255957" y="3549766"/>
            <a:ext cx="1237785" cy="836341"/>
          </a:xfrm>
          <a:prstGeom prst="mathEqual">
            <a:avLst>
              <a:gd name="adj1" fmla="val 23520"/>
              <a:gd name="adj2" fmla="val 11760"/>
            </a:avLst>
          </a:prstGeom>
          <a:solidFill>
            <a:schemeClr val="accent1"/>
          </a:solidFill>
          <a:ln w="12700" cap="flat" cmpd="sng">
            <a:solidFill>
              <a:srgbClr val="B4821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182" name="Google Shape;182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141391" y="3093794"/>
            <a:ext cx="2204414" cy="1801721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7"/>
          <p:cNvSpPr/>
          <p:nvPr/>
        </p:nvSpPr>
        <p:spPr>
          <a:xfrm>
            <a:off x="6450688" y="3527463"/>
            <a:ext cx="936701" cy="880946"/>
          </a:xfrm>
          <a:prstGeom prst="mathPlus">
            <a:avLst>
              <a:gd name="adj1" fmla="val 23520"/>
            </a:avLst>
          </a:prstGeom>
          <a:solidFill>
            <a:schemeClr val="accent1"/>
          </a:solidFill>
          <a:ln w="12700" cap="flat" cmpd="sng">
            <a:solidFill>
              <a:srgbClr val="B4821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184" name="Google Shape;184;p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27594" y="5048806"/>
            <a:ext cx="1910190" cy="162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604857" y="5048806"/>
            <a:ext cx="2269994" cy="1621550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7"/>
          <p:cNvSpPr/>
          <p:nvPr/>
        </p:nvSpPr>
        <p:spPr>
          <a:xfrm>
            <a:off x="38378" y="5211298"/>
            <a:ext cx="845797" cy="951624"/>
          </a:xfrm>
          <a:prstGeom prst="mathPlus">
            <a:avLst>
              <a:gd name="adj1" fmla="val 23520"/>
            </a:avLst>
          </a:prstGeom>
          <a:solidFill>
            <a:schemeClr val="accent1"/>
          </a:solidFill>
          <a:ln w="12700" cap="flat" cmpd="sng">
            <a:solidFill>
              <a:srgbClr val="B4821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187" name="Google Shape;187;p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030299" y="5048806"/>
            <a:ext cx="2111092" cy="1552110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7"/>
          <p:cNvSpPr/>
          <p:nvPr/>
        </p:nvSpPr>
        <p:spPr>
          <a:xfrm>
            <a:off x="4447644" y="5307265"/>
            <a:ext cx="1009862" cy="1035191"/>
          </a:xfrm>
          <a:prstGeom prst="mathPlus">
            <a:avLst>
              <a:gd name="adj1" fmla="val 23520"/>
            </a:avLst>
          </a:prstGeom>
          <a:solidFill>
            <a:schemeClr val="accent1"/>
          </a:solidFill>
          <a:ln w="12700" cap="flat" cmpd="sng">
            <a:solidFill>
              <a:srgbClr val="B4821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189" name="Google Shape;189;p7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8796153" y="4055400"/>
            <a:ext cx="2919184" cy="2503729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7"/>
          <p:cNvSpPr/>
          <p:nvPr/>
        </p:nvSpPr>
        <p:spPr>
          <a:xfrm>
            <a:off x="2016309" y="5402678"/>
            <a:ext cx="1003609" cy="913806"/>
          </a:xfrm>
          <a:prstGeom prst="mathPlus">
            <a:avLst>
              <a:gd name="adj1" fmla="val 23520"/>
            </a:avLst>
          </a:prstGeom>
          <a:solidFill>
            <a:schemeClr val="accent1"/>
          </a:solidFill>
          <a:ln w="12700" cap="flat" cmpd="sng">
            <a:solidFill>
              <a:srgbClr val="B4821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91" name="Google Shape;191;p7"/>
          <p:cNvSpPr/>
          <p:nvPr/>
        </p:nvSpPr>
        <p:spPr>
          <a:xfrm>
            <a:off x="7534210" y="5345733"/>
            <a:ext cx="1115122" cy="763177"/>
          </a:xfrm>
          <a:prstGeom prst="mathEqual">
            <a:avLst>
              <a:gd name="adj1" fmla="val 23520"/>
              <a:gd name="adj2" fmla="val 11760"/>
            </a:avLst>
          </a:prstGeom>
          <a:solidFill>
            <a:schemeClr val="accent1"/>
          </a:solidFill>
          <a:ln w="12700" cap="flat" cmpd="sng">
            <a:solidFill>
              <a:srgbClr val="B4821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8"/>
          <p:cNvSpPr txBox="1">
            <a:spLocks noGrp="1"/>
          </p:cNvSpPr>
          <p:nvPr>
            <p:ph type="title"/>
          </p:nvPr>
        </p:nvSpPr>
        <p:spPr>
          <a:xfrm>
            <a:off x="1262829" y="215117"/>
            <a:ext cx="10178322" cy="6323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imes New Roman"/>
              <a:buNone/>
            </a:pPr>
            <a:r>
              <a:rPr lang="uk-UA" sz="3600" b="1" i="1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КАПУСНЯК ЛЬВІВСЬКИЙ</a:t>
            </a:r>
            <a:endParaRPr sz="3600" b="1" i="1">
              <a:solidFill>
                <a:schemeClr val="accen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7" name="Google Shape;197;p8"/>
          <p:cNvSpPr/>
          <p:nvPr/>
        </p:nvSpPr>
        <p:spPr>
          <a:xfrm>
            <a:off x="1025912" y="747133"/>
            <a:ext cx="4081347" cy="6001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проціджений киплячий бульйон кладуть попередньо замочену квасолю, обсмажені свинячі ребра і варять до розм'якшення квасолі, потім додають тушковану капусту, нарізані соломкою і пасеровані коріння і цибулю, розведене бульйоном пасероване борошно, цукор, варять до готовності 10-15 хв. Заправляють товченим з сіллю часником. Подають з вареною грудинкою разом з ребрами і дрібно нарізаною зеленню. </a:t>
            </a:r>
            <a:endParaRPr sz="2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pSp>
        <p:nvGrpSpPr>
          <p:cNvPr id="198" name="Google Shape;198;p8"/>
          <p:cNvGrpSpPr/>
          <p:nvPr/>
        </p:nvGrpSpPr>
        <p:grpSpPr>
          <a:xfrm>
            <a:off x="5198737" y="926135"/>
            <a:ext cx="5858524" cy="5417502"/>
            <a:chOff x="1134737" y="582"/>
            <a:chExt cx="5858524" cy="5417502"/>
          </a:xfrm>
        </p:grpSpPr>
        <p:sp>
          <p:nvSpPr>
            <p:cNvPr id="199" name="Google Shape;199;p8"/>
            <p:cNvSpPr/>
            <p:nvPr/>
          </p:nvSpPr>
          <p:spPr>
            <a:xfrm>
              <a:off x="3530062" y="673999"/>
              <a:ext cx="520738" cy="9144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w="9525" cap="flat" cmpd="sng">
              <a:solidFill>
                <a:srgbClr val="8CAA7C"/>
              </a:solidFill>
              <a:prstDash val="solid"/>
              <a:round/>
              <a:headEnd type="none" w="sm" len="sm"/>
              <a:tailEnd type="stealth" w="med" len="med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8"/>
            <p:cNvSpPr txBox="1"/>
            <p:nvPr/>
          </p:nvSpPr>
          <p:spPr>
            <a:xfrm>
              <a:off x="3776648" y="716963"/>
              <a:ext cx="27566" cy="55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01" name="Google Shape;201;p8"/>
            <p:cNvSpPr/>
            <p:nvPr/>
          </p:nvSpPr>
          <p:spPr>
            <a:xfrm>
              <a:off x="1134737" y="582"/>
              <a:ext cx="2397125" cy="1438275"/>
            </a:xfrm>
            <a:prstGeom prst="rect">
              <a:avLst/>
            </a:prstGeom>
            <a:gradFill>
              <a:gsLst>
                <a:gs pos="0">
                  <a:srgbClr val="98B38A"/>
                </a:gs>
                <a:gs pos="50000">
                  <a:srgbClr val="8AAC78"/>
                </a:gs>
                <a:gs pos="100000">
                  <a:srgbClr val="799967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8"/>
            <p:cNvSpPr txBox="1"/>
            <p:nvPr/>
          </p:nvSpPr>
          <p:spPr>
            <a:xfrm>
              <a:off x="1134737" y="582"/>
              <a:ext cx="2397125" cy="14382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5125" tIns="135125" rIns="135125" bIns="135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900" b="1" i="0" u="none" strike="noStrike" cap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У бульйон кладуть попередньо замочену квасолю</a:t>
              </a:r>
              <a:endParaRPr sz="1900" b="1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03" name="Google Shape;203;p8"/>
            <p:cNvSpPr/>
            <p:nvPr/>
          </p:nvSpPr>
          <p:spPr>
            <a:xfrm>
              <a:off x="2333299" y="1437057"/>
              <a:ext cx="3189854" cy="520738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0"/>
                  </a:moveTo>
                  <a:lnTo>
                    <a:pt x="120000" y="63941"/>
                  </a:lnTo>
                  <a:lnTo>
                    <a:pt x="0" y="63941"/>
                  </a:lnTo>
                  <a:lnTo>
                    <a:pt x="0" y="120000"/>
                  </a:lnTo>
                </a:path>
              </a:pathLst>
            </a:custGeom>
            <a:noFill/>
            <a:ln w="9525" cap="flat" cmpd="sng">
              <a:solidFill>
                <a:srgbClr val="ADB874"/>
              </a:solidFill>
              <a:prstDash val="solid"/>
              <a:round/>
              <a:headEnd type="none" w="sm" len="sm"/>
              <a:tailEnd type="stealth" w="med" len="med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8"/>
            <p:cNvSpPr txBox="1"/>
            <p:nvPr/>
          </p:nvSpPr>
          <p:spPr>
            <a:xfrm>
              <a:off x="3847298" y="1694669"/>
              <a:ext cx="161857" cy="55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05" name="Google Shape;205;p8"/>
            <p:cNvSpPr/>
            <p:nvPr/>
          </p:nvSpPr>
          <p:spPr>
            <a:xfrm>
              <a:off x="4083200" y="582"/>
              <a:ext cx="2879905" cy="1438275"/>
            </a:xfrm>
            <a:prstGeom prst="rect">
              <a:avLst/>
            </a:prstGeom>
            <a:gradFill>
              <a:gsLst>
                <a:gs pos="0">
                  <a:srgbClr val="ABBC86"/>
                </a:gs>
                <a:gs pos="50000">
                  <a:srgbClr val="A3B771"/>
                </a:gs>
                <a:gs pos="100000">
                  <a:srgbClr val="90A46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8"/>
            <p:cNvSpPr txBox="1"/>
            <p:nvPr/>
          </p:nvSpPr>
          <p:spPr>
            <a:xfrm>
              <a:off x="4083200" y="582"/>
              <a:ext cx="2879905" cy="14382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5125" tIns="135125" rIns="135125" bIns="135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900" b="0" i="0" u="none" strike="noStrike" cap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lang="uk-UA" sz="1900" b="1" i="0" u="none" strike="noStrike" cap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Додають обсмажені свинячі ребра і варять до розм'якшення квасолі</a:t>
              </a:r>
              <a:endParaRPr sz="1900" b="1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07" name="Google Shape;207;p8"/>
            <p:cNvSpPr/>
            <p:nvPr/>
          </p:nvSpPr>
          <p:spPr>
            <a:xfrm>
              <a:off x="3530062" y="2663613"/>
              <a:ext cx="520738" cy="9144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w="9525" cap="flat" cmpd="sng">
              <a:solidFill>
                <a:srgbClr val="C5A16D"/>
              </a:solidFill>
              <a:prstDash val="solid"/>
              <a:round/>
              <a:headEnd type="none" w="sm" len="sm"/>
              <a:tailEnd type="stealth" w="med" len="med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8"/>
            <p:cNvSpPr txBox="1"/>
            <p:nvPr/>
          </p:nvSpPr>
          <p:spPr>
            <a:xfrm>
              <a:off x="3776648" y="2706576"/>
              <a:ext cx="27566" cy="55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09" name="Google Shape;209;p8"/>
            <p:cNvSpPr/>
            <p:nvPr/>
          </p:nvSpPr>
          <p:spPr>
            <a:xfrm>
              <a:off x="1134737" y="1990196"/>
              <a:ext cx="2397125" cy="1438275"/>
            </a:xfrm>
            <a:prstGeom prst="rect">
              <a:avLst/>
            </a:prstGeom>
            <a:gradFill>
              <a:gsLst>
                <a:gs pos="0">
                  <a:srgbClr val="C5BC80"/>
                </a:gs>
                <a:gs pos="50000">
                  <a:srgbClr val="C1B66B"/>
                </a:gs>
                <a:gs pos="100000">
                  <a:srgbClr val="AEA45B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8"/>
            <p:cNvSpPr txBox="1"/>
            <p:nvPr/>
          </p:nvSpPr>
          <p:spPr>
            <a:xfrm>
              <a:off x="1134737" y="1990196"/>
              <a:ext cx="2397125" cy="14382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8000" tIns="128000" rIns="128000" bIns="1280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800" b="1" i="0" u="none" strike="noStrike" cap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Потім тушковану капусту, пасеровані коріння і цибулю (соломкою)</a:t>
              </a:r>
              <a:endParaRPr sz="18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211" name="Google Shape;211;p8"/>
            <p:cNvSpPr/>
            <p:nvPr/>
          </p:nvSpPr>
          <p:spPr>
            <a:xfrm>
              <a:off x="2333299" y="3426671"/>
              <a:ext cx="3204932" cy="520738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0"/>
                  </a:moveTo>
                  <a:lnTo>
                    <a:pt x="120000" y="63941"/>
                  </a:lnTo>
                  <a:lnTo>
                    <a:pt x="0" y="63941"/>
                  </a:lnTo>
                  <a:lnTo>
                    <a:pt x="0" y="120000"/>
                  </a:lnTo>
                </a:path>
              </a:pathLst>
            </a:custGeom>
            <a:noFill/>
            <a:ln w="9525" cap="flat" cmpd="sng">
              <a:solidFill>
                <a:srgbClr val="D26D66"/>
              </a:solidFill>
              <a:prstDash val="solid"/>
              <a:round/>
              <a:headEnd type="none" w="sm" len="sm"/>
              <a:tailEnd type="stealth" w="med" len="med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8"/>
            <p:cNvSpPr txBox="1"/>
            <p:nvPr/>
          </p:nvSpPr>
          <p:spPr>
            <a:xfrm>
              <a:off x="3854465" y="3684283"/>
              <a:ext cx="162600" cy="55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13" name="Google Shape;213;p8"/>
            <p:cNvSpPr/>
            <p:nvPr/>
          </p:nvSpPr>
          <p:spPr>
            <a:xfrm>
              <a:off x="4083200" y="1990196"/>
              <a:ext cx="2910061" cy="1438275"/>
            </a:xfrm>
            <a:prstGeom prst="rect">
              <a:avLst/>
            </a:prstGeom>
            <a:gradFill>
              <a:gsLst>
                <a:gs pos="0">
                  <a:srgbClr val="CEA27C"/>
                </a:gs>
                <a:gs pos="50000">
                  <a:srgbClr val="CC9665"/>
                </a:gs>
                <a:gs pos="100000">
                  <a:srgbClr val="B98354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8"/>
            <p:cNvSpPr txBox="1"/>
            <p:nvPr/>
          </p:nvSpPr>
          <p:spPr>
            <a:xfrm>
              <a:off x="4083200" y="1990196"/>
              <a:ext cx="2910061" cy="14382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5125" tIns="135125" rIns="135125" bIns="135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900" b="1" i="0" u="none" strike="noStrike" cap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Додають розведене борошно, цукор, варять до готовності</a:t>
              </a:r>
              <a:endParaRPr sz="19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215" name="Google Shape;215;p8"/>
            <p:cNvSpPr/>
            <p:nvPr/>
          </p:nvSpPr>
          <p:spPr>
            <a:xfrm>
              <a:off x="1134737" y="3979809"/>
              <a:ext cx="2397125" cy="1438275"/>
            </a:xfrm>
            <a:prstGeom prst="rect">
              <a:avLst/>
            </a:prstGeom>
            <a:gradFill>
              <a:gsLst>
                <a:gs pos="0">
                  <a:srgbClr val="D77E79"/>
                </a:gs>
                <a:gs pos="50000">
                  <a:srgbClr val="D7675F"/>
                </a:gs>
                <a:gs pos="100000">
                  <a:srgbClr val="C3564E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8"/>
            <p:cNvSpPr txBox="1"/>
            <p:nvPr/>
          </p:nvSpPr>
          <p:spPr>
            <a:xfrm>
              <a:off x="1134737" y="3979809"/>
              <a:ext cx="2397125" cy="14382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5125" tIns="135125" rIns="135125" bIns="135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uk-UA" sz="1900" b="1" i="0" u="none" strike="noStrike" cap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Заправляють товченим з сіллю часником. Подають</a:t>
              </a:r>
              <a:endParaRPr sz="19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  <p:pic>
        <p:nvPicPr>
          <p:cNvPr id="217" name="Google Shape;217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145347" y="4605454"/>
            <a:ext cx="3806966" cy="21433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Google Shape;222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62459" y="225301"/>
            <a:ext cx="9228672" cy="644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2"/>
          <p:cNvSpPr txBox="1">
            <a:spLocks noGrp="1"/>
          </p:cNvSpPr>
          <p:nvPr>
            <p:ph type="title"/>
          </p:nvPr>
        </p:nvSpPr>
        <p:spPr>
          <a:xfrm>
            <a:off x="1251678" y="382385"/>
            <a:ext cx="10178322" cy="6100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imes New Roman"/>
              <a:buNone/>
            </a:pPr>
            <a:r>
              <a:rPr lang="uk-UA" sz="3600" b="1" i="1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ВИМОГИ ДО ЯКОСТІ</a:t>
            </a:r>
            <a:endParaRPr sz="3600" b="1" i="1">
              <a:solidFill>
                <a:schemeClr val="accen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0" name="Google Shape;240;p12"/>
          <p:cNvSpPr/>
          <p:nvPr/>
        </p:nvSpPr>
        <p:spPr>
          <a:xfrm>
            <a:off x="1081668" y="992459"/>
            <a:ext cx="6222381" cy="5262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uk-UA"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Капуста нашаткована соломкою або посічена. Форма нарізування овочів відповідає формі нарізування капусти. </a:t>
            </a:r>
            <a:endParaRPr/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uk-UA"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Консистенція овочів м'яка. </a:t>
            </a:r>
            <a:endParaRPr/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uk-UA"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Бульйон жовтуватий або світло-коричневий з часточками жиру жовтого або оранжевого кольору. </a:t>
            </a:r>
            <a:endParaRPr/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uk-UA"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Смак солодкуватий, з ароматом тих продуктів, що входять до складу капусняків. </a:t>
            </a:r>
            <a:endParaRPr/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uk-UA"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 допускається присмак вареної капусти, різка кислотність. </a:t>
            </a:r>
            <a:endParaRPr/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uk-UA" sz="2400" b="1" i="1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Капусняки зберігають у гарячому стані на мармітах не більше 2 год. </a:t>
            </a:r>
            <a:endParaRPr sz="2400" b="1" i="1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1" name="Google Shape;241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35286" y="687422"/>
            <a:ext cx="2619375" cy="1743075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chemeClr val="dk2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42" name="Google Shape;242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96057" y="1970263"/>
            <a:ext cx="2952750" cy="1892223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43" name="Google Shape;243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35285" y="3483274"/>
            <a:ext cx="2619375" cy="1743075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chemeClr val="dk2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44" name="Google Shape;244;p1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96057" y="4537168"/>
            <a:ext cx="2339319" cy="1942403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3"/>
          <p:cNvSpPr txBox="1">
            <a:spLocks noGrp="1"/>
          </p:cNvSpPr>
          <p:nvPr>
            <p:ph type="title"/>
          </p:nvPr>
        </p:nvSpPr>
        <p:spPr>
          <a:xfrm>
            <a:off x="1262830" y="159361"/>
            <a:ext cx="10178322" cy="6546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lang="uk-UA" sz="3600" b="1" i="1">
                <a:latin typeface="Times New Roman"/>
                <a:ea typeface="Times New Roman"/>
                <a:cs typeface="Times New Roman"/>
                <a:sym typeface="Times New Roman"/>
              </a:rPr>
              <a:t>ЗАКРІПЛЕННЯ МАТЕРІАЛУ</a:t>
            </a:r>
            <a:endParaRPr sz="3600" b="1" i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13"/>
          <p:cNvSpPr/>
          <p:nvPr/>
        </p:nvSpPr>
        <p:spPr>
          <a:xfrm>
            <a:off x="1069172" y="814039"/>
            <a:ext cx="10541803" cy="32623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Дайте відповідь на запитання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uk-UA" sz="24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Як підготовляють квашену капусту для </a:t>
            </a:r>
            <a:r>
              <a:rPr lang="uk-UA" sz="2400" b="1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капусняків?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endParaRPr lang="uk-UA" sz="2400" b="1" i="0" u="none" strike="noStrike" cap="none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endParaRPr lang="uk-UA" dirty="0">
              <a:ea typeface="Times New Roman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uk-UA" sz="2400" b="1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Вкажіть </a:t>
            </a:r>
            <a:r>
              <a:rPr lang="uk-UA" sz="24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послідовність закладання продуктів у капусняк </a:t>
            </a:r>
            <a:r>
              <a:rPr lang="uk-UA" sz="2400" b="1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запорізький</a:t>
            </a:r>
            <a:r>
              <a:rPr lang="uk-UA" sz="2400" b="1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endParaRPr lang="uk-UA" sz="2400" b="1" i="0" u="none" strike="noStrike" cap="none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endParaRPr lang="uk-UA" sz="2400" b="1" dirty="0">
              <a:solidFill>
                <a:schemeClr val="dk1"/>
              </a:solidFill>
              <a:latin typeface="Times New Roman"/>
              <a:ea typeface="Gill Sans"/>
              <a:cs typeface="Times New Roman"/>
              <a:sym typeface="Times New Roman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uk-UA" sz="2400" b="1" i="0" u="none" strike="noStrike" cap="none" dirty="0" smtClean="0">
                <a:solidFill>
                  <a:schemeClr val="dk1"/>
                </a:solidFill>
                <a:latin typeface="Times New Roman"/>
                <a:ea typeface="Gill Sans"/>
                <a:cs typeface="Times New Roman"/>
                <a:sym typeface="Times New Roman"/>
              </a:rPr>
              <a:t>Які вимоги до якості капусняків?</a:t>
            </a:r>
            <a:endParaRPr sz="2400" b="1" i="0" u="none" strike="noStrike" cap="none" dirty="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251" name="Google Shape;251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49737" y="3577839"/>
            <a:ext cx="3791415" cy="28289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4"/>
          <p:cNvSpPr txBox="1">
            <a:spLocks noGrp="1"/>
          </p:cNvSpPr>
          <p:nvPr>
            <p:ph type="title"/>
          </p:nvPr>
        </p:nvSpPr>
        <p:spPr>
          <a:xfrm>
            <a:off x="1251678" y="382385"/>
            <a:ext cx="10483122" cy="4289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imes New Roman"/>
              <a:buNone/>
            </a:pPr>
            <a:r>
              <a:rPr lang="uk-UA" sz="3600" b="1" i="1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</a:t>
            </a:r>
            <a:r>
              <a:rPr lang="uk-UA" sz="3600" b="1" i="1" dirty="0" smtClean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ДОМАШНЄ ЗАВДАННЯ</a:t>
            </a:r>
            <a:r>
              <a:rPr lang="uk-UA" sz="3600" b="1" i="1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uk-UA" sz="3600" b="1" i="1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uk-UA" sz="2400" dirty="0"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uk-UA" sz="2400" dirty="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uk-UA" sz="2400" dirty="0">
                <a:latin typeface="Times New Roman"/>
                <a:ea typeface="Times New Roman"/>
                <a:cs typeface="Times New Roman"/>
                <a:sym typeface="Times New Roman"/>
              </a:rPr>
              <a:t> 1. ЗНАТИ ТЕХНОЛОГІЮ ПРИГОТУВАННЯ КАПУСНЯКІВ ТА ЇХ ВІДМІННІСТЬ</a:t>
            </a:r>
            <a:br>
              <a:rPr lang="uk-UA" sz="2400" dirty="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uk-UA" sz="2400" dirty="0"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uk-UA" sz="2400" dirty="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uk-UA" sz="2400" dirty="0">
                <a:latin typeface="Times New Roman"/>
                <a:ea typeface="Times New Roman"/>
                <a:cs typeface="Times New Roman"/>
                <a:sym typeface="Times New Roman"/>
              </a:rPr>
              <a:t>2. ПІДРУЧНИК В.С. ДОЦЯК «ТЕХНОЛОГІЯ ПРИГОТУВАННЯ ЇЖІ</a:t>
            </a:r>
            <a:r>
              <a:rPr lang="uk-UA" sz="2400" dirty="0" smtClean="0">
                <a:latin typeface="Times New Roman"/>
                <a:ea typeface="Times New Roman"/>
                <a:cs typeface="Times New Roman"/>
                <a:sym typeface="Times New Roman"/>
              </a:rPr>
              <a:t>»? </a:t>
            </a:r>
            <a:r>
              <a:rPr lang="uk-UA" sz="2400" dirty="0">
                <a:latin typeface="Times New Roman"/>
                <a:ea typeface="Times New Roman"/>
                <a:cs typeface="Times New Roman"/>
                <a:sym typeface="Times New Roman"/>
              </a:rPr>
              <a:t>&amp; </a:t>
            </a:r>
            <a:r>
              <a:rPr lang="uk-UA" sz="2400"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lang="uk-UA" sz="2400" smtClean="0">
                <a:latin typeface="Times New Roman"/>
                <a:ea typeface="Times New Roman"/>
                <a:cs typeface="Times New Roman"/>
                <a:sym typeface="Times New Roman"/>
              </a:rPr>
              <a:t>, 163-164 </a:t>
            </a:r>
            <a:r>
              <a:rPr lang="uk-UA" sz="1400" dirty="0">
                <a:latin typeface="Times New Roman"/>
                <a:ea typeface="Times New Roman"/>
                <a:cs typeface="Times New Roman"/>
                <a:sym typeface="Times New Roman"/>
              </a:rPr>
              <a:t>С. </a:t>
            </a:r>
            <a:endParaRPr sz="14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rgbClr val="000000"/>
      </a:dk1>
      <a:lt1>
        <a:srgbClr val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922</Words>
  <Application>Microsoft Office PowerPoint</Application>
  <PresentationFormat>Широкоэкранный</PresentationFormat>
  <Paragraphs>59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Impact</vt:lpstr>
      <vt:lpstr>Noto Sans Symbols</vt:lpstr>
      <vt:lpstr>Arial</vt:lpstr>
      <vt:lpstr>Gill Sans</vt:lpstr>
      <vt:lpstr>Times New Roman</vt:lpstr>
      <vt:lpstr>Badge</vt:lpstr>
      <vt:lpstr>ТЕМА УРОКУ:  «КАПУСНЯКИ.  ТЕХНОЛОГІЯ ПРИГОТУВАННЯ, АСОРТИМЕНТ.  ВИМОГИ ДО ЯКОСТІ»</vt:lpstr>
      <vt:lpstr>МЕТА:  НАВЧАЛЬНА: ПОГЛИБИТИ ЗНАННЯ З ТЕОРІЇ ПРИГОТУВАННЯ ПЕРШИХ ЗАПРАВНИХ СТРАВ, ВИВЧИТИ ТЕХНОЛОГІЮ ПРИГОТУВАННЯ КАПУСНЯКІВ. АСОРТИМЕНТ, ВІДПУСК КАПУСНЯКІВ.</vt:lpstr>
      <vt:lpstr>АКТУАЛІЗАЦІЯ ЗНАНЬ:</vt:lpstr>
      <vt:lpstr>МОТИВАЦІЯ </vt:lpstr>
      <vt:lpstr>КАПУСНЯК (ЗВИЧАЙНИЙ)</vt:lpstr>
      <vt:lpstr>КАПУСНЯК ЗАПОРІЗЬКИЙ</vt:lpstr>
      <vt:lpstr>КАПУСНЯК З ГРИБАМИ</vt:lpstr>
      <vt:lpstr>КАПУСНЯК ЛЬВІВСЬКИЙ</vt:lpstr>
      <vt:lpstr>Презентация PowerPoint</vt:lpstr>
      <vt:lpstr>ВИМОГИ ДО ЯКОСТІ</vt:lpstr>
      <vt:lpstr>ЗАКРІПЛЕННЯ МАТЕРІАЛУ</vt:lpstr>
      <vt:lpstr>               ДОМАШНЄ ЗАВДАННЯ   1. ЗНАТИ ТЕХНОЛОГІЮ ПРИГОТУВАННЯ КАПУСНЯКІВ ТА ЇХ ВІДМІННІСТЬ  2. ПІДРУЧНИК В.С. ДОЦЯК «ТЕХНОЛОГІЯ ПРИГОТУВАННЯ ЇЖІ»? &amp; 3, 163-164 С.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УРОКУ:  КАПУСНЯКИ</dc:title>
  <dc:creator>admin</dc:creator>
  <cp:lastModifiedBy>OSidorenko@i.ua</cp:lastModifiedBy>
  <cp:revision>9</cp:revision>
  <dcterms:created xsi:type="dcterms:W3CDTF">2023-04-29T10:40:11Z</dcterms:created>
  <dcterms:modified xsi:type="dcterms:W3CDTF">2023-10-02T06:36:24Z</dcterms:modified>
</cp:coreProperties>
</file>