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4" r:id="rId2"/>
    <p:sldId id="266" r:id="rId3"/>
    <p:sldId id="267" r:id="rId4"/>
    <p:sldId id="287" r:id="rId5"/>
    <p:sldId id="263" r:id="rId6"/>
    <p:sldId id="286" r:id="rId7"/>
    <p:sldId id="299" r:id="rId8"/>
    <p:sldId id="300" r:id="rId9"/>
    <p:sldId id="302" r:id="rId10"/>
    <p:sldId id="303" r:id="rId11"/>
    <p:sldId id="304" r:id="rId12"/>
    <p:sldId id="274" r:id="rId13"/>
    <p:sldId id="288" r:id="rId14"/>
    <p:sldId id="289" r:id="rId15"/>
    <p:sldId id="277" r:id="rId16"/>
    <p:sldId id="291" r:id="rId17"/>
    <p:sldId id="278"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1F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ru-RU"/>
              <a:t>Образец заголовка</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fld id="{9B12E6F4-1DCB-4B2B-8336-FA6255BF4104}" type="datetimeFigureOut">
              <a:rPr lang="ru-RU" smtClean="0"/>
              <a:t>04.12.2022</a:t>
            </a:fld>
            <a:endParaRPr lang="ru-RU"/>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endParaRPr lang="ru-RU"/>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fld id="{E2B779F4-21F5-4C00-B16D-9CAB2D1B1A7C}" type="slidenum">
              <a:rPr lang="ru-RU" smtClean="0"/>
              <a:t>‹#›</a:t>
            </a:fld>
            <a:endParaRPr lang="ru-RU"/>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900715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B12E6F4-1DCB-4B2B-8336-FA6255BF4104}" type="datetimeFigureOut">
              <a:rPr lang="ru-RU" smtClean="0"/>
              <a:t>04.12.2022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B779F4-21F5-4C00-B16D-9CAB2D1B1A7C}" type="slidenum">
              <a:rPr lang="ru-RU" smtClean="0"/>
              <a:t>‹#›</a:t>
            </a:fld>
            <a:endParaRPr lang="ru-RU"/>
          </a:p>
        </p:txBody>
      </p:sp>
    </p:spTree>
    <p:extLst>
      <p:ext uri="{BB962C8B-B14F-4D97-AF65-F5344CB8AC3E}">
        <p14:creationId xmlns:p14="http://schemas.microsoft.com/office/powerpoint/2010/main" val="1415419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tx2"/>
                </a:solidFill>
              </a:defRPr>
            </a:lvl1pPr>
          </a:lstStyle>
          <a:p>
            <a:r>
              <a:rPr lang="ru-RU"/>
              <a:t>Образец заголовка</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fld id="{9B12E6F4-1DCB-4B2B-8336-FA6255BF4104}" type="datetimeFigureOut">
              <a:rPr lang="ru-RU" smtClean="0"/>
              <a:t>04.12.2022</a:t>
            </a:fld>
            <a:endParaRPr lang="ru-RU"/>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endParaRPr lang="ru-RU"/>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fld id="{E2B779F4-21F5-4C00-B16D-9CAB2D1B1A7C}" type="slidenum">
              <a:rPr lang="ru-RU" smtClean="0"/>
              <a:t>‹#›</a:t>
            </a:fld>
            <a:endParaRPr lang="ru-RU"/>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91499505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ru-RU"/>
              <a:t>Образец заголовка</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9B12E6F4-1DCB-4B2B-8336-FA6255BF4104}" type="datetimeFigureOut">
              <a:rPr lang="ru-RU" smtClean="0"/>
              <a:t>04.12.2022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2B779F4-21F5-4C00-B16D-9CAB2D1B1A7C}" type="slidenum">
              <a:rPr lang="ru-RU" smtClean="0"/>
              <a:t>‹#›</a:t>
            </a:fld>
            <a:endParaRPr lang="ru-RU"/>
          </a:p>
        </p:txBody>
      </p:sp>
    </p:spTree>
    <p:extLst>
      <p:ext uri="{BB962C8B-B14F-4D97-AF65-F5344CB8AC3E}">
        <p14:creationId xmlns:p14="http://schemas.microsoft.com/office/powerpoint/2010/main" val="3598533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9B12E6F4-1DCB-4B2B-8336-FA6255BF4104}" type="datetimeFigureOut">
              <a:rPr lang="ru-RU" smtClean="0"/>
              <a:t>04.12.2022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2B779F4-21F5-4C00-B16D-9CAB2D1B1A7C}" type="slidenum">
              <a:rPr lang="ru-RU" smtClean="0"/>
              <a:t>‹#›</a:t>
            </a:fld>
            <a:endParaRPr lang="ru-RU"/>
          </a:p>
        </p:txBody>
      </p:sp>
    </p:spTree>
    <p:extLst>
      <p:ext uri="{BB962C8B-B14F-4D97-AF65-F5344CB8AC3E}">
        <p14:creationId xmlns:p14="http://schemas.microsoft.com/office/powerpoint/2010/main" val="1296532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9B12E6F4-1DCB-4B2B-8336-FA6255BF4104}" type="datetimeFigureOut">
              <a:rPr lang="ru-RU" smtClean="0"/>
              <a:t>04.12.2022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2B779F4-21F5-4C00-B16D-9CAB2D1B1A7C}" type="slidenum">
              <a:rPr lang="ru-RU" smtClean="0"/>
              <a:t>‹#›</a:t>
            </a:fld>
            <a:endParaRPr lang="ru-RU"/>
          </a:p>
        </p:txBody>
      </p:sp>
    </p:spTree>
    <p:extLst>
      <p:ext uri="{BB962C8B-B14F-4D97-AF65-F5344CB8AC3E}">
        <p14:creationId xmlns:p14="http://schemas.microsoft.com/office/powerpoint/2010/main" val="2140672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12E6F4-1DCB-4B2B-8336-FA6255BF4104}" type="datetimeFigureOut">
              <a:rPr lang="ru-RU" smtClean="0"/>
              <a:t>04.12.2022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2B779F4-21F5-4C00-B16D-9CAB2D1B1A7C}" type="slidenum">
              <a:rPr lang="ru-RU" smtClean="0"/>
              <a:t>‹#›</a:t>
            </a:fld>
            <a:endParaRPr lang="ru-RU"/>
          </a:p>
        </p:txBody>
      </p:sp>
    </p:spTree>
    <p:extLst>
      <p:ext uri="{BB962C8B-B14F-4D97-AF65-F5344CB8AC3E}">
        <p14:creationId xmlns:p14="http://schemas.microsoft.com/office/powerpoint/2010/main" val="2411344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ru-RU"/>
              <a:t>Образец заголовка</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9B12E6F4-1DCB-4B2B-8336-FA6255BF4104}" type="datetimeFigureOut">
              <a:rPr lang="ru-RU" smtClean="0"/>
              <a:t>04.12.2022</a:t>
            </a:fld>
            <a:endParaRPr lang="ru-RU"/>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E2B779F4-21F5-4C00-B16D-9CAB2D1B1A7C}" type="slidenum">
              <a:rPr lang="ru-RU" smtClean="0"/>
              <a:t>‹#›</a:t>
            </a:fld>
            <a:endParaRPr lang="ru-RU"/>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91313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ru-RU"/>
              <a:t>Образец заголовка</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a:t>Вставка рисунка</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9B12E6F4-1DCB-4B2B-8336-FA6255BF4104}" type="datetimeFigureOut">
              <a:rPr lang="ru-RU" smtClean="0"/>
              <a:t>04.12.2022</a:t>
            </a:fld>
            <a:endParaRPr lang="ru-RU"/>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E2B779F4-21F5-4C00-B16D-9CAB2D1B1A7C}" type="slidenum">
              <a:rPr lang="ru-RU" smtClean="0"/>
              <a:t>‹#›</a:t>
            </a:fld>
            <a:endParaRPr lang="ru-RU"/>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29555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B12E6F4-1DCB-4B2B-8336-FA6255BF4104}" type="datetimeFigureOut">
              <a:rPr lang="ru-RU" smtClean="0"/>
              <a:t>04.12.2022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B779F4-21F5-4C00-B16D-9CAB2D1B1A7C}" type="slidenum">
              <a:rPr lang="ru-RU" smtClean="0"/>
              <a:t>‹#›</a:t>
            </a:fld>
            <a:endParaRPr lang="ru-RU"/>
          </a:p>
        </p:txBody>
      </p:sp>
    </p:spTree>
    <p:extLst>
      <p:ext uri="{BB962C8B-B14F-4D97-AF65-F5344CB8AC3E}">
        <p14:creationId xmlns:p14="http://schemas.microsoft.com/office/powerpoint/2010/main" val="1828359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B12E6F4-1DCB-4B2B-8336-FA6255BF4104}" type="datetimeFigureOut">
              <a:rPr lang="ru-RU" smtClean="0"/>
              <a:t>04.12.2022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B779F4-21F5-4C00-B16D-9CAB2D1B1A7C}" type="slidenum">
              <a:rPr lang="ru-RU" smtClean="0"/>
              <a:t>‹#›</a:t>
            </a:fld>
            <a:endParaRPr lang="ru-RU"/>
          </a:p>
        </p:txBody>
      </p:sp>
    </p:spTree>
    <p:extLst>
      <p:ext uri="{BB962C8B-B14F-4D97-AF65-F5344CB8AC3E}">
        <p14:creationId xmlns:p14="http://schemas.microsoft.com/office/powerpoint/2010/main" val="529942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9B12E6F4-1DCB-4B2B-8336-FA6255BF4104}" type="datetimeFigureOut">
              <a:rPr lang="ru-RU" smtClean="0"/>
              <a:t>04.12.2022</a:t>
            </a:fld>
            <a:endParaRPr lang="ru-RU"/>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ru-RU"/>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E2B779F4-21F5-4C00-B16D-9CAB2D1B1A7C}" type="slidenum">
              <a:rPr lang="ru-RU" smtClean="0"/>
              <a:t>‹#›</a:t>
            </a:fld>
            <a:endParaRPr lang="ru-RU"/>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43025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0" orient="horz" pos="1368">
          <p15:clr>
            <a:srgbClr val="F26B43"/>
          </p15:clr>
        </p15:guide>
        <p15:guide id="1" pos="6912">
          <p15:clr>
            <a:srgbClr val="F26B43"/>
          </p15:clr>
        </p15:guide>
        <p15:guide id="2" pos="936">
          <p15:clr>
            <a:srgbClr val="F26B43"/>
          </p15:clr>
        </p15:guide>
        <p15:guide id="3" pos="864">
          <p15:clr>
            <a:srgbClr val="F26B43"/>
          </p15:clr>
        </p15:guide>
        <p15:guide id="4" orient="horz" pos="1440">
          <p15:clr>
            <a:srgbClr val="F26B43"/>
          </p15:clr>
        </p15:guide>
        <p15:guide id="5" orient="horz" pos="3696">
          <p15:clr>
            <a:srgbClr val="F26B43"/>
          </p15:clr>
        </p15:guide>
        <p15:guide id="6" orient="horz" pos="432">
          <p15:clr>
            <a:srgbClr val="F26B43"/>
          </p15:clr>
        </p15:guide>
        <p15:guide id="7" orient="horz" pos="1512">
          <p15:clr>
            <a:srgbClr val="F26B43"/>
          </p15:clr>
        </p15:guide>
        <p15:guide id="8" pos="5184">
          <p15:clr>
            <a:srgbClr val="F26B43"/>
          </p15:clr>
        </p15:guide>
        <p15:guide id="9" pos="702">
          <p15:clr>
            <a:srgbClr val="F26B43"/>
          </p15:clr>
        </p15:guide>
        <p15:guide id="10" pos="64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71600" y="836712"/>
            <a:ext cx="7128792" cy="2376264"/>
          </a:xfrm>
        </p:spPr>
        <p:txBody>
          <a:bodyPr/>
          <a:lstStyle/>
          <a:p>
            <a:r>
              <a:rPr lang="uk-UA" sz="4400" b="1" i="1" dirty="0">
                <a:solidFill>
                  <a:schemeClr val="accent5">
                    <a:lumMod val="50000"/>
                  </a:schemeClr>
                </a:solidFill>
                <a:latin typeface="Times New Roman" panose="02020603050405020304" pitchFamily="18" charset="0"/>
                <a:ea typeface="MS Mincho" panose="02020609040205080304" pitchFamily="49" charset="-128"/>
              </a:rPr>
              <a:t>Автотрансформатор.</a:t>
            </a:r>
            <a:endParaRPr lang="ru-RU" sz="4400" b="1" i="1" dirty="0">
              <a:solidFill>
                <a:schemeClr val="accent5">
                  <a:lumMod val="50000"/>
                </a:schemeClr>
              </a:solidFill>
            </a:endParaRPr>
          </a:p>
        </p:txBody>
      </p:sp>
      <p:pic>
        <p:nvPicPr>
          <p:cNvPr id="4" name="Рисунок 3">
            <a:extLst>
              <a:ext uri="{FF2B5EF4-FFF2-40B4-BE49-F238E27FC236}">
                <a16:creationId xmlns:a16="http://schemas.microsoft.com/office/drawing/2014/main" id="{AA19711B-2487-4BDB-BEB6-32C969296B3C}"/>
              </a:ext>
            </a:extLst>
          </p:cNvPr>
          <p:cNvPicPr>
            <a:picLocks noChangeAspect="1"/>
          </p:cNvPicPr>
          <p:nvPr/>
        </p:nvPicPr>
        <p:blipFill>
          <a:blip r:embed="rId2"/>
          <a:stretch>
            <a:fillRect/>
          </a:stretch>
        </p:blipFill>
        <p:spPr>
          <a:xfrm>
            <a:off x="1835696" y="3428999"/>
            <a:ext cx="3384376" cy="259228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812475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5303187" y="25005"/>
            <a:ext cx="3840813" cy="3298222"/>
          </a:xfrm>
          <a:prstGeom prst="rect">
            <a:avLst/>
          </a:prstGeom>
          <a:ln>
            <a:noFill/>
          </a:ln>
          <a:effectLst>
            <a:softEdge rad="112500"/>
          </a:effectLst>
        </p:spPr>
      </p:pic>
      <p:sp>
        <p:nvSpPr>
          <p:cNvPr id="2" name="Заголовок 1"/>
          <p:cNvSpPr>
            <a:spLocks noGrp="1"/>
          </p:cNvSpPr>
          <p:nvPr>
            <p:ph type="title"/>
          </p:nvPr>
        </p:nvSpPr>
        <p:spPr>
          <a:xfrm>
            <a:off x="683568" y="980728"/>
            <a:ext cx="4392488" cy="1190972"/>
          </a:xfrm>
        </p:spPr>
        <p:txBody>
          <a:bodyPr>
            <a:normAutofit/>
          </a:bodyPr>
          <a:lstStyle/>
          <a:p>
            <a:pPr algn="ctr"/>
            <a:r>
              <a:rPr lang="ru-RU" sz="3200" b="1" i="1" kern="0" dirty="0">
                <a:solidFill>
                  <a:schemeClr val="accent5">
                    <a:lumMod val="50000"/>
                  </a:schemeClr>
                </a:solidFill>
                <a:latin typeface="Times New Roman" panose="02020603050405020304" pitchFamily="18" charset="0"/>
                <a:cs typeface="Times New Roman" panose="02020603050405020304" pitchFamily="18" charset="0"/>
              </a:rPr>
              <a:t>Повторення</a:t>
            </a:r>
            <a:br>
              <a:rPr lang="ru-RU" sz="3200" b="1" i="1" kern="0" dirty="0">
                <a:solidFill>
                  <a:schemeClr val="accent5">
                    <a:lumMod val="50000"/>
                  </a:schemeClr>
                </a:solidFill>
                <a:latin typeface="Times New Roman" panose="02020603050405020304" pitchFamily="18" charset="0"/>
                <a:cs typeface="Times New Roman" panose="02020603050405020304" pitchFamily="18" charset="0"/>
              </a:rPr>
            </a:br>
            <a:r>
              <a:rPr lang="ru-RU" sz="3200" b="1" i="1" kern="0" dirty="0">
                <a:solidFill>
                  <a:schemeClr val="accent5">
                    <a:lumMod val="50000"/>
                  </a:schemeClr>
                </a:solidFill>
                <a:latin typeface="Times New Roman" panose="02020603050405020304" pitchFamily="18" charset="0"/>
                <a:cs typeface="Times New Roman" panose="02020603050405020304" pitchFamily="18" charset="0"/>
              </a:rPr>
              <a:t> </a:t>
            </a:r>
            <a:r>
              <a:rPr lang="ru-RU" sz="3200" b="1" i="1" kern="0" dirty="0" err="1">
                <a:solidFill>
                  <a:schemeClr val="accent5">
                    <a:lumMod val="50000"/>
                  </a:schemeClr>
                </a:solidFill>
                <a:latin typeface="Times New Roman" panose="02020603050405020304" pitchFamily="18" charset="0"/>
                <a:cs typeface="Times New Roman" panose="02020603050405020304" pitchFamily="18" charset="0"/>
              </a:rPr>
              <a:t>вивченого</a:t>
            </a:r>
            <a:r>
              <a:rPr lang="ru-RU" sz="3200" b="1" i="1" kern="0" dirty="0">
                <a:solidFill>
                  <a:schemeClr val="accent5">
                    <a:lumMod val="50000"/>
                  </a:schemeClr>
                </a:solidFill>
                <a:latin typeface="Times New Roman" panose="02020603050405020304" pitchFamily="18" charset="0"/>
                <a:cs typeface="Times New Roman" panose="02020603050405020304" pitchFamily="18" charset="0"/>
              </a:rPr>
              <a:t> матер</a:t>
            </a:r>
            <a:r>
              <a:rPr lang="uk-UA" sz="3200" b="1" i="1" kern="0" dirty="0">
                <a:solidFill>
                  <a:schemeClr val="accent5">
                    <a:lumMod val="50000"/>
                  </a:schemeClr>
                </a:solidFill>
                <a:latin typeface="Times New Roman" panose="02020603050405020304" pitchFamily="18" charset="0"/>
                <a:cs typeface="Times New Roman" panose="02020603050405020304" pitchFamily="18" charset="0"/>
              </a:rPr>
              <a:t>і</a:t>
            </a:r>
            <a:r>
              <a:rPr lang="ru-RU" sz="3200" b="1" i="1" kern="0" dirty="0" err="1">
                <a:solidFill>
                  <a:schemeClr val="accent5">
                    <a:lumMod val="50000"/>
                  </a:schemeClr>
                </a:solidFill>
                <a:latin typeface="Times New Roman" panose="02020603050405020304" pitchFamily="18" charset="0"/>
                <a:cs typeface="Times New Roman" panose="02020603050405020304" pitchFamily="18" charset="0"/>
              </a:rPr>
              <a:t>алу</a:t>
            </a:r>
            <a:endParaRPr lang="ru-RU" sz="3200" b="1" i="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83568" y="2924944"/>
            <a:ext cx="7546032" cy="3528392"/>
          </a:xfrm>
        </p:spPr>
        <p:txBody>
          <a:bodyPr>
            <a:normAutofit/>
          </a:bodyPr>
          <a:lstStyle/>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Що таке трансформатор?</a:t>
            </a: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 Поясніть призначення трансформатора.</a:t>
            </a: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 Яка будова трансформатора?</a:t>
            </a: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 Яке явище лежить в основі роботи трансформатора?</a:t>
            </a:r>
            <a:endParaRPr lang="en-US" sz="2400" kern="0" dirty="0">
              <a:solidFill>
                <a:schemeClr val="tx1"/>
              </a:solidFill>
              <a:latin typeface="Times New Roman" panose="02020603050405020304" pitchFamily="18" charset="0"/>
              <a:cs typeface="Times New Roman" panose="02020603050405020304" pitchFamily="18" charset="0"/>
            </a:endParaRP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Режими роботи трансформатора.</a:t>
            </a: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Які трансформатори називають знижувальними, підвищувальними?</a:t>
            </a: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 Чому трансформатори не використовують  в електричних колах постійного струму?</a:t>
            </a:r>
          </a:p>
          <a:p>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9501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6444207" y="0"/>
            <a:ext cx="2703295" cy="2636912"/>
          </a:xfrm>
          <a:prstGeom prst="rect">
            <a:avLst/>
          </a:prstGeom>
        </p:spPr>
      </p:pic>
      <p:sp>
        <p:nvSpPr>
          <p:cNvPr id="2" name="Заголовок 1"/>
          <p:cNvSpPr>
            <a:spLocks noGrp="1"/>
          </p:cNvSpPr>
          <p:nvPr>
            <p:ph type="title"/>
          </p:nvPr>
        </p:nvSpPr>
        <p:spPr>
          <a:xfrm>
            <a:off x="1028700" y="685800"/>
            <a:ext cx="4119364" cy="1485900"/>
          </a:xfrm>
        </p:spPr>
        <p:txBody>
          <a:bodyPr>
            <a:normAutofit/>
          </a:bodyPr>
          <a:lstStyle/>
          <a:p>
            <a:pPr algn="ctr"/>
            <a:r>
              <a:rPr lang="ru-RU" sz="3200" b="1" i="1" kern="0" dirty="0">
                <a:solidFill>
                  <a:schemeClr val="accent5">
                    <a:lumMod val="50000"/>
                  </a:schemeClr>
                </a:solidFill>
                <a:latin typeface="Times New Roman" panose="02020603050405020304" pitchFamily="18" charset="0"/>
                <a:cs typeface="Times New Roman" panose="02020603050405020304" pitchFamily="18" charset="0"/>
              </a:rPr>
              <a:t>Повторення</a:t>
            </a:r>
            <a:br>
              <a:rPr lang="ru-RU" sz="3200" b="1" i="1" kern="0" dirty="0">
                <a:solidFill>
                  <a:schemeClr val="accent5">
                    <a:lumMod val="50000"/>
                  </a:schemeClr>
                </a:solidFill>
                <a:latin typeface="Times New Roman" panose="02020603050405020304" pitchFamily="18" charset="0"/>
                <a:cs typeface="Times New Roman" panose="02020603050405020304" pitchFamily="18" charset="0"/>
              </a:rPr>
            </a:br>
            <a:r>
              <a:rPr lang="ru-RU" sz="3200" b="1" i="1" kern="0" dirty="0" err="1">
                <a:solidFill>
                  <a:schemeClr val="accent5">
                    <a:lumMod val="50000"/>
                  </a:schemeClr>
                </a:solidFill>
                <a:latin typeface="Times New Roman" panose="02020603050405020304" pitchFamily="18" charset="0"/>
                <a:cs typeface="Times New Roman" panose="02020603050405020304" pitchFamily="18" charset="0"/>
              </a:rPr>
              <a:t>вивченого</a:t>
            </a:r>
            <a:r>
              <a:rPr lang="ru-RU" sz="3200" b="1" i="1" kern="0" dirty="0">
                <a:solidFill>
                  <a:schemeClr val="accent5">
                    <a:lumMod val="50000"/>
                  </a:schemeClr>
                </a:solidFill>
                <a:latin typeface="Times New Roman" panose="02020603050405020304" pitchFamily="18" charset="0"/>
                <a:cs typeface="Times New Roman" panose="02020603050405020304" pitchFamily="18" charset="0"/>
              </a:rPr>
              <a:t> матер</a:t>
            </a:r>
            <a:r>
              <a:rPr lang="uk-UA" sz="3200" b="1" i="1" kern="0" dirty="0">
                <a:solidFill>
                  <a:schemeClr val="accent5">
                    <a:lumMod val="50000"/>
                  </a:schemeClr>
                </a:solidFill>
                <a:latin typeface="Times New Roman" panose="02020603050405020304" pitchFamily="18" charset="0"/>
                <a:cs typeface="Times New Roman" panose="02020603050405020304" pitchFamily="18" charset="0"/>
              </a:rPr>
              <a:t>і</a:t>
            </a:r>
            <a:r>
              <a:rPr lang="ru-RU" sz="3200" b="1" i="1" kern="0" dirty="0" err="1">
                <a:solidFill>
                  <a:schemeClr val="accent5">
                    <a:lumMod val="50000"/>
                  </a:schemeClr>
                </a:solidFill>
                <a:latin typeface="Times New Roman" panose="02020603050405020304" pitchFamily="18" charset="0"/>
                <a:cs typeface="Times New Roman" panose="02020603050405020304" pitchFamily="18" charset="0"/>
              </a:rPr>
              <a:t>алу</a:t>
            </a:r>
            <a:r>
              <a:rPr lang="ru-RU" sz="3200" b="1" i="1" kern="0" dirty="0">
                <a:solidFill>
                  <a:schemeClr val="accent5">
                    <a:lumMod val="50000"/>
                  </a:schemeClr>
                </a:solidFill>
                <a:latin typeface="Times New Roman" panose="02020603050405020304" pitchFamily="18" charset="0"/>
                <a:cs typeface="Times New Roman" panose="02020603050405020304" pitchFamily="18" charset="0"/>
              </a:rPr>
              <a:t>:</a:t>
            </a:r>
            <a:endParaRPr lang="ru-RU" sz="3200" b="1" i="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Autofit/>
          </a:bodyPr>
          <a:lstStyle/>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Що таке коефіцієнт трансформації?</a:t>
            </a: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Яким є коефіцієнт трансформації для знижувальних та підвищувальних трансформаторів?</a:t>
            </a: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 Чому ККД трансформаторів все ж не досягає 100 %?</a:t>
            </a:r>
          </a:p>
          <a:p>
            <a:pPr defTabSz="914400" fontAlgn="base">
              <a:lnSpc>
                <a:spcPct val="90000"/>
              </a:lnSpc>
              <a:spcBef>
                <a:spcPct val="20000"/>
              </a:spcBef>
              <a:spcAft>
                <a:spcPct val="0"/>
              </a:spcAft>
              <a:buClr>
                <a:srgbClr val="9999FF"/>
              </a:buClr>
              <a:defRPr/>
            </a:pPr>
            <a:r>
              <a:rPr lang="uk-UA" sz="2400" dirty="0">
                <a:solidFill>
                  <a:prstClr val="black"/>
                </a:solidFill>
                <a:latin typeface="Times New Roman" panose="02020603050405020304" pitchFamily="18" charset="0"/>
                <a:cs typeface="Times New Roman" panose="02020603050405020304" pitchFamily="18" charset="0"/>
              </a:rPr>
              <a:t>Чому навантажений трансформатор гуде ?</a:t>
            </a:r>
            <a:endParaRPr lang="uk-UA" sz="2400" kern="0" dirty="0">
              <a:solidFill>
                <a:schemeClr val="tx1"/>
              </a:solidFill>
              <a:latin typeface="Times New Roman" panose="02020603050405020304" pitchFamily="18" charset="0"/>
              <a:cs typeface="Times New Roman" panose="02020603050405020304" pitchFamily="18" charset="0"/>
            </a:endParaRP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 Назвіть можливі втрати енергії в трансформаторі.</a:t>
            </a:r>
          </a:p>
          <a:p>
            <a:pPr defTabSz="914400" fontAlgn="base">
              <a:lnSpc>
                <a:spcPct val="90000"/>
              </a:lnSpc>
              <a:spcBef>
                <a:spcPct val="20000"/>
              </a:spcBef>
              <a:spcAft>
                <a:spcPct val="0"/>
              </a:spcAft>
              <a:buClr>
                <a:srgbClr val="9999FF"/>
              </a:buClr>
              <a:defRPr/>
            </a:pPr>
            <a:r>
              <a:rPr lang="uk-UA" sz="2400" kern="0" dirty="0">
                <a:solidFill>
                  <a:schemeClr val="tx1"/>
                </a:solidFill>
                <a:latin typeface="Times New Roman" panose="02020603050405020304" pitchFamily="18" charset="0"/>
                <a:cs typeface="Times New Roman" panose="02020603050405020304" pitchFamily="18" charset="0"/>
              </a:rPr>
              <a:t>Які </a:t>
            </a:r>
            <a:r>
              <a:rPr lang="uk-UA" sz="2400" dirty="0">
                <a:solidFill>
                  <a:prstClr val="black"/>
                </a:solidFill>
                <a:latin typeface="Times New Roman" panose="02020603050405020304" pitchFamily="18" charset="0"/>
                <a:cs typeface="Times New Roman" panose="02020603050405020304" pitchFamily="18" charset="0"/>
              </a:rPr>
              <a:t>заходи застосовуються для зменшення втрат при роботі трансформатора?</a:t>
            </a:r>
          </a:p>
          <a:p>
            <a:endParaRPr lang="ru-RU"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2294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8760" y="116632"/>
            <a:ext cx="8064896" cy="1728192"/>
          </a:xfrm>
        </p:spPr>
        <p:txBody>
          <a:bodyPr>
            <a:normAutofit fontScale="90000"/>
          </a:bodyPr>
          <a:lstStyle/>
          <a:p>
            <a:pPr marL="384048" lvl="0" indent="-384048">
              <a:lnSpc>
                <a:spcPct val="94000"/>
              </a:lnSpc>
              <a:spcBef>
                <a:spcPts val="1000"/>
              </a:spcBef>
              <a:spcAft>
                <a:spcPts val="200"/>
              </a:spcAft>
            </a:pPr>
            <a:r>
              <a:rPr lang="ru-RU" sz="2000" dirty="0">
                <a:solidFill>
                  <a:srgbClr val="191B0E"/>
                </a:solidFill>
                <a:ea typeface="+mn-ea"/>
                <a:cs typeface="+mn-cs"/>
              </a:rPr>
              <a:t>       </a:t>
            </a:r>
            <a:r>
              <a:rPr lang="ru-RU" sz="2700" dirty="0">
                <a:solidFill>
                  <a:srgbClr val="191B0E"/>
                </a:solidFill>
                <a:latin typeface="Times New Roman" panose="02020603050405020304" pitchFamily="18" charset="0"/>
                <a:ea typeface="+mn-ea"/>
                <a:cs typeface="Times New Roman" panose="02020603050405020304" pitchFamily="18" charset="0"/>
              </a:rPr>
              <a:t>У </a:t>
            </a:r>
            <a:r>
              <a:rPr lang="ru-RU" sz="2700" dirty="0" err="1">
                <a:solidFill>
                  <a:srgbClr val="191B0E"/>
                </a:solidFill>
                <a:latin typeface="Times New Roman" panose="02020603050405020304" pitchFamily="18" charset="0"/>
                <a:ea typeface="+mn-ea"/>
                <a:cs typeface="Times New Roman" panose="02020603050405020304" pitchFamily="18" charset="0"/>
              </a:rPr>
              <a:t>випадках</a:t>
            </a:r>
            <a:r>
              <a:rPr lang="ru-RU" sz="2700" dirty="0">
                <a:solidFill>
                  <a:srgbClr val="191B0E"/>
                </a:solidFill>
                <a:latin typeface="Times New Roman" panose="02020603050405020304" pitchFamily="18" charset="0"/>
                <a:ea typeface="+mn-ea"/>
                <a:cs typeface="Times New Roman" panose="02020603050405020304" pitchFamily="18" charset="0"/>
              </a:rPr>
              <a:t>, коли </a:t>
            </a:r>
            <a:r>
              <a:rPr lang="ru-RU" sz="2700" dirty="0" err="1">
                <a:solidFill>
                  <a:srgbClr val="191B0E"/>
                </a:solidFill>
                <a:latin typeface="Times New Roman" panose="02020603050405020304" pitchFamily="18" charset="0"/>
                <a:ea typeface="+mn-ea"/>
                <a:cs typeface="Times New Roman" panose="02020603050405020304" pitchFamily="18" charset="0"/>
              </a:rPr>
              <a:t>виникає</a:t>
            </a:r>
            <a:r>
              <a:rPr lang="ru-RU" sz="2700" dirty="0">
                <a:solidFill>
                  <a:srgbClr val="191B0E"/>
                </a:solidFill>
                <a:latin typeface="Times New Roman" panose="02020603050405020304" pitchFamily="18" charset="0"/>
                <a:ea typeface="+mn-ea"/>
                <a:cs typeface="Times New Roman" panose="02020603050405020304" pitchFamily="18" charset="0"/>
              </a:rPr>
              <a:t> </a:t>
            </a:r>
            <a:r>
              <a:rPr lang="ru-RU" sz="2700" dirty="0" err="1">
                <a:solidFill>
                  <a:srgbClr val="191B0E"/>
                </a:solidFill>
                <a:latin typeface="Times New Roman" panose="02020603050405020304" pitchFamily="18" charset="0"/>
                <a:ea typeface="+mn-ea"/>
                <a:cs typeface="Times New Roman" panose="02020603050405020304" pitchFamily="18" charset="0"/>
              </a:rPr>
              <a:t>необхідність</a:t>
            </a:r>
            <a:r>
              <a:rPr lang="ru-RU" sz="2700" dirty="0">
                <a:solidFill>
                  <a:srgbClr val="191B0E"/>
                </a:solidFill>
                <a:latin typeface="Times New Roman" panose="02020603050405020304" pitchFamily="18" charset="0"/>
                <a:ea typeface="+mn-ea"/>
                <a:cs typeface="Times New Roman" panose="02020603050405020304" pitchFamily="18" charset="0"/>
              </a:rPr>
              <a:t> </a:t>
            </a:r>
            <a:r>
              <a:rPr lang="ru-RU" sz="2700" dirty="0" err="1">
                <a:solidFill>
                  <a:srgbClr val="191B0E"/>
                </a:solidFill>
                <a:latin typeface="Times New Roman" panose="02020603050405020304" pitchFamily="18" charset="0"/>
                <a:ea typeface="+mn-ea"/>
                <a:cs typeface="Times New Roman" panose="02020603050405020304" pitchFamily="18" charset="0"/>
              </a:rPr>
              <a:t>змінити</a:t>
            </a:r>
            <a:r>
              <a:rPr lang="ru-RU" sz="2700" dirty="0">
                <a:solidFill>
                  <a:srgbClr val="191B0E"/>
                </a:solidFill>
                <a:latin typeface="Times New Roman" panose="02020603050405020304" pitchFamily="18" charset="0"/>
                <a:ea typeface="+mn-ea"/>
                <a:cs typeface="Times New Roman" panose="02020603050405020304" pitchFamily="18" charset="0"/>
              </a:rPr>
              <a:t> </a:t>
            </a:r>
            <a:r>
              <a:rPr lang="ru-RU" sz="2700" dirty="0" err="1">
                <a:solidFill>
                  <a:srgbClr val="191B0E"/>
                </a:solidFill>
                <a:latin typeface="Times New Roman" panose="02020603050405020304" pitchFamily="18" charset="0"/>
                <a:ea typeface="+mn-ea"/>
                <a:cs typeface="Times New Roman" panose="02020603050405020304" pitchFamily="18" charset="0"/>
              </a:rPr>
              <a:t>напругу</a:t>
            </a:r>
            <a:r>
              <a:rPr lang="ru-RU" sz="2700" dirty="0">
                <a:solidFill>
                  <a:srgbClr val="191B0E"/>
                </a:solidFill>
                <a:latin typeface="Times New Roman" panose="02020603050405020304" pitchFamily="18" charset="0"/>
                <a:ea typeface="+mn-ea"/>
                <a:cs typeface="Times New Roman" panose="02020603050405020304" pitchFamily="18" charset="0"/>
              </a:rPr>
              <a:t> в невеликих межах, </a:t>
            </a:r>
            <a:r>
              <a:rPr lang="ru-RU" sz="2700" dirty="0" err="1">
                <a:solidFill>
                  <a:srgbClr val="191B0E"/>
                </a:solidFill>
                <a:latin typeface="Times New Roman" panose="02020603050405020304" pitchFamily="18" charset="0"/>
                <a:ea typeface="+mn-ea"/>
                <a:cs typeface="Times New Roman" panose="02020603050405020304" pitchFamily="18" charset="0"/>
              </a:rPr>
              <a:t>простіше</a:t>
            </a:r>
            <a:r>
              <a:rPr lang="ru-RU" sz="2700" dirty="0">
                <a:solidFill>
                  <a:srgbClr val="191B0E"/>
                </a:solidFill>
                <a:latin typeface="Times New Roman" panose="02020603050405020304" pitchFamily="18" charset="0"/>
                <a:ea typeface="+mn-ea"/>
                <a:cs typeface="Times New Roman" panose="02020603050405020304" pitchFamily="18" charset="0"/>
              </a:rPr>
              <a:t> та </a:t>
            </a:r>
            <a:r>
              <a:rPr lang="ru-RU" sz="2700" dirty="0" err="1">
                <a:solidFill>
                  <a:srgbClr val="191B0E"/>
                </a:solidFill>
                <a:latin typeface="Times New Roman" panose="02020603050405020304" pitchFamily="18" charset="0"/>
                <a:ea typeface="+mn-ea"/>
                <a:cs typeface="Times New Roman" panose="02020603050405020304" pitchFamily="18" charset="0"/>
              </a:rPr>
              <a:t>доцільніше</a:t>
            </a:r>
            <a:r>
              <a:rPr lang="ru-RU" sz="2700" dirty="0">
                <a:solidFill>
                  <a:srgbClr val="191B0E"/>
                </a:solidFill>
                <a:latin typeface="Times New Roman" panose="02020603050405020304" pitchFamily="18" charset="0"/>
                <a:ea typeface="+mn-ea"/>
                <a:cs typeface="Times New Roman" panose="02020603050405020304" pitchFamily="18" charset="0"/>
              </a:rPr>
              <a:t> </a:t>
            </a:r>
            <a:r>
              <a:rPr lang="ru-RU" sz="2700" dirty="0" err="1">
                <a:solidFill>
                  <a:srgbClr val="191B0E"/>
                </a:solidFill>
                <a:latin typeface="Times New Roman" panose="02020603050405020304" pitchFamily="18" charset="0"/>
                <a:ea typeface="+mn-ea"/>
                <a:cs typeface="Times New Roman" panose="02020603050405020304" pitchFamily="18" charset="0"/>
              </a:rPr>
              <a:t>використовувати</a:t>
            </a:r>
            <a:r>
              <a:rPr lang="ru-RU" sz="2700" dirty="0">
                <a:solidFill>
                  <a:srgbClr val="191B0E"/>
                </a:solidFill>
                <a:latin typeface="Times New Roman" panose="02020603050405020304" pitchFamily="18" charset="0"/>
                <a:ea typeface="+mn-ea"/>
                <a:cs typeface="Times New Roman" panose="02020603050405020304" pitchFamily="18" charset="0"/>
              </a:rPr>
              <a:t> для </a:t>
            </a:r>
            <a:r>
              <a:rPr lang="ru-RU" sz="2700" dirty="0" err="1">
                <a:solidFill>
                  <a:srgbClr val="191B0E"/>
                </a:solidFill>
                <a:latin typeface="Times New Roman" panose="02020603050405020304" pitchFamily="18" charset="0"/>
                <a:ea typeface="+mn-ea"/>
                <a:cs typeface="Times New Roman" panose="02020603050405020304" pitchFamily="18" charset="0"/>
              </a:rPr>
              <a:t>цих</a:t>
            </a:r>
            <a:r>
              <a:rPr lang="ru-RU" sz="2700" dirty="0">
                <a:solidFill>
                  <a:srgbClr val="191B0E"/>
                </a:solidFill>
                <a:latin typeface="Times New Roman" panose="02020603050405020304" pitchFamily="18" charset="0"/>
                <a:ea typeface="+mn-ea"/>
                <a:cs typeface="Times New Roman" panose="02020603050405020304" pitchFamily="18" charset="0"/>
              </a:rPr>
              <a:t> </a:t>
            </a:r>
            <a:r>
              <a:rPr lang="ru-RU" sz="2700" dirty="0" err="1">
                <a:solidFill>
                  <a:srgbClr val="191B0E"/>
                </a:solidFill>
                <a:latin typeface="Times New Roman" panose="02020603050405020304" pitchFamily="18" charset="0"/>
                <a:ea typeface="+mn-ea"/>
                <a:cs typeface="Times New Roman" panose="02020603050405020304" pitchFamily="18" charset="0"/>
              </a:rPr>
              <a:t>цілей</a:t>
            </a:r>
            <a:r>
              <a:rPr lang="ru-RU" sz="2700" dirty="0">
                <a:solidFill>
                  <a:srgbClr val="191B0E"/>
                </a:solidFill>
                <a:latin typeface="Times New Roman" panose="02020603050405020304" pitchFamily="18" charset="0"/>
                <a:ea typeface="+mn-ea"/>
                <a:cs typeface="Times New Roman" panose="02020603050405020304" pitchFamily="18" charset="0"/>
              </a:rPr>
              <a:t> </a:t>
            </a:r>
            <a:r>
              <a:rPr lang="ru-RU" sz="2700" dirty="0" err="1">
                <a:solidFill>
                  <a:srgbClr val="191B0E"/>
                </a:solidFill>
                <a:latin typeface="Times New Roman" panose="02020603050405020304" pitchFamily="18" charset="0"/>
                <a:ea typeface="+mn-ea"/>
                <a:cs typeface="Times New Roman" panose="02020603050405020304" pitchFamily="18" charset="0"/>
              </a:rPr>
              <a:t>однообмотувальний</a:t>
            </a:r>
            <a:r>
              <a:rPr lang="ru-RU" sz="2700" dirty="0">
                <a:solidFill>
                  <a:srgbClr val="191B0E"/>
                </a:solidFill>
                <a:latin typeface="Times New Roman" panose="02020603050405020304" pitchFamily="18" charset="0"/>
                <a:ea typeface="+mn-ea"/>
                <a:cs typeface="Times New Roman" panose="02020603050405020304" pitchFamily="18" charset="0"/>
              </a:rPr>
              <a:t> трансформатор – так званий автотрансформатор в </a:t>
            </a:r>
            <a:r>
              <a:rPr lang="ru-RU" sz="2700" dirty="0" err="1">
                <a:solidFill>
                  <a:srgbClr val="191B0E"/>
                </a:solidFill>
                <a:latin typeface="Times New Roman" panose="02020603050405020304" pitchFamily="18" charset="0"/>
                <a:ea typeface="+mn-ea"/>
                <a:cs typeface="Times New Roman" panose="02020603050405020304" pitchFamily="18" charset="0"/>
              </a:rPr>
              <a:t>обмін</a:t>
            </a:r>
            <a:r>
              <a:rPr lang="ru-RU" sz="2700" dirty="0">
                <a:solidFill>
                  <a:srgbClr val="191B0E"/>
                </a:solidFill>
                <a:latin typeface="Times New Roman" panose="02020603050405020304" pitchFamily="18" charset="0"/>
                <a:ea typeface="+mn-ea"/>
                <a:cs typeface="Times New Roman" panose="02020603050405020304" pitchFamily="18" charset="0"/>
              </a:rPr>
              <a:t> на </a:t>
            </a:r>
            <a:r>
              <a:rPr lang="ru-RU" sz="2700" dirty="0" err="1">
                <a:solidFill>
                  <a:srgbClr val="191B0E"/>
                </a:solidFill>
                <a:latin typeface="Times New Roman" panose="02020603050405020304" pitchFamily="18" charset="0"/>
                <a:ea typeface="+mn-ea"/>
                <a:cs typeface="Times New Roman" panose="02020603050405020304" pitchFamily="18" charset="0"/>
              </a:rPr>
              <a:t>двообмотувальний</a:t>
            </a:r>
            <a:r>
              <a:rPr lang="ru-RU" sz="2700" dirty="0">
                <a:solidFill>
                  <a:srgbClr val="191B0E"/>
                </a:solidFill>
                <a:latin typeface="Times New Roman" panose="02020603050405020304" pitchFamily="18" charset="0"/>
                <a:ea typeface="+mn-ea"/>
                <a:cs typeface="Times New Roman" panose="02020603050405020304" pitchFamily="18" charset="0"/>
              </a:rPr>
              <a:t>.</a:t>
            </a:r>
            <a:br>
              <a:rPr lang="ru-RU" sz="2700" dirty="0">
                <a:solidFill>
                  <a:srgbClr val="191B0E"/>
                </a:solidFill>
                <a:latin typeface="Times New Roman" panose="02020603050405020304" pitchFamily="18" charset="0"/>
                <a:ea typeface="+mn-ea"/>
                <a:cs typeface="Times New Roman" panose="02020603050405020304" pitchFamily="18" charset="0"/>
              </a:rPr>
            </a:br>
            <a:endParaRPr lang="ru-RU" sz="27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827584" y="1988840"/>
            <a:ext cx="8064896" cy="2488735"/>
          </a:xfrm>
          <a:prstGeom prst="rect">
            <a:avLst/>
          </a:prstGeom>
        </p:spPr>
      </p:pic>
      <p:sp>
        <p:nvSpPr>
          <p:cNvPr id="5" name="Прямоугольник 4"/>
          <p:cNvSpPr/>
          <p:nvPr/>
        </p:nvSpPr>
        <p:spPr>
          <a:xfrm>
            <a:off x="827584" y="4725144"/>
            <a:ext cx="8316416" cy="1938992"/>
          </a:xfrm>
          <a:prstGeom prst="rect">
            <a:avLst/>
          </a:prstGeom>
        </p:spPr>
        <p:txBody>
          <a:bodyPr wrap="square">
            <a:spAutoFit/>
          </a:bodyPr>
          <a:lstStyle/>
          <a:p>
            <a:r>
              <a:rPr lang="ru-RU" sz="2400" dirty="0" err="1">
                <a:latin typeface="Times New Roman" panose="02020603050405020304" pitchFamily="18" charset="0"/>
                <a:cs typeface="Times New Roman" panose="02020603050405020304" pitchFamily="18" charset="0"/>
              </a:rPr>
              <a:t>Об'єднана</a:t>
            </a:r>
            <a:r>
              <a:rPr lang="ru-RU" sz="2400" dirty="0">
                <a:latin typeface="Times New Roman" panose="02020603050405020304" pitchFamily="18" charset="0"/>
                <a:cs typeface="Times New Roman" panose="02020603050405020304" pitchFamily="18" charset="0"/>
              </a:rPr>
              <a:t> обмотка автотрансформатора </a:t>
            </a:r>
            <a:r>
              <a:rPr lang="ru-RU" sz="2400" dirty="0" err="1">
                <a:latin typeface="Times New Roman" panose="02020603050405020304" pitchFamily="18" charset="0"/>
                <a:cs typeface="Times New Roman" panose="02020603050405020304" pitchFamily="18" charset="0"/>
              </a:rPr>
              <a:t>має</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щонайменше</a:t>
            </a:r>
            <a:r>
              <a:rPr lang="ru-RU" sz="2400" dirty="0">
                <a:latin typeface="Times New Roman" panose="02020603050405020304" pitchFamily="18" charset="0"/>
                <a:cs typeface="Times New Roman" panose="02020603050405020304" pitchFamily="18" charset="0"/>
              </a:rPr>
              <a:t> 3 </a:t>
            </a:r>
            <a:r>
              <a:rPr lang="ru-RU" sz="2400" dirty="0" err="1">
                <a:latin typeface="Times New Roman" panose="02020603050405020304" pitchFamily="18" charset="0"/>
                <a:cs typeface="Times New Roman" panose="02020603050405020304" pitchFamily="18" charset="0"/>
              </a:rPr>
              <a:t>виводи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Підключаючись</a:t>
            </a:r>
            <a:r>
              <a:rPr lang="ru-RU" sz="2400" dirty="0">
                <a:latin typeface="Times New Roman" panose="02020603050405020304" pitchFamily="18" charset="0"/>
                <a:cs typeface="Times New Roman" panose="02020603050405020304" pitchFamily="18" charset="0"/>
              </a:rPr>
              <a:t> до </a:t>
            </a:r>
            <a:r>
              <a:rPr lang="ru-RU" sz="2400" dirty="0" err="1">
                <a:latin typeface="Times New Roman" panose="02020603050405020304" pitchFamily="18" charset="0"/>
                <a:cs typeface="Times New Roman" panose="02020603050405020304" pitchFamily="18" charset="0"/>
              </a:rPr>
              <a:t>цих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виводів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можна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отримувати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різні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напруги</a:t>
            </a:r>
            <a:r>
              <a:rPr lang="ru-RU" sz="2400" dirty="0">
                <a:latin typeface="Times New Roman" panose="02020603050405020304" pitchFamily="18" charset="0"/>
                <a:cs typeface="Times New Roman" panose="02020603050405020304" pitchFamily="18" charset="0"/>
              </a:rPr>
              <a:t>. При </a:t>
            </a:r>
            <a:r>
              <a:rPr lang="ru-RU" sz="2400" dirty="0" err="1">
                <a:latin typeface="Times New Roman" panose="02020603050405020304" pitchFamily="18" charset="0"/>
                <a:cs typeface="Times New Roman" panose="02020603050405020304" pitchFamily="18" charset="0"/>
              </a:rPr>
              <a:t>малих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коефіцієнтах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трансформації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від</a:t>
            </a:r>
            <a:r>
              <a:rPr lang="ru-RU" sz="2400" dirty="0">
                <a:latin typeface="Times New Roman" panose="02020603050405020304" pitchFamily="18" charset="0"/>
                <a:cs typeface="Times New Roman" panose="02020603050405020304" pitchFamily="18" charset="0"/>
              </a:rPr>
              <a:t> 1 до 2, </a:t>
            </a:r>
            <a:r>
              <a:rPr lang="ru-RU" sz="2400" dirty="0" err="1">
                <a:latin typeface="Times New Roman" panose="02020603050405020304" pitchFamily="18" charset="0"/>
                <a:cs typeface="Times New Roman" panose="02020603050405020304" pitchFamily="18" charset="0"/>
              </a:rPr>
              <a:t>автотрансформатори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ефективніші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легші</a:t>
            </a:r>
            <a:r>
              <a:rPr lang="ru-RU" sz="2400" dirty="0">
                <a:latin typeface="Times New Roman" panose="02020603050405020304" pitchFamily="18" charset="0"/>
                <a:cs typeface="Times New Roman" panose="02020603050405020304" pitchFamily="18" charset="0"/>
              </a:rPr>
              <a:t> і </a:t>
            </a:r>
            <a:r>
              <a:rPr lang="ru-RU" sz="2400" dirty="0" err="1">
                <a:latin typeface="Times New Roman" panose="02020603050405020304" pitchFamily="18" charset="0"/>
                <a:cs typeface="Times New Roman" panose="02020603050405020304" pitchFamily="18" charset="0"/>
              </a:rPr>
              <a:t>дешевші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ніж</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багатообмотувальні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трансформатори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00587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948264" y="2996952"/>
            <a:ext cx="1872208" cy="334435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dirty="0"/>
          </a:p>
        </p:txBody>
      </p:sp>
      <p:sp>
        <p:nvSpPr>
          <p:cNvPr id="3" name="Прямоугольник 2"/>
          <p:cNvSpPr/>
          <p:nvPr/>
        </p:nvSpPr>
        <p:spPr>
          <a:xfrm>
            <a:off x="810819" y="260648"/>
            <a:ext cx="8496944" cy="2369880"/>
          </a:xfrm>
          <a:prstGeom prst="rect">
            <a:avLst/>
          </a:prstGeom>
        </p:spPr>
        <p:txBody>
          <a:bodyPr wrap="square">
            <a:spAutoFit/>
          </a:bodyPr>
          <a:lstStyle/>
          <a:p>
            <a:r>
              <a:rPr lang="ru-RU" sz="2800" b="1" i="1" u="sng" dirty="0">
                <a:latin typeface="Book Antiqua" pitchFamily="18" charset="0"/>
              </a:rPr>
              <a:t>Автотрансформатор</a:t>
            </a:r>
            <a:r>
              <a:rPr lang="ru-RU" sz="2400" b="1" i="1" dirty="0">
                <a:latin typeface="Book Antiqua" pitchFamily="18" charset="0"/>
              </a:rPr>
              <a:t> — трансформатор, </a:t>
            </a:r>
            <a:r>
              <a:rPr lang="ru-RU" sz="2400" b="1" i="1" dirty="0" err="1">
                <a:latin typeface="Book Antiqua" pitchFamily="18" charset="0"/>
              </a:rPr>
              <a:t>дві</a:t>
            </a:r>
            <a:r>
              <a:rPr lang="ru-RU" sz="2400" b="1" i="1" dirty="0">
                <a:latin typeface="Book Antiqua" pitchFamily="18" charset="0"/>
              </a:rPr>
              <a:t> </a:t>
            </a:r>
            <a:r>
              <a:rPr lang="ru-RU" sz="2400" b="1" i="1" dirty="0" err="1">
                <a:latin typeface="Book Antiqua" pitchFamily="18" charset="0"/>
              </a:rPr>
              <a:t>або</a:t>
            </a:r>
            <a:r>
              <a:rPr lang="ru-RU" sz="2400" b="1" i="1" dirty="0">
                <a:latin typeface="Book Antiqua" pitchFamily="18" charset="0"/>
              </a:rPr>
              <a:t> </a:t>
            </a:r>
            <a:r>
              <a:rPr lang="ru-RU" sz="2400" b="1" i="1" dirty="0" err="1">
                <a:latin typeface="Book Antiqua" pitchFamily="18" charset="0"/>
              </a:rPr>
              <a:t>більше</a:t>
            </a:r>
            <a:r>
              <a:rPr lang="ru-RU" sz="2400" b="1" i="1" dirty="0">
                <a:latin typeface="Book Antiqua" pitchFamily="18" charset="0"/>
              </a:rPr>
              <a:t> обмоток </a:t>
            </a:r>
            <a:r>
              <a:rPr lang="ru-RU" sz="2400" b="1" i="1" dirty="0" err="1">
                <a:latin typeface="Book Antiqua" pitchFamily="18" charset="0"/>
              </a:rPr>
              <a:t>якого</a:t>
            </a:r>
            <a:r>
              <a:rPr lang="ru-RU" sz="2400" b="1" i="1" dirty="0">
                <a:latin typeface="Book Antiqua" pitchFamily="18" charset="0"/>
              </a:rPr>
              <a:t> </a:t>
            </a:r>
            <a:r>
              <a:rPr lang="ru-RU" sz="2400" b="1" i="1" dirty="0" err="1">
                <a:latin typeface="Book Antiqua" pitchFamily="18" charset="0"/>
              </a:rPr>
              <a:t>мають</a:t>
            </a:r>
            <a:r>
              <a:rPr lang="ru-RU" sz="2400" b="1" i="1" dirty="0">
                <a:latin typeface="Book Antiqua" pitchFamily="18" charset="0"/>
              </a:rPr>
              <a:t> </a:t>
            </a:r>
            <a:r>
              <a:rPr lang="ru-RU" sz="2400" b="1" i="1" dirty="0" err="1">
                <a:latin typeface="Book Antiqua" pitchFamily="18" charset="0"/>
              </a:rPr>
              <a:t>спільну</a:t>
            </a:r>
            <a:r>
              <a:rPr lang="ru-RU" sz="2400" b="1" i="1" dirty="0">
                <a:latin typeface="Book Antiqua" pitchFamily="18" charset="0"/>
              </a:rPr>
              <a:t> </a:t>
            </a:r>
            <a:r>
              <a:rPr lang="ru-RU" sz="2400" b="1" i="1" dirty="0" err="1">
                <a:latin typeface="Book Antiqua" pitchFamily="18" charset="0"/>
              </a:rPr>
              <a:t>частину</a:t>
            </a:r>
            <a:r>
              <a:rPr lang="ru-RU" sz="2400" b="1" i="1" dirty="0">
                <a:latin typeface="Book Antiqua" pitchFamily="18" charset="0"/>
              </a:rPr>
              <a:t>. </a:t>
            </a:r>
            <a:r>
              <a:rPr lang="ru-RU" sz="2400" b="1" i="1" dirty="0" err="1">
                <a:latin typeface="Book Antiqua" pitchFamily="18" charset="0"/>
              </a:rPr>
              <a:t>Це</a:t>
            </a:r>
            <a:r>
              <a:rPr lang="ru-RU" sz="2400" b="1" i="1" dirty="0">
                <a:latin typeface="Book Antiqua" pitchFamily="18" charset="0"/>
              </a:rPr>
              <a:t> є </a:t>
            </a:r>
            <a:r>
              <a:rPr lang="ru-RU" sz="2400" b="1" i="1" dirty="0" err="1">
                <a:latin typeface="Book Antiqua" pitchFamily="18" charset="0"/>
              </a:rPr>
              <a:t>варіант</a:t>
            </a:r>
            <a:r>
              <a:rPr lang="ru-RU" sz="2400" b="1" i="1" dirty="0">
                <a:latin typeface="Book Antiqua" pitchFamily="18" charset="0"/>
              </a:rPr>
              <a:t> </a:t>
            </a:r>
            <a:r>
              <a:rPr lang="ru-RU" sz="2400" b="1" i="1" dirty="0" err="1">
                <a:latin typeface="Book Antiqua" pitchFamily="18" charset="0"/>
              </a:rPr>
              <a:t>виконання</a:t>
            </a:r>
            <a:r>
              <a:rPr lang="ru-RU" sz="2400" b="1" i="1" dirty="0">
                <a:latin typeface="Book Antiqua" pitchFamily="18" charset="0"/>
              </a:rPr>
              <a:t> силового трансформатора, в </a:t>
            </a:r>
            <a:r>
              <a:rPr lang="ru-RU" sz="2400" b="1" i="1" dirty="0" err="1">
                <a:latin typeface="Book Antiqua" pitchFamily="18" charset="0"/>
              </a:rPr>
              <a:t>якому</a:t>
            </a:r>
            <a:r>
              <a:rPr lang="ru-RU" sz="2400" b="1" i="1" dirty="0">
                <a:latin typeface="Book Antiqua" pitchFamily="18" charset="0"/>
              </a:rPr>
              <a:t> </a:t>
            </a:r>
            <a:r>
              <a:rPr lang="ru-RU" sz="2400" b="1" i="1" dirty="0" err="1">
                <a:latin typeface="Book Antiqua" pitchFamily="18" charset="0"/>
              </a:rPr>
              <a:t>первинна</a:t>
            </a:r>
            <a:r>
              <a:rPr lang="ru-RU" sz="2400" b="1" i="1" dirty="0">
                <a:latin typeface="Book Antiqua" pitchFamily="18" charset="0"/>
              </a:rPr>
              <a:t> і </a:t>
            </a:r>
            <a:r>
              <a:rPr lang="ru-RU" sz="2400" b="1" i="1" dirty="0" err="1">
                <a:latin typeface="Book Antiqua" pitchFamily="18" charset="0"/>
              </a:rPr>
              <a:t>вторинна</a:t>
            </a:r>
            <a:r>
              <a:rPr lang="ru-RU" sz="2400" b="1" i="1" dirty="0">
                <a:latin typeface="Book Antiqua" pitchFamily="18" charset="0"/>
              </a:rPr>
              <a:t> обмотки </a:t>
            </a:r>
            <a:r>
              <a:rPr lang="ru-RU" sz="2400" b="1" i="1" dirty="0" err="1">
                <a:latin typeface="Book Antiqua" pitchFamily="18" charset="0"/>
              </a:rPr>
              <a:t>сполучені</a:t>
            </a:r>
            <a:r>
              <a:rPr lang="ru-RU" sz="2400" b="1" i="1" dirty="0">
                <a:latin typeface="Book Antiqua" pitchFamily="18" charset="0"/>
              </a:rPr>
              <a:t> </a:t>
            </a:r>
            <a:r>
              <a:rPr lang="ru-RU" sz="2400" b="1" i="1" dirty="0" err="1">
                <a:latin typeface="Book Antiqua" pitchFamily="18" charset="0"/>
              </a:rPr>
              <a:t>безпосередньо</a:t>
            </a:r>
            <a:r>
              <a:rPr lang="ru-RU" sz="2400" b="1" i="1" dirty="0">
                <a:latin typeface="Book Antiqua" pitchFamily="18" charset="0"/>
              </a:rPr>
              <a:t>, і </a:t>
            </a:r>
            <a:r>
              <a:rPr lang="ru-RU" sz="2400" b="1" i="1" dirty="0" err="1">
                <a:latin typeface="Book Antiqua" pitchFamily="18" charset="0"/>
              </a:rPr>
              <a:t>мають</a:t>
            </a:r>
            <a:r>
              <a:rPr lang="ru-RU" sz="2400" b="1" i="1" dirty="0">
                <a:latin typeface="Book Antiqua" pitchFamily="18" charset="0"/>
              </a:rPr>
              <a:t> за </a:t>
            </a:r>
            <a:r>
              <a:rPr lang="ru-RU" sz="2400" b="1" i="1" dirty="0" err="1">
                <a:latin typeface="Book Antiqua" pitchFamily="18" charset="0"/>
              </a:rPr>
              <a:t>рахунок</a:t>
            </a:r>
            <a:r>
              <a:rPr lang="ru-RU" sz="2400" b="1" i="1" dirty="0">
                <a:latin typeface="Book Antiqua" pitchFamily="18" charset="0"/>
              </a:rPr>
              <a:t> </a:t>
            </a:r>
            <a:r>
              <a:rPr lang="ru-RU" sz="2400" b="1" i="1" dirty="0" err="1">
                <a:latin typeface="Book Antiqua" pitchFamily="18" charset="0"/>
              </a:rPr>
              <a:t>цього</a:t>
            </a:r>
            <a:r>
              <a:rPr lang="ru-RU" sz="2400" b="1" i="1" dirty="0">
                <a:latin typeface="Book Antiqua" pitchFamily="18" charset="0"/>
              </a:rPr>
              <a:t> не </a:t>
            </a:r>
            <a:r>
              <a:rPr lang="ru-RU" sz="2400" b="1" i="1" dirty="0" err="1">
                <a:latin typeface="Book Antiqua" pitchFamily="18" charset="0"/>
              </a:rPr>
              <a:t>тільки</a:t>
            </a:r>
            <a:r>
              <a:rPr lang="ru-RU" sz="2400" b="1" i="1" dirty="0">
                <a:latin typeface="Book Antiqua" pitchFamily="18" charset="0"/>
              </a:rPr>
              <a:t> </a:t>
            </a:r>
            <a:r>
              <a:rPr lang="ru-RU" sz="2400" b="1" i="1" dirty="0" err="1">
                <a:latin typeface="Book Antiqua" pitchFamily="18" charset="0"/>
              </a:rPr>
              <a:t>електромагнітний</a:t>
            </a:r>
            <a:r>
              <a:rPr lang="ru-RU" sz="2400" b="1" i="1" dirty="0">
                <a:latin typeface="Book Antiqua" pitchFamily="18" charset="0"/>
              </a:rPr>
              <a:t> </a:t>
            </a:r>
            <a:r>
              <a:rPr lang="ru-RU" sz="2400" b="1" i="1" dirty="0" err="1">
                <a:latin typeface="Book Antiqua" pitchFamily="18" charset="0"/>
              </a:rPr>
              <a:t>зв'язок</a:t>
            </a:r>
            <a:r>
              <a:rPr lang="ru-RU" sz="2400" b="1" i="1" dirty="0">
                <a:latin typeface="Book Antiqua" pitchFamily="18" charset="0"/>
              </a:rPr>
              <a:t>, а й </a:t>
            </a:r>
            <a:r>
              <a:rPr lang="ru-RU" sz="2400" b="1" i="1" dirty="0" err="1">
                <a:latin typeface="Book Antiqua" pitchFamily="18" charset="0"/>
              </a:rPr>
              <a:t>електричний</a:t>
            </a:r>
            <a:r>
              <a:rPr lang="ru-RU" sz="2400" b="1" i="1" dirty="0">
                <a:latin typeface="Book Antiqua" pitchFamily="18" charset="0"/>
              </a:rPr>
              <a:t>.</a:t>
            </a:r>
          </a:p>
        </p:txBody>
      </p:sp>
      <p:pic>
        <p:nvPicPr>
          <p:cNvPr id="8194" name="Picture 2" descr="http://upload.wikimedia.org/wikipedia/commons/thumb/c/c1/Autotransformer.svg/110px-Autotransformer.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5191" y="2884925"/>
            <a:ext cx="1728192" cy="348774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Файл:Bezopasnyi LATR.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819" y="2996952"/>
            <a:ext cx="6084372" cy="3456386"/>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spb.openrussia.ru/users/166/16612/pics/it_16612_72215.jpg?2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447" y="2996952"/>
            <a:ext cx="2920638" cy="334435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https://encrypted-tbn2.gstatic.com/images?q=tbn:ANd9GcQtxvEkaocwdgg64pmFz_O6K7qEpItaddEAkx57TCeK3la22H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1456" y="2996952"/>
            <a:ext cx="3110661" cy="3375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44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8196"/>
                                        </p:tgtEl>
                                      </p:cBhvr>
                                    </p:animEffect>
                                    <p:set>
                                      <p:cBhvr>
                                        <p:cTn id="7" dur="1" fill="hold">
                                          <p:stCondLst>
                                            <p:cond delay="499"/>
                                          </p:stCondLst>
                                        </p:cTn>
                                        <p:tgtEl>
                                          <p:spTgt spid="8196"/>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8198"/>
                                        </p:tgtEl>
                                        <p:attrNameLst>
                                          <p:attrName>style.visibility</p:attrName>
                                        </p:attrNameLst>
                                      </p:cBhvr>
                                      <p:to>
                                        <p:strVal val="visible"/>
                                      </p:to>
                                    </p:set>
                                    <p:animEffect transition="in" filter="fade">
                                      <p:cBhvr>
                                        <p:cTn id="10" dur="500"/>
                                        <p:tgtEl>
                                          <p:spTgt spid="8198"/>
                                        </p:tgtEl>
                                      </p:cBhvr>
                                    </p:animEffect>
                                  </p:childTnLst>
                                </p:cTn>
                              </p:par>
                              <p:par>
                                <p:cTn id="11" presetID="10" presetClass="entr" presetSubtype="0" fill="hold" nodeType="withEffect">
                                  <p:stCondLst>
                                    <p:cond delay="0"/>
                                  </p:stCondLst>
                                  <p:childTnLst>
                                    <p:set>
                                      <p:cBhvr>
                                        <p:cTn id="12" dur="1" fill="hold">
                                          <p:stCondLst>
                                            <p:cond delay="0"/>
                                          </p:stCondLst>
                                        </p:cTn>
                                        <p:tgtEl>
                                          <p:spTgt spid="8200"/>
                                        </p:tgtEl>
                                        <p:attrNameLst>
                                          <p:attrName>style.visibility</p:attrName>
                                        </p:attrNameLst>
                                      </p:cBhvr>
                                      <p:to>
                                        <p:strVal val="visible"/>
                                      </p:to>
                                    </p:set>
                                    <p:animEffect transition="in" filter="fade">
                                      <p:cBhvr>
                                        <p:cTn id="13" dur="500"/>
                                        <p:tgtEl>
                                          <p:spTgt spid="8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8700" y="66397"/>
            <a:ext cx="7200900" cy="2105303"/>
          </a:xfrm>
        </p:spPr>
        <p:txBody>
          <a:bodyPr>
            <a:normAutofit fontScale="90000"/>
          </a:bodyPr>
          <a:lstStyle/>
          <a:p>
            <a:pPr algn="ctr"/>
            <a:r>
              <a:rPr lang="uk-UA" sz="6000" b="1" i="1" cap="all" dirty="0">
                <a:solidFill>
                  <a:schemeClr val="accent5">
                    <a:lumMod val="50000"/>
                  </a:schemeClr>
                </a:solidFill>
                <a:latin typeface="Times New Roman" panose="02020603050405020304" pitchFamily="18" charset="0"/>
                <a:ea typeface="MS Mincho" panose="02020609040205080304" pitchFamily="49" charset="-128"/>
              </a:rPr>
              <a:t>Будова Трансформатора.</a:t>
            </a:r>
            <a:endParaRPr lang="ru-RU" sz="6000" b="1" i="1" dirty="0">
              <a:solidFill>
                <a:schemeClr val="accent5">
                  <a:lumMod val="50000"/>
                </a:schemeClr>
              </a:solidFill>
            </a:endParaRPr>
          </a:p>
        </p:txBody>
      </p:sp>
      <p:pic>
        <p:nvPicPr>
          <p:cNvPr id="4" name="Объект 3"/>
          <p:cNvPicPr>
            <a:picLocks noGrp="1" noChangeAspect="1"/>
          </p:cNvPicPr>
          <p:nvPr>
            <p:ph idx="1"/>
          </p:nvPr>
        </p:nvPicPr>
        <p:blipFill>
          <a:blip r:embed="rId2"/>
          <a:stretch>
            <a:fillRect/>
          </a:stretch>
        </p:blipFill>
        <p:spPr>
          <a:xfrm>
            <a:off x="914400" y="1628800"/>
            <a:ext cx="7690048" cy="4543400"/>
          </a:xfrm>
          <a:prstGeom prst="rect">
            <a:avLst/>
          </a:prstGeom>
        </p:spPr>
      </p:pic>
      <p:sp>
        <p:nvSpPr>
          <p:cNvPr id="6" name="Прямоугольник 5">
            <a:extLst>
              <a:ext uri="{FF2B5EF4-FFF2-40B4-BE49-F238E27FC236}">
                <a16:creationId xmlns:a16="http://schemas.microsoft.com/office/drawing/2014/main" id="{CC1DAD2D-5771-41EF-AEC8-3B9C35A69655}"/>
              </a:ext>
            </a:extLst>
          </p:cNvPr>
          <p:cNvSpPr/>
          <p:nvPr/>
        </p:nvSpPr>
        <p:spPr>
          <a:xfrm>
            <a:off x="1475656" y="1916832"/>
            <a:ext cx="2088232" cy="432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dirty="0">
                <a:solidFill>
                  <a:schemeClr val="tx1"/>
                </a:solidFill>
                <a:latin typeface="Times New Roman" panose="02020603050405020304" pitchFamily="18" charset="0"/>
                <a:cs typeface="Times New Roman" panose="02020603050405020304" pitchFamily="18" charset="0"/>
              </a:rPr>
              <a:t>Понижуючий</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32C5FBF-1341-4C10-A57D-F9995C29FD8C}"/>
              </a:ext>
            </a:extLst>
          </p:cNvPr>
          <p:cNvSpPr txBox="1"/>
          <p:nvPr/>
        </p:nvSpPr>
        <p:spPr>
          <a:xfrm>
            <a:off x="4114800" y="2975317"/>
            <a:ext cx="914400" cy="369332"/>
          </a:xfrm>
          <a:prstGeom prst="rect">
            <a:avLst/>
          </a:prstGeom>
          <a:noFill/>
        </p:spPr>
        <p:txBody>
          <a:bodyPr wrap="square" rtlCol="0">
            <a:spAutoFit/>
          </a:bodyPr>
          <a:lstStyle/>
          <a:p>
            <a:endParaRPr lang="ru-RU"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F1C8C71-8B8E-4045-B0FE-11336BCAFEC7}"/>
              </a:ext>
            </a:extLst>
          </p:cNvPr>
          <p:cNvSpPr txBox="1"/>
          <p:nvPr/>
        </p:nvSpPr>
        <p:spPr>
          <a:xfrm>
            <a:off x="3419872" y="2171700"/>
            <a:ext cx="184731" cy="369332"/>
          </a:xfrm>
          <a:prstGeom prst="rect">
            <a:avLst/>
          </a:prstGeom>
          <a:noFill/>
        </p:spPr>
        <p:txBody>
          <a:bodyPr wrap="none" rtlCol="0">
            <a:spAutoFit/>
          </a:bodyPr>
          <a:lstStyle/>
          <a:p>
            <a:endParaRPr lang="ru-RU" dirty="0"/>
          </a:p>
        </p:txBody>
      </p:sp>
      <p:sp>
        <p:nvSpPr>
          <p:cNvPr id="9" name="TextBox 8">
            <a:extLst>
              <a:ext uri="{FF2B5EF4-FFF2-40B4-BE49-F238E27FC236}">
                <a16:creationId xmlns:a16="http://schemas.microsoft.com/office/drawing/2014/main" id="{1C80B6D6-446E-4947-85C1-AD7229F3BC12}"/>
              </a:ext>
            </a:extLst>
          </p:cNvPr>
          <p:cNvSpPr txBox="1"/>
          <p:nvPr/>
        </p:nvSpPr>
        <p:spPr>
          <a:xfrm>
            <a:off x="4114800" y="2975317"/>
            <a:ext cx="914400" cy="914400"/>
          </a:xfrm>
          <a:prstGeom prst="rect">
            <a:avLst/>
          </a:prstGeom>
          <a:noFill/>
        </p:spPr>
        <p:txBody>
          <a:bodyPr wrap="square" rtlCol="0">
            <a:spAutoFit/>
          </a:bodyPr>
          <a:lstStyle/>
          <a:p>
            <a:endParaRPr lang="ru-RU" dirty="0"/>
          </a:p>
        </p:txBody>
      </p:sp>
      <p:sp>
        <p:nvSpPr>
          <p:cNvPr id="10" name="TextBox 9">
            <a:extLst>
              <a:ext uri="{FF2B5EF4-FFF2-40B4-BE49-F238E27FC236}">
                <a16:creationId xmlns:a16="http://schemas.microsoft.com/office/drawing/2014/main" id="{C9B0C22D-AB8E-407A-8328-A2AF38AE24BF}"/>
              </a:ext>
            </a:extLst>
          </p:cNvPr>
          <p:cNvSpPr txBox="1"/>
          <p:nvPr/>
        </p:nvSpPr>
        <p:spPr>
          <a:xfrm>
            <a:off x="1835696" y="2348880"/>
            <a:ext cx="184731" cy="369332"/>
          </a:xfrm>
          <a:prstGeom prst="rect">
            <a:avLst/>
          </a:prstGeom>
          <a:noFill/>
        </p:spPr>
        <p:txBody>
          <a:bodyPr wrap="none" rtlCol="0">
            <a:spAutoFit/>
          </a:bodyPr>
          <a:lstStyle/>
          <a:p>
            <a:endParaRPr lang="ru-RU" dirty="0"/>
          </a:p>
        </p:txBody>
      </p:sp>
      <p:sp>
        <p:nvSpPr>
          <p:cNvPr id="11" name="Прямоугольник 10">
            <a:extLst>
              <a:ext uri="{FF2B5EF4-FFF2-40B4-BE49-F238E27FC236}">
                <a16:creationId xmlns:a16="http://schemas.microsoft.com/office/drawing/2014/main" id="{E1488DEA-FBCE-434F-8BD1-C93A581A7E83}"/>
              </a:ext>
            </a:extLst>
          </p:cNvPr>
          <p:cNvSpPr/>
          <p:nvPr/>
        </p:nvSpPr>
        <p:spPr>
          <a:xfrm>
            <a:off x="1028699" y="2895393"/>
            <a:ext cx="1579895" cy="396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err="1">
                <a:latin typeface="Times New Roman" panose="02020603050405020304" pitchFamily="18" charset="0"/>
                <a:cs typeface="Times New Roman" panose="02020603050405020304" pitchFamily="18" charset="0"/>
              </a:rPr>
              <a:t>П</a:t>
            </a:r>
            <a:r>
              <a:rPr lang="uk-UA" sz="1400" dirty="0" err="1">
                <a:solidFill>
                  <a:schemeClr val="tx1"/>
                </a:solidFill>
                <a:latin typeface="Times New Roman" panose="02020603050405020304" pitchFamily="18" charset="0"/>
                <a:cs typeface="Times New Roman" panose="02020603050405020304" pitchFamily="18" charset="0"/>
              </a:rPr>
              <a:t>Первинне</a:t>
            </a:r>
            <a:r>
              <a:rPr lang="uk-UA" sz="1400" dirty="0">
                <a:solidFill>
                  <a:schemeClr val="tx1"/>
                </a:solidFill>
                <a:latin typeface="Times New Roman" panose="02020603050405020304" pitchFamily="18" charset="0"/>
                <a:cs typeface="Times New Roman" panose="02020603050405020304" pitchFamily="18" charset="0"/>
              </a:rPr>
              <a:t> коло (живлення</a:t>
            </a:r>
            <a:r>
              <a:rPr lang="uk-UA" dirty="0">
                <a:solidFill>
                  <a:schemeClr val="tx1"/>
                </a:solidFill>
              </a:rPr>
              <a:t>)</a:t>
            </a:r>
            <a:endParaRPr lang="ru-RU" dirty="0"/>
          </a:p>
        </p:txBody>
      </p:sp>
      <p:sp>
        <p:nvSpPr>
          <p:cNvPr id="12" name="Прямоугольник 11">
            <a:extLst>
              <a:ext uri="{FF2B5EF4-FFF2-40B4-BE49-F238E27FC236}">
                <a16:creationId xmlns:a16="http://schemas.microsoft.com/office/drawing/2014/main" id="{839C0F56-0542-49E0-A0AB-234722757C21}"/>
              </a:ext>
            </a:extLst>
          </p:cNvPr>
          <p:cNvSpPr/>
          <p:nvPr/>
        </p:nvSpPr>
        <p:spPr>
          <a:xfrm>
            <a:off x="5724128" y="1916832"/>
            <a:ext cx="2232248" cy="513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dirty="0" err="1">
                <a:solidFill>
                  <a:schemeClr val="tx1"/>
                </a:solidFill>
                <a:latin typeface="Times New Roman" panose="02020603050405020304" pitchFamily="18" charset="0"/>
                <a:cs typeface="Times New Roman" panose="02020603050405020304" pitchFamily="18" charset="0"/>
              </a:rPr>
              <a:t>Підвищуючий</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13" name="Прямоугольник 12">
            <a:extLst>
              <a:ext uri="{FF2B5EF4-FFF2-40B4-BE49-F238E27FC236}">
                <a16:creationId xmlns:a16="http://schemas.microsoft.com/office/drawing/2014/main" id="{E35C94C0-A9B8-4729-B448-2F21DE3FCFAB}"/>
              </a:ext>
            </a:extLst>
          </p:cNvPr>
          <p:cNvSpPr/>
          <p:nvPr/>
        </p:nvSpPr>
        <p:spPr>
          <a:xfrm>
            <a:off x="3604603" y="4066897"/>
            <a:ext cx="2407557" cy="468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dirty="0">
                <a:solidFill>
                  <a:schemeClr val="tx1"/>
                </a:solidFill>
                <a:latin typeface="Times New Roman" panose="02020603050405020304" pitchFamily="18" charset="0"/>
                <a:cs typeface="Times New Roman" panose="02020603050405020304" pitchFamily="18" charset="0"/>
              </a:rPr>
              <a:t>Регулюючий</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14" name="Прямоугольник 13">
            <a:extLst>
              <a:ext uri="{FF2B5EF4-FFF2-40B4-BE49-F238E27FC236}">
                <a16:creationId xmlns:a16="http://schemas.microsoft.com/office/drawing/2014/main" id="{6248D1A8-1769-464A-8213-4BB26CC408D8}"/>
              </a:ext>
            </a:extLst>
          </p:cNvPr>
          <p:cNvSpPr/>
          <p:nvPr/>
        </p:nvSpPr>
        <p:spPr>
          <a:xfrm>
            <a:off x="3116932" y="3090732"/>
            <a:ext cx="1455068" cy="25391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a:solidFill>
                  <a:schemeClr val="tx1"/>
                </a:solidFill>
                <a:latin typeface="Times New Roman" panose="02020603050405020304" pitchFamily="18" charset="0"/>
                <a:cs typeface="Times New Roman" panose="02020603050405020304" pitchFamily="18" charset="0"/>
              </a:rPr>
              <a:t>Вторинне коло</a:t>
            </a:r>
            <a:endParaRPr lang="ru-RU" sz="1400" dirty="0">
              <a:solidFill>
                <a:schemeClr val="tx1"/>
              </a:solidFill>
              <a:latin typeface="Times New Roman" panose="02020603050405020304" pitchFamily="18" charset="0"/>
              <a:cs typeface="Times New Roman" panose="02020603050405020304" pitchFamily="18" charset="0"/>
            </a:endParaRPr>
          </a:p>
        </p:txBody>
      </p:sp>
      <p:sp>
        <p:nvSpPr>
          <p:cNvPr id="15" name="Прямоугольник 14">
            <a:extLst>
              <a:ext uri="{FF2B5EF4-FFF2-40B4-BE49-F238E27FC236}">
                <a16:creationId xmlns:a16="http://schemas.microsoft.com/office/drawing/2014/main" id="{F5874F7F-2EFB-497F-9DF6-1C6B2096EE7C}"/>
              </a:ext>
            </a:extLst>
          </p:cNvPr>
          <p:cNvSpPr/>
          <p:nvPr/>
        </p:nvSpPr>
        <p:spPr>
          <a:xfrm>
            <a:off x="5029200" y="3152427"/>
            <a:ext cx="1455068" cy="1922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a:solidFill>
                  <a:schemeClr val="tx1"/>
                </a:solidFill>
                <a:latin typeface="Times New Roman" panose="02020603050405020304" pitchFamily="18" charset="0"/>
                <a:cs typeface="Times New Roman" panose="02020603050405020304" pitchFamily="18" charset="0"/>
              </a:rPr>
              <a:t>Первинне коло </a:t>
            </a:r>
            <a:endParaRPr lang="ru-RU" sz="1400" dirty="0">
              <a:solidFill>
                <a:schemeClr val="tx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516BF06A-2699-4F3E-B140-A8952F71F535}"/>
              </a:ext>
            </a:extLst>
          </p:cNvPr>
          <p:cNvSpPr txBox="1"/>
          <p:nvPr/>
        </p:nvSpPr>
        <p:spPr>
          <a:xfrm>
            <a:off x="1661864" y="3053243"/>
            <a:ext cx="184731" cy="369332"/>
          </a:xfrm>
          <a:prstGeom prst="rect">
            <a:avLst/>
          </a:prstGeom>
          <a:noFill/>
        </p:spPr>
        <p:txBody>
          <a:bodyPr wrap="none" rtlCol="0">
            <a:spAutoFit/>
          </a:bodyPr>
          <a:lstStyle/>
          <a:p>
            <a:endParaRPr lang="ru-RU" dirty="0"/>
          </a:p>
        </p:txBody>
      </p:sp>
      <p:sp>
        <p:nvSpPr>
          <p:cNvPr id="17" name="TextBox 16">
            <a:extLst>
              <a:ext uri="{FF2B5EF4-FFF2-40B4-BE49-F238E27FC236}">
                <a16:creationId xmlns:a16="http://schemas.microsoft.com/office/drawing/2014/main" id="{7B812063-425D-4847-9C01-E43B4437BA4E}"/>
              </a:ext>
            </a:extLst>
          </p:cNvPr>
          <p:cNvSpPr txBox="1"/>
          <p:nvPr/>
        </p:nvSpPr>
        <p:spPr>
          <a:xfrm>
            <a:off x="1814264" y="3205643"/>
            <a:ext cx="184731" cy="369332"/>
          </a:xfrm>
          <a:prstGeom prst="rect">
            <a:avLst/>
          </a:prstGeom>
          <a:noFill/>
        </p:spPr>
        <p:txBody>
          <a:bodyPr wrap="none" rtlCol="0">
            <a:spAutoFit/>
          </a:bodyPr>
          <a:lstStyle/>
          <a:p>
            <a:endParaRPr lang="ru-RU" dirty="0"/>
          </a:p>
        </p:txBody>
      </p:sp>
      <p:sp>
        <p:nvSpPr>
          <p:cNvPr id="18" name="TextBox 17">
            <a:extLst>
              <a:ext uri="{FF2B5EF4-FFF2-40B4-BE49-F238E27FC236}">
                <a16:creationId xmlns:a16="http://schemas.microsoft.com/office/drawing/2014/main" id="{BE377850-D7A5-499B-B000-3097176E2747}"/>
              </a:ext>
            </a:extLst>
          </p:cNvPr>
          <p:cNvSpPr txBox="1"/>
          <p:nvPr/>
        </p:nvSpPr>
        <p:spPr>
          <a:xfrm>
            <a:off x="1966664" y="3358043"/>
            <a:ext cx="184731" cy="369332"/>
          </a:xfrm>
          <a:prstGeom prst="rect">
            <a:avLst/>
          </a:prstGeom>
          <a:noFill/>
        </p:spPr>
        <p:txBody>
          <a:bodyPr wrap="none" rtlCol="0">
            <a:spAutoFit/>
          </a:bodyPr>
          <a:lstStyle/>
          <a:p>
            <a:endParaRPr lang="ru-RU" dirty="0"/>
          </a:p>
        </p:txBody>
      </p:sp>
      <p:sp>
        <p:nvSpPr>
          <p:cNvPr id="19" name="Прямоугольник 18">
            <a:extLst>
              <a:ext uri="{FF2B5EF4-FFF2-40B4-BE49-F238E27FC236}">
                <a16:creationId xmlns:a16="http://schemas.microsoft.com/office/drawing/2014/main" id="{7D07F172-A628-4E7F-81EA-C60021A03B7B}"/>
              </a:ext>
            </a:extLst>
          </p:cNvPr>
          <p:cNvSpPr/>
          <p:nvPr/>
        </p:nvSpPr>
        <p:spPr>
          <a:xfrm>
            <a:off x="6992605" y="2922549"/>
            <a:ext cx="1455068"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a:solidFill>
                  <a:schemeClr val="tx1"/>
                </a:solidFill>
                <a:latin typeface="Times New Roman" panose="02020603050405020304" pitchFamily="18" charset="0"/>
                <a:cs typeface="Times New Roman" panose="02020603050405020304" pitchFamily="18" charset="0"/>
              </a:rPr>
              <a:t>Вторинне коло (навантаження)</a:t>
            </a:r>
            <a:endParaRPr lang="ru-RU" sz="1400" dirty="0">
              <a:solidFill>
                <a:schemeClr val="tx1"/>
              </a:solidFill>
              <a:latin typeface="Times New Roman" panose="02020603050405020304" pitchFamily="18" charset="0"/>
              <a:cs typeface="Times New Roman" panose="02020603050405020304" pitchFamily="18" charset="0"/>
            </a:endParaRPr>
          </a:p>
        </p:txBody>
      </p:sp>
      <p:sp>
        <p:nvSpPr>
          <p:cNvPr id="20" name="Прямоугольник 19">
            <a:extLst>
              <a:ext uri="{FF2B5EF4-FFF2-40B4-BE49-F238E27FC236}">
                <a16:creationId xmlns:a16="http://schemas.microsoft.com/office/drawing/2014/main" id="{6B298B68-8FED-4576-8757-591CEE3BAA9D}"/>
              </a:ext>
            </a:extLst>
          </p:cNvPr>
          <p:cNvSpPr/>
          <p:nvPr/>
        </p:nvSpPr>
        <p:spPr>
          <a:xfrm>
            <a:off x="3275856" y="4907052"/>
            <a:ext cx="1455068" cy="5474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a:solidFill>
                  <a:schemeClr val="tx1"/>
                </a:solidFill>
                <a:latin typeface="Times New Roman" panose="02020603050405020304" pitchFamily="18" charset="0"/>
                <a:cs typeface="Times New Roman" panose="02020603050405020304" pitchFamily="18" charset="0"/>
              </a:rPr>
              <a:t>Первинне коло (живлення)</a:t>
            </a:r>
            <a:endParaRPr lang="ru-RU" sz="1400" dirty="0">
              <a:solidFill>
                <a:schemeClr val="tx1"/>
              </a:solidFill>
              <a:latin typeface="Times New Roman" panose="02020603050405020304" pitchFamily="18" charset="0"/>
              <a:cs typeface="Times New Roman" panose="02020603050405020304" pitchFamily="18" charset="0"/>
            </a:endParaRPr>
          </a:p>
        </p:txBody>
      </p:sp>
      <p:sp>
        <p:nvSpPr>
          <p:cNvPr id="21" name="Прямоугольник 20">
            <a:extLst>
              <a:ext uri="{FF2B5EF4-FFF2-40B4-BE49-F238E27FC236}">
                <a16:creationId xmlns:a16="http://schemas.microsoft.com/office/drawing/2014/main" id="{8E1C8087-DFAD-4DF0-B4F9-596AD94A2D0F}"/>
              </a:ext>
            </a:extLst>
          </p:cNvPr>
          <p:cNvSpPr/>
          <p:nvPr/>
        </p:nvSpPr>
        <p:spPr>
          <a:xfrm>
            <a:off x="5364088" y="5291917"/>
            <a:ext cx="1455068" cy="162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a:t>Вторинне коло</a:t>
            </a:r>
            <a:endParaRPr lang="ru-RU" dirty="0"/>
          </a:p>
        </p:txBody>
      </p:sp>
      <p:sp>
        <p:nvSpPr>
          <p:cNvPr id="22" name="Прямоугольник 21">
            <a:extLst>
              <a:ext uri="{FF2B5EF4-FFF2-40B4-BE49-F238E27FC236}">
                <a16:creationId xmlns:a16="http://schemas.microsoft.com/office/drawing/2014/main" id="{A2C5E46C-3E4F-43EE-8978-13183321F536}"/>
              </a:ext>
            </a:extLst>
          </p:cNvPr>
          <p:cNvSpPr/>
          <p:nvPr/>
        </p:nvSpPr>
        <p:spPr>
          <a:xfrm>
            <a:off x="5266928" y="5229200"/>
            <a:ext cx="1455068" cy="2895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a:solidFill>
                  <a:schemeClr val="tx1"/>
                </a:solidFill>
                <a:latin typeface="Times New Roman" panose="02020603050405020304" pitchFamily="18" charset="0"/>
                <a:cs typeface="Times New Roman" panose="02020603050405020304" pitchFamily="18" charset="0"/>
              </a:rPr>
              <a:t>Вторинне коло</a:t>
            </a:r>
            <a:endParaRPr lang="ru-RU" sz="1400" dirty="0">
              <a:solidFill>
                <a:schemeClr val="tx1"/>
              </a:solidFill>
              <a:latin typeface="Times New Roman" panose="02020603050405020304" pitchFamily="18" charset="0"/>
              <a:cs typeface="Times New Roman" panose="02020603050405020304" pitchFamily="18" charset="0"/>
            </a:endParaRPr>
          </a:p>
        </p:txBody>
      </p:sp>
      <p:sp>
        <p:nvSpPr>
          <p:cNvPr id="23" name="Прямоугольник 22">
            <a:extLst>
              <a:ext uri="{FF2B5EF4-FFF2-40B4-BE49-F238E27FC236}">
                <a16:creationId xmlns:a16="http://schemas.microsoft.com/office/drawing/2014/main" id="{4949CD01-242A-4024-BB41-650C580CA7D1}"/>
              </a:ext>
            </a:extLst>
          </p:cNvPr>
          <p:cNvSpPr/>
          <p:nvPr/>
        </p:nvSpPr>
        <p:spPr>
          <a:xfrm>
            <a:off x="5868142" y="5517235"/>
            <a:ext cx="1389857" cy="162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a:solidFill>
                  <a:schemeClr val="tx1"/>
                </a:solidFill>
                <a:latin typeface="Times New Roman" panose="02020603050405020304" pitchFamily="18" charset="0"/>
                <a:cs typeface="Times New Roman" panose="02020603050405020304" pitchFamily="18" charset="0"/>
              </a:rPr>
              <a:t>(навантаження)</a:t>
            </a:r>
            <a:endParaRPr lang="ru-RU" sz="1400" dirty="0">
              <a:solidFill>
                <a:schemeClr val="tx1"/>
              </a:solidFill>
              <a:latin typeface="Times New Roman" panose="02020603050405020304" pitchFamily="18" charset="0"/>
              <a:cs typeface="Times New Roman" panose="02020603050405020304" pitchFamily="18" charset="0"/>
            </a:endParaRPr>
          </a:p>
        </p:txBody>
      </p:sp>
      <p:sp>
        <p:nvSpPr>
          <p:cNvPr id="26" name="Прямоугольник 25">
            <a:extLst>
              <a:ext uri="{FF2B5EF4-FFF2-40B4-BE49-F238E27FC236}">
                <a16:creationId xmlns:a16="http://schemas.microsoft.com/office/drawing/2014/main" id="{E3FF2FDD-2AFD-4F64-8B65-B6E5B7383DCC}"/>
              </a:ext>
            </a:extLst>
          </p:cNvPr>
          <p:cNvSpPr/>
          <p:nvPr/>
        </p:nvSpPr>
        <p:spPr>
          <a:xfrm>
            <a:off x="3419873" y="3358043"/>
            <a:ext cx="1609328" cy="1637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a:latin typeface="Times New Roman" panose="02020603050405020304" pitchFamily="18" charset="0"/>
                <a:cs typeface="Times New Roman" panose="02020603050405020304" pitchFamily="18" charset="0"/>
              </a:rPr>
              <a:t>(</a:t>
            </a:r>
            <a:r>
              <a:rPr lang="uk-UA" sz="1400" dirty="0">
                <a:solidFill>
                  <a:schemeClr val="tx1"/>
                </a:solidFill>
                <a:latin typeface="Times New Roman" panose="02020603050405020304" pitchFamily="18" charset="0"/>
                <a:cs typeface="Times New Roman" panose="02020603050405020304" pitchFamily="18" charset="0"/>
              </a:rPr>
              <a:t>(навантаження)</a:t>
            </a:r>
            <a:endParaRPr lang="ru-RU" sz="1400" dirty="0">
              <a:latin typeface="Times New Roman" panose="02020603050405020304" pitchFamily="18" charset="0"/>
              <a:cs typeface="Times New Roman" panose="02020603050405020304" pitchFamily="18" charset="0"/>
            </a:endParaRPr>
          </a:p>
        </p:txBody>
      </p:sp>
      <p:sp>
        <p:nvSpPr>
          <p:cNvPr id="27" name="Прямоугольник 26">
            <a:extLst>
              <a:ext uri="{FF2B5EF4-FFF2-40B4-BE49-F238E27FC236}">
                <a16:creationId xmlns:a16="http://schemas.microsoft.com/office/drawing/2014/main" id="{053E1DE6-E83B-41EF-BF6B-C042150E957B}"/>
              </a:ext>
            </a:extLst>
          </p:cNvPr>
          <p:cNvSpPr/>
          <p:nvPr/>
        </p:nvSpPr>
        <p:spPr>
          <a:xfrm>
            <a:off x="4953742" y="3344648"/>
            <a:ext cx="1058418" cy="2056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a:solidFill>
                  <a:schemeClr val="tx1"/>
                </a:solidFill>
                <a:latin typeface="Times New Roman" panose="02020603050405020304" pitchFamily="18" charset="0"/>
                <a:cs typeface="Times New Roman" panose="02020603050405020304" pitchFamily="18" charset="0"/>
              </a:rPr>
              <a:t>(живлення)</a:t>
            </a:r>
            <a:endParaRPr lang="ru-RU"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1690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116632"/>
            <a:ext cx="7113984" cy="2055068"/>
          </a:xfrm>
        </p:spPr>
        <p:txBody>
          <a:bodyPr>
            <a:normAutofit/>
          </a:bodyPr>
          <a:lstStyle/>
          <a:p>
            <a:pPr algn="ctr"/>
            <a:r>
              <a:rPr lang="uk-UA" sz="5400" b="1" i="1" dirty="0">
                <a:solidFill>
                  <a:schemeClr val="accent5">
                    <a:lumMod val="50000"/>
                  </a:schemeClr>
                </a:solidFill>
                <a:latin typeface="Times New Roman" panose="02020603050405020304" pitchFamily="18" charset="0"/>
                <a:cs typeface="Times New Roman" panose="02020603050405020304" pitchFamily="18" charset="0"/>
              </a:rPr>
              <a:t>Принцип дії</a:t>
            </a:r>
            <a:endParaRPr lang="ru-RU" sz="5400" b="1" i="1" dirty="0">
              <a:solidFill>
                <a:schemeClr val="accent5">
                  <a:lumMod val="50000"/>
                </a:schemeClr>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Объект 2"/>
              <p:cNvSpPr>
                <a:spLocks noGrp="1"/>
              </p:cNvSpPr>
              <p:nvPr>
                <p:ph idx="1"/>
              </p:nvPr>
            </p:nvSpPr>
            <p:spPr>
              <a:xfrm>
                <a:off x="755576" y="1052736"/>
                <a:ext cx="4320480" cy="5400600"/>
              </a:xfrm>
            </p:spPr>
            <p:txBody>
              <a:bodyPr>
                <a:noAutofit/>
              </a:bodyPr>
              <a:lstStyle/>
              <a:p>
                <a:pPr marL="0" indent="0">
                  <a:buNone/>
                </a:pPr>
                <a:r>
                  <a:rPr lang="ru-RU" sz="2400" dirty="0" err="1">
                    <a:latin typeface="Times New Roman" panose="02020603050405020304" pitchFamily="18" charset="0"/>
                    <a:cs typeface="Times New Roman" panose="02020603050405020304" pitchFamily="18" charset="0"/>
                  </a:rPr>
                  <a:t>Розглянемо</a:t>
                </a:r>
                <a:r>
                  <a:rPr lang="ru-RU" sz="2400" dirty="0">
                    <a:latin typeface="Times New Roman" panose="02020603050405020304" pitchFamily="18" charset="0"/>
                    <a:cs typeface="Times New Roman" panose="02020603050405020304" pitchFamily="18" charset="0"/>
                  </a:rPr>
                  <a:t> схему, в </a:t>
                </a:r>
                <a:r>
                  <a:rPr lang="ru-RU" sz="2400" dirty="0" err="1">
                    <a:latin typeface="Times New Roman" panose="02020603050405020304" pitchFamily="18" charset="0"/>
                    <a:cs typeface="Times New Roman" panose="02020603050405020304" pitchFamily="18" charset="0"/>
                  </a:rPr>
                  <a:t>якій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джерело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електричної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енергії</a:t>
                </a:r>
                <a:r>
                  <a:rPr lang="ru-RU" sz="2400" dirty="0">
                    <a:latin typeface="Times New Roman" panose="02020603050405020304" pitchFamily="18" charset="0"/>
                    <a:cs typeface="Times New Roman" panose="02020603050405020304" pitchFamily="18" charset="0"/>
                  </a:rPr>
                  <a:t> (мережа </a:t>
                </a:r>
                <a:r>
                  <a:rPr lang="ru-RU" sz="2400" dirty="0" err="1">
                    <a:latin typeface="Times New Roman" panose="02020603050405020304" pitchFamily="18" charset="0"/>
                    <a:cs typeface="Times New Roman" panose="02020603050405020304" pitchFamily="18" charset="0"/>
                  </a:rPr>
                  <a:t>змінного</a:t>
                </a:r>
                <a:r>
                  <a:rPr lang="ru-RU" sz="2400" dirty="0">
                    <a:latin typeface="Times New Roman" panose="02020603050405020304" pitchFamily="18" charset="0"/>
                    <a:cs typeface="Times New Roman" panose="02020603050405020304" pitchFamily="18" charset="0"/>
                  </a:rPr>
                  <a:t> струму) </a:t>
                </a:r>
                <a:r>
                  <a:rPr lang="ru-RU" sz="2400" dirty="0" err="1">
                    <a:latin typeface="Times New Roman" panose="02020603050405020304" pitchFamily="18" charset="0"/>
                    <a:cs typeface="Times New Roman" panose="02020603050405020304" pitchFamily="18" charset="0"/>
                  </a:rPr>
                  <a:t>підключено</a:t>
                </a:r>
                <a:r>
                  <a:rPr lang="ru-RU" sz="2400" dirty="0">
                    <a:latin typeface="Times New Roman" panose="02020603050405020304" pitchFamily="18" charset="0"/>
                    <a:cs typeface="Times New Roman" panose="02020603050405020304" pitchFamily="18" charset="0"/>
                  </a:rPr>
                  <a:t> до обмотки автотрансформатора,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має</a:t>
                </a:r>
                <a:r>
                  <a:rPr lang="ru-RU" sz="2400" dirty="0">
                    <a:latin typeface="Times New Roman" panose="02020603050405020304" pitchFamily="18" charset="0"/>
                    <a:cs typeface="Times New Roman" panose="02020603050405020304" pitchFamily="18" charset="0"/>
                  </a:rPr>
                  <a:t> </a:t>
                </a:r>
                <a:r>
                  <a:rPr lang="el-GR" sz="2400" dirty="0">
                    <a:latin typeface="Times New Roman" panose="02020603050405020304" pitchFamily="18" charset="0"/>
                    <a:cs typeface="Times New Roman" panose="02020603050405020304" pitchFamily="18" charset="0"/>
                  </a:rPr>
                  <a:t>ω</a:t>
                </a:r>
                <a:r>
                  <a:rPr lang="uk-UA"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витків, а </a:t>
                </a:r>
                <a:r>
                  <a:rPr lang="ru-RU" sz="2400" dirty="0" err="1">
                    <a:latin typeface="Times New Roman" panose="02020603050405020304" pitchFamily="18" charset="0"/>
                    <a:cs typeface="Times New Roman" panose="02020603050405020304" pitchFamily="18" charset="0"/>
                  </a:rPr>
                  <a:t>споживач</a:t>
                </a:r>
                <a:r>
                  <a:rPr lang="ru-RU" sz="2400" dirty="0">
                    <a:latin typeface="Times New Roman" panose="02020603050405020304" pitchFamily="18" charset="0"/>
                    <a:cs typeface="Times New Roman" panose="02020603050405020304" pitchFamily="18" charset="0"/>
                  </a:rPr>
                  <a:t> - до </a:t>
                </a:r>
                <a:r>
                  <a:rPr lang="ru-RU" sz="2400" dirty="0" err="1">
                    <a:latin typeface="Times New Roman" panose="02020603050405020304" pitchFamily="18" charset="0"/>
                    <a:cs typeface="Times New Roman" panose="02020603050405020304" pitchFamily="18" charset="0"/>
                  </a:rPr>
                  <a:t>деякої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частини</a:t>
                </a:r>
                <a:r>
                  <a:rPr lang="ru-RU" sz="2400" dirty="0">
                    <a:latin typeface="Times New Roman" panose="02020603050405020304" pitchFamily="18" charset="0"/>
                    <a:cs typeface="Times New Roman" panose="02020603050405020304" pitchFamily="18" charset="0"/>
                  </a:rPr>
                  <a:t> витків </a:t>
                </a:r>
                <a:r>
                  <a:rPr lang="ru-RU" sz="2400" dirty="0" err="1">
                    <a:latin typeface="Times New Roman" panose="02020603050405020304" pitchFamily="18" charset="0"/>
                    <a:cs typeface="Times New Roman" panose="02020603050405020304" pitchFamily="18" charset="0"/>
                  </a:rPr>
                  <a:t>цієї</a:t>
                </a:r>
                <a:r>
                  <a:rPr lang="ru-RU" sz="2400" dirty="0">
                    <a:latin typeface="Times New Roman" panose="02020603050405020304" pitchFamily="18" charset="0"/>
                    <a:cs typeface="Times New Roman" panose="02020603050405020304" pitchFamily="18" charset="0"/>
                  </a:rPr>
                  <a:t> обмотки</a:t>
                </a:r>
                <a14:m>
                  <m:oMath xmlns:m="http://schemas.openxmlformats.org/officeDocument/2006/math">
                    <m:sSub>
                      <m:sSubPr>
                        <m:ctrlPr>
                          <a:rPr lang="uk-UA" sz="2400" i="1" smtClean="0">
                            <a:latin typeface="Cambria Math" panose="02040503050406030204" pitchFamily="18" charset="0"/>
                          </a:rPr>
                        </m:ctrlPr>
                      </m:sSubPr>
                      <m:e>
                        <m:r>
                          <m:rPr>
                            <m:nor/>
                          </m:rPr>
                          <a:rPr lang="uk-UA" sz="2400" b="0" i="0" smtClean="0">
                            <a:latin typeface="Times New Roman" panose="02020603050405020304" pitchFamily="18" charset="0"/>
                            <a:cs typeface="Times New Roman" panose="02020603050405020304" pitchFamily="18" charset="0"/>
                          </a:rPr>
                          <m:t> </m:t>
                        </m:r>
                        <m:r>
                          <m:rPr>
                            <m:nor/>
                          </m:rPr>
                          <a:rPr lang="el-GR" sz="2400" dirty="0">
                            <a:solidFill>
                              <a:srgbClr val="191B0E"/>
                            </a:solidFill>
                            <a:latin typeface="Times New Roman" panose="02020603050405020304" pitchFamily="18" charset="0"/>
                            <a:cs typeface="Times New Roman" panose="02020603050405020304" pitchFamily="18" charset="0"/>
                          </a:rPr>
                          <m:t>ω</m:t>
                        </m:r>
                      </m:e>
                      <m:sub>
                        <m:r>
                          <m:rPr>
                            <m:nor/>
                          </m:rPr>
                          <a:rPr lang="uk-UA" sz="2400" dirty="0">
                            <a:solidFill>
                              <a:srgbClr val="191B0E"/>
                            </a:solidFill>
                            <a:latin typeface="Times New Roman" panose="02020603050405020304" pitchFamily="18" charset="0"/>
                            <a:cs typeface="Times New Roman" panose="02020603050405020304" pitchFamily="18" charset="0"/>
                          </a:rPr>
                          <m:t>2</m:t>
                        </m:r>
                      </m:sub>
                    </m:sSub>
                  </m:oMath>
                </a14:m>
                <a:endParaRPr lang="en-US" sz="2400" dirty="0">
                  <a:latin typeface="Times New Roman" panose="02020603050405020304" pitchFamily="18" charset="0"/>
                  <a:cs typeface="Times New Roman" panose="02020603050405020304" pitchFamily="18" charset="0"/>
                </a:endParaRPr>
              </a:p>
              <a:p>
                <a:pPr marL="0" indent="0">
                  <a:buNone/>
                </a:pPr>
                <a:r>
                  <a:rPr lang="ru-RU" sz="2400" dirty="0">
                    <a:latin typeface="Times New Roman" panose="02020603050405020304" pitchFamily="18" charset="0"/>
                    <a:cs typeface="Times New Roman" panose="02020603050405020304" pitchFamily="18" charset="0"/>
                  </a:rPr>
                  <a:t>При </a:t>
                </a:r>
                <a:r>
                  <a:rPr lang="ru-RU" sz="2400" dirty="0" err="1">
                    <a:latin typeface="Times New Roman" panose="02020603050405020304" pitchFamily="18" charset="0"/>
                    <a:cs typeface="Times New Roman" panose="02020603050405020304" pitchFamily="18" charset="0"/>
                  </a:rPr>
                  <a:t>проходженні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змінного</a:t>
                </a:r>
                <a:r>
                  <a:rPr lang="ru-RU" sz="2400" dirty="0">
                    <a:latin typeface="Times New Roman" panose="02020603050405020304" pitchFamily="18" charset="0"/>
                    <a:cs typeface="Times New Roman" panose="02020603050405020304" pitchFamily="18" charset="0"/>
                  </a:rPr>
                  <a:t> струму по </a:t>
                </a:r>
                <a:r>
                  <a:rPr lang="ru-RU" sz="2400" dirty="0" err="1">
                    <a:latin typeface="Times New Roman" panose="02020603050405020304" pitchFamily="18" charset="0"/>
                    <a:cs typeface="Times New Roman" panose="02020603050405020304" pitchFamily="18" charset="0"/>
                  </a:rPr>
                  <a:t>обмотці</a:t>
                </a:r>
                <a:r>
                  <a:rPr lang="ru-RU" sz="2400" dirty="0">
                    <a:latin typeface="Times New Roman" panose="02020603050405020304" pitchFamily="18" charset="0"/>
                    <a:cs typeface="Times New Roman" panose="02020603050405020304" pitchFamily="18" charset="0"/>
                  </a:rPr>
                  <a:t> автотрансформатора </a:t>
                </a:r>
                <a:r>
                  <a:rPr lang="ru-RU" sz="2400" dirty="0" err="1">
                    <a:latin typeface="Times New Roman" panose="02020603050405020304" pitchFamily="18" charset="0"/>
                    <a:cs typeface="Times New Roman" panose="02020603050405020304" pitchFamily="18" charset="0"/>
                  </a:rPr>
                  <a:t>виникає</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змінний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магнітний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потік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індукує</a:t>
                </a:r>
                <a:r>
                  <a:rPr lang="ru-RU" sz="2400" dirty="0">
                    <a:latin typeface="Times New Roman" panose="02020603050405020304" pitchFamily="18" charset="0"/>
                    <a:cs typeface="Times New Roman" panose="02020603050405020304" pitchFamily="18" charset="0"/>
                  </a:rPr>
                  <a:t> у </a:t>
                </a:r>
                <a:r>
                  <a:rPr lang="ru-RU" sz="2400" dirty="0" err="1">
                    <a:latin typeface="Times New Roman" panose="02020603050405020304" pitchFamily="18" charset="0"/>
                    <a:cs typeface="Times New Roman" panose="02020603050405020304" pitchFamily="18" charset="0"/>
                  </a:rPr>
                  <a:t>цій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обмотці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електрорушійну</a:t>
                </a:r>
                <a:r>
                  <a:rPr lang="ru-RU" sz="2400" dirty="0">
                    <a:latin typeface="Times New Roman" panose="02020603050405020304" pitchFamily="18" charset="0"/>
                    <a:cs typeface="Times New Roman" panose="02020603050405020304" pitchFamily="18" charset="0"/>
                  </a:rPr>
                  <a:t> силу, величина </a:t>
                </a:r>
                <a:r>
                  <a:rPr lang="ru-RU" sz="2400" dirty="0" err="1">
                    <a:latin typeface="Times New Roman" panose="02020603050405020304" pitchFamily="18" charset="0"/>
                    <a:cs typeface="Times New Roman" panose="02020603050405020304" pitchFamily="18" charset="0"/>
                  </a:rPr>
                  <a:t>якої</a:t>
                </a:r>
                <a:r>
                  <a:rPr lang="ru-RU" sz="2400" dirty="0">
                    <a:latin typeface="Times New Roman" panose="02020603050405020304" pitchFamily="18" charset="0"/>
                    <a:cs typeface="Times New Roman" panose="02020603050405020304" pitchFamily="18" charset="0"/>
                  </a:rPr>
                  <a:t> прямо </a:t>
                </a:r>
                <a:r>
                  <a:rPr lang="ru-RU" sz="2400" dirty="0" err="1">
                    <a:latin typeface="Times New Roman" panose="02020603050405020304" pitchFamily="18" charset="0"/>
                    <a:cs typeface="Times New Roman" panose="02020603050405020304" pitchFamily="18" charset="0"/>
                  </a:rPr>
                  <a:t>пропорційна</a:t>
                </a:r>
                <a:r>
                  <a:rPr lang="ru-RU" sz="2400" dirty="0">
                    <a:latin typeface="Times New Roman" panose="02020603050405020304" pitchFamily="18" charset="0"/>
                    <a:cs typeface="Times New Roman" panose="02020603050405020304" pitchFamily="18" charset="0"/>
                  </a:rPr>
                  <a:t>  числу витків обмотки.</a:t>
                </a: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755576" y="1052736"/>
                <a:ext cx="4320480" cy="5400600"/>
              </a:xfrm>
              <a:blipFill>
                <a:blip r:embed="rId2"/>
                <a:stretch>
                  <a:fillRect l="-2257" t="-1242" r="-3385" b="-2935"/>
                </a:stretch>
              </a:blipFill>
            </p:spPr>
            <p:txBody>
              <a:bodyPr/>
              <a:lstStyle/>
              <a:p>
                <a:r>
                  <a:rPr lang="ru-RU">
                    <a:noFill/>
                  </a:rPr>
                  <a:t> </a:t>
                </a:r>
              </a:p>
            </p:txBody>
          </p:sp>
        </mc:Fallback>
      </mc:AlternateContent>
      <p:pic>
        <p:nvPicPr>
          <p:cNvPr id="4" name="Рисунок 3"/>
          <p:cNvPicPr>
            <a:picLocks noChangeAspect="1"/>
          </p:cNvPicPr>
          <p:nvPr/>
        </p:nvPicPr>
        <p:blipFill>
          <a:blip r:embed="rId3"/>
          <a:stretch>
            <a:fillRect/>
          </a:stretch>
        </p:blipFill>
        <p:spPr>
          <a:xfrm>
            <a:off x="5303520" y="1052736"/>
            <a:ext cx="3563888" cy="3888432"/>
          </a:xfrm>
          <a:prstGeom prst="rect">
            <a:avLst/>
          </a:prstGeom>
          <a:ln>
            <a:noFill/>
          </a:ln>
          <a:effectLst>
            <a:softEdge rad="112500"/>
          </a:effectLst>
        </p:spPr>
      </p:pic>
    </p:spTree>
    <p:extLst>
      <p:ext uri="{BB962C8B-B14F-4D97-AF65-F5344CB8AC3E}">
        <p14:creationId xmlns:p14="http://schemas.microsoft.com/office/powerpoint/2010/main" val="19658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539552" y="160339"/>
                <a:ext cx="4752528" cy="2901830"/>
              </a:xfrm>
            </p:spPr>
            <p:txBody>
              <a:bodyPr>
                <a:noAutofit/>
              </a:bodyPr>
              <a:lstStyle/>
              <a:p>
                <a:pPr marL="0" indent="0">
                  <a:buNone/>
                </a:pPr>
                <a:r>
                  <a:rPr lang="ru-RU" sz="2400" dirty="0">
                    <a:latin typeface="Times New Roman" panose="02020603050405020304" pitchFamily="18" charset="0"/>
                    <a:cs typeface="Times New Roman" panose="02020603050405020304" pitchFamily="18" charset="0"/>
                  </a:rPr>
                  <a:t>У </a:t>
                </a:r>
                <a:r>
                  <a:rPr lang="ru-RU" sz="2400" dirty="0" err="1">
                    <a:latin typeface="Times New Roman" panose="02020603050405020304" pitchFamily="18" charset="0"/>
                    <a:cs typeface="Times New Roman" panose="02020603050405020304" pitchFamily="18" charset="0"/>
                  </a:rPr>
                  <a:t>всій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обмотці</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автотрансформатора,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має</a:t>
                </a:r>
                <a:r>
                  <a:rPr lang="ru-RU" sz="2400" dirty="0">
                    <a:latin typeface="Times New Roman" panose="02020603050405020304" pitchFamily="18" charset="0"/>
                    <a:cs typeface="Times New Roman" panose="02020603050405020304" pitchFamily="18" charset="0"/>
                  </a:rPr>
                  <a:t> число витків </a:t>
                </a:r>
                <a:r>
                  <a:rPr lang="el-GR" sz="2400" dirty="0">
                    <a:latin typeface="Times New Roman" panose="02020603050405020304" pitchFamily="18" charset="0"/>
                    <a:cs typeface="Times New Roman" panose="02020603050405020304" pitchFamily="18" charset="0"/>
                  </a:rPr>
                  <a:t>ω</a:t>
                </a:r>
                <a:r>
                  <a:rPr lang="en-US"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індукується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електрорушійна</a:t>
                </a:r>
                <a:r>
                  <a:rPr lang="ru-RU" sz="2400" dirty="0">
                    <a:latin typeface="Times New Roman" panose="02020603050405020304" pitchFamily="18" charset="0"/>
                    <a:cs typeface="Times New Roman" panose="02020603050405020304" pitchFamily="18" charset="0"/>
                  </a:rPr>
                  <a:t> сила</a:t>
                </a:r>
                <a:r>
                  <a:rPr lang="uk-U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 </a:t>
                </a:r>
                <a:r>
                  <a:rPr lang="ru-RU" sz="2400" dirty="0">
                    <a:latin typeface="Times New Roman" panose="02020603050405020304" pitchFamily="18" charset="0"/>
                    <a:cs typeface="Times New Roman" panose="02020603050405020304" pitchFamily="18" charset="0"/>
                  </a:rPr>
                  <a:t>в </a:t>
                </a:r>
                <a:r>
                  <a:rPr lang="ru-RU" sz="2400" dirty="0" err="1">
                    <a:latin typeface="Times New Roman" panose="02020603050405020304" pitchFamily="18" charset="0"/>
                    <a:cs typeface="Times New Roman" panose="02020603050405020304" pitchFamily="18" charset="0"/>
                  </a:rPr>
                  <a:t>частині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цієї</a:t>
                </a:r>
                <a:r>
                  <a:rPr lang="ru-RU" sz="2400" dirty="0">
                    <a:latin typeface="Times New Roman" panose="02020603050405020304" pitchFamily="18" charset="0"/>
                    <a:cs typeface="Times New Roman" panose="02020603050405020304" pitchFamily="18" charset="0"/>
                  </a:rPr>
                  <a:t> обмотки,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має</a:t>
                </a:r>
                <a:r>
                  <a:rPr lang="ru-RU" sz="2400" dirty="0">
                    <a:latin typeface="Times New Roman" panose="02020603050405020304" pitchFamily="18" charset="0"/>
                    <a:cs typeface="Times New Roman" panose="02020603050405020304" pitchFamily="18" charset="0"/>
                  </a:rPr>
                  <a:t> число витків </a:t>
                </a:r>
                <a14:m>
                  <m:oMath xmlns:m="http://schemas.openxmlformats.org/officeDocument/2006/math">
                    <m:sSub>
                      <m:sSubPr>
                        <m:ctrlPr>
                          <a:rPr kumimoji="0" lang="uk-UA" sz="2400" b="0" i="1" u="none" strike="noStrike" kern="1200" cap="none" spc="0" normalizeH="0" baseline="0" noProof="0" smtClean="0">
                            <a:ln>
                              <a:noFill/>
                            </a:ln>
                            <a:solidFill>
                              <a:srgbClr val="191B0E"/>
                            </a:solidFill>
                            <a:effectLst/>
                            <a:uLnTx/>
                            <a:uFillTx/>
                            <a:latin typeface="Cambria Math" panose="02040503050406030204" pitchFamily="18" charset="0"/>
                          </a:rPr>
                        </m:ctrlPr>
                      </m:sSubPr>
                      <m:e>
                        <m:r>
                          <m:rPr>
                            <m:nor/>
                          </m:rPr>
                          <a:rPr kumimoji="0" lang="uk-UA" sz="2400" b="0" i="0" u="none" strike="noStrike" kern="1200" cap="none" spc="0" normalizeH="0" baseline="0" noProof="0" smtClean="0">
                            <a:ln>
                              <a:noFill/>
                            </a:ln>
                            <a:solidFill>
                              <a:srgbClr val="191B0E"/>
                            </a:solidFill>
                            <a:effectLst/>
                            <a:uLnTx/>
                            <a:uFillTx/>
                            <a:latin typeface="Times New Roman" panose="02020603050405020304" pitchFamily="18" charset="0"/>
                            <a:cs typeface="Times New Roman" panose="02020603050405020304" pitchFamily="18" charset="0"/>
                          </a:rPr>
                          <m:t> </m:t>
                        </m:r>
                        <m:r>
                          <m:rPr>
                            <m:nor/>
                          </m:rPr>
                          <a:rPr kumimoji="0" lang="el-GR" sz="24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m:t>ω</m:t>
                        </m:r>
                      </m:e>
                      <m:sub>
                        <m:r>
                          <m:rPr>
                            <m:nor/>
                          </m:rPr>
                          <a:rPr kumimoji="0" lang="uk-UA" sz="24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m:t>2</m:t>
                        </m:r>
                      </m:sub>
                    </m:sSub>
                  </m:oMath>
                </a14:m>
                <a:r>
                  <a:rPr lang="uk-UA"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індукується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електрорушійна</a:t>
                </a:r>
                <a:r>
                  <a:rPr lang="ru-RU" sz="2400" dirty="0">
                    <a:latin typeface="Times New Roman" panose="02020603050405020304" pitchFamily="18" charset="0"/>
                    <a:cs typeface="Times New Roman" panose="02020603050405020304" pitchFamily="18" charset="0"/>
                  </a:rPr>
                  <a:t> сила </a:t>
                </a:r>
                <a14:m>
                  <m:oMath xmlns:m="http://schemas.openxmlformats.org/officeDocument/2006/math">
                    <m:sSub>
                      <m:sSubPr>
                        <m:ctrlPr>
                          <a:rPr lang="ru-RU" sz="2400" i="1" smtClean="0">
                            <a:latin typeface="Cambria Math" panose="02040503050406030204" pitchFamily="18" charset="0"/>
                          </a:rPr>
                        </m:ctrlPr>
                      </m:sSubPr>
                      <m:e>
                        <m:r>
                          <a:rPr lang="uk-UA" sz="2400" b="0" i="1" smtClean="0">
                            <a:latin typeface="Cambria Math" panose="02040503050406030204" pitchFamily="18" charset="0"/>
                          </a:rPr>
                          <m:t>Е</m:t>
                        </m:r>
                      </m:e>
                      <m:sub>
                        <m:r>
                          <a:rPr lang="uk-UA" sz="2400" b="0" i="1" smtClean="0">
                            <a:latin typeface="Cambria Math" panose="02040503050406030204" pitchFamily="18" charset="0"/>
                          </a:rPr>
                          <m:t>2</m:t>
                        </m:r>
                      </m:sub>
                    </m:sSub>
                  </m:oMath>
                </a14:m>
                <a:r>
                  <a:rPr lang="en-US"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Співвідношення</a:t>
                </a:r>
                <a:r>
                  <a:rPr lang="ru-RU" sz="2400" dirty="0">
                    <a:latin typeface="Times New Roman" panose="02020603050405020304" pitchFamily="18" charset="0"/>
                    <a:cs typeface="Times New Roman" panose="02020603050405020304" pitchFamily="18" charset="0"/>
                  </a:rPr>
                  <a:t> величин </a:t>
                </a:r>
                <a:r>
                  <a:rPr lang="ru-RU" sz="2400" dirty="0" err="1">
                    <a:latin typeface="Times New Roman" panose="02020603050405020304" pitchFamily="18" charset="0"/>
                    <a:cs typeface="Times New Roman" panose="02020603050405020304" pitchFamily="18" charset="0"/>
                  </a:rPr>
                  <a:t>цих</a:t>
                </a:r>
                <a:r>
                  <a:rPr lang="ru-RU" sz="2400" dirty="0">
                    <a:latin typeface="Times New Roman" panose="02020603050405020304" pitchFamily="18" charset="0"/>
                    <a:cs typeface="Times New Roman" panose="02020603050405020304" pitchFamily="18" charset="0"/>
                  </a:rPr>
                  <a:t> ЕРС </a:t>
                </a:r>
                <a:r>
                  <a:rPr lang="ru-RU" sz="2400" dirty="0" err="1">
                    <a:latin typeface="Times New Roman" panose="02020603050405020304" pitchFamily="18" charset="0"/>
                    <a:cs typeface="Times New Roman" panose="02020603050405020304" pitchFamily="18" charset="0"/>
                  </a:rPr>
                  <a:t>виглядає</a:t>
                </a:r>
                <a:r>
                  <a:rPr lang="ru-RU" sz="2400" dirty="0">
                    <a:latin typeface="Times New Roman" panose="02020603050405020304" pitchFamily="18" charset="0"/>
                    <a:cs typeface="Times New Roman" panose="02020603050405020304" pitchFamily="18" charset="0"/>
                  </a:rPr>
                  <a:t> так:</a:t>
                </a:r>
              </a:p>
              <a:p>
                <a:pPr marL="0" indent="0">
                  <a:buNone/>
                </a:pPr>
                <a:endParaRPr lang="uk-UA" sz="2400" dirty="0">
                  <a:latin typeface="Times New Roman" panose="02020603050405020304" pitchFamily="18" charset="0"/>
                  <a:cs typeface="Times New Roman" panose="02020603050405020304" pitchFamily="18" charset="0"/>
                </a:endParaRPr>
              </a:p>
              <a:p>
                <a:pPr marL="0" indent="0">
                  <a:buNone/>
                </a:pPr>
                <a:r>
                  <a:rPr lang="ru-RU" sz="2400" dirty="0">
                    <a:latin typeface="Times New Roman" panose="02020603050405020304" pitchFamily="18" charset="0"/>
                    <a:cs typeface="Times New Roman" panose="02020603050405020304" pitchFamily="18" charset="0"/>
                  </a:rPr>
                  <a:t>Де </a:t>
                </a:r>
                <a:r>
                  <a:rPr lang="en-US" sz="2400" dirty="0">
                    <a:latin typeface="Times New Roman" panose="02020603050405020304" pitchFamily="18" charset="0"/>
                    <a:cs typeface="Times New Roman" panose="02020603050405020304" pitchFamily="18" charset="0"/>
                  </a:rPr>
                  <a:t>k</a:t>
                </a:r>
                <a:r>
                  <a:rPr lang="uk-UA"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коефіцієнт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трансформації</a:t>
                </a:r>
                <a:r>
                  <a:rPr lang="ru-RU" sz="2400" dirty="0">
                    <a:latin typeface="Times New Roman" panose="02020603050405020304" pitchFamily="18" charset="0"/>
                    <a:cs typeface="Times New Roman" panose="02020603050405020304" pitchFamily="18" charset="0"/>
                  </a:rPr>
                  <a:t>.</a:t>
                </a:r>
              </a:p>
              <a:p>
                <a:pPr marL="0" indent="0">
                  <a:buNone/>
                </a:pPr>
                <a:r>
                  <a:rPr lang="ru-RU" sz="2400" dirty="0" err="1">
                    <a:latin typeface="Times New Roman" panose="02020603050405020304" pitchFamily="18" charset="0"/>
                    <a:cs typeface="Times New Roman" panose="02020603050405020304" pitchFamily="18" charset="0"/>
                  </a:rPr>
                  <a:t>Оскільки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падіння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напруги</a:t>
                </a:r>
                <a:r>
                  <a:rPr lang="ru-RU" sz="2400" dirty="0">
                    <a:latin typeface="Times New Roman" panose="02020603050405020304" pitchFamily="18" charset="0"/>
                    <a:cs typeface="Times New Roman" panose="02020603050405020304" pitchFamily="18" charset="0"/>
                  </a:rPr>
                  <a:t> в активному </a:t>
                </a:r>
                <a:r>
                  <a:rPr lang="ru-RU" sz="2400" dirty="0" err="1">
                    <a:latin typeface="Times New Roman" panose="02020603050405020304" pitchFamily="18" charset="0"/>
                    <a:cs typeface="Times New Roman" panose="02020603050405020304" pitchFamily="18" charset="0"/>
                  </a:rPr>
                  <a:t>опорі</a:t>
                </a:r>
                <a:r>
                  <a:rPr lang="ru-RU" sz="2400" dirty="0">
                    <a:latin typeface="Times New Roman" panose="02020603050405020304" pitchFamily="18" charset="0"/>
                    <a:cs typeface="Times New Roman" panose="02020603050405020304" pitchFamily="18" charset="0"/>
                  </a:rPr>
                  <a:t> обмотки автотрансформатора </a:t>
                </a:r>
                <a:r>
                  <a:rPr lang="ru-RU" sz="2400" dirty="0" err="1">
                    <a:latin typeface="Times New Roman" panose="02020603050405020304" pitchFamily="18" charset="0"/>
                    <a:cs typeface="Times New Roman" panose="02020603050405020304" pitchFamily="18" charset="0"/>
                  </a:rPr>
                  <a:t>відносно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мале</a:t>
                </a:r>
                <a:r>
                  <a:rPr lang="ru-RU" sz="2400" dirty="0">
                    <a:latin typeface="Times New Roman" panose="02020603050405020304" pitchFamily="18" charset="0"/>
                    <a:cs typeface="Times New Roman" panose="02020603050405020304" pitchFamily="18" charset="0"/>
                  </a:rPr>
                  <a:t>, то </a:t>
                </a:r>
                <a:r>
                  <a:rPr lang="ru-RU" sz="2400" dirty="0" err="1">
                    <a:latin typeface="Times New Roman" panose="02020603050405020304" pitchFamily="18" charset="0"/>
                    <a:cs typeface="Times New Roman" panose="02020603050405020304" pitchFamily="18" charset="0"/>
                  </a:rPr>
                  <a:t>їм</a:t>
                </a:r>
                <a:r>
                  <a:rPr lang="ru-RU" sz="2400" dirty="0">
                    <a:latin typeface="Times New Roman" panose="02020603050405020304" pitchFamily="18" charset="0"/>
                    <a:cs typeface="Times New Roman" panose="02020603050405020304" pitchFamily="18" charset="0"/>
                  </a:rPr>
                  <a:t> практично </a:t>
                </a:r>
                <a:r>
                  <a:rPr lang="ru-RU" sz="2400" dirty="0" err="1">
                    <a:latin typeface="Times New Roman" panose="02020603050405020304" pitchFamily="18" charset="0"/>
                    <a:cs typeface="Times New Roman" panose="02020603050405020304" pitchFamily="18" charset="0"/>
                  </a:rPr>
                  <a:t>можна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знехтувати</a:t>
                </a:r>
                <a:r>
                  <a:rPr lang="ru-RU" sz="2400" dirty="0">
                    <a:latin typeface="Times New Roman" panose="02020603050405020304" pitchFamily="18" charset="0"/>
                    <a:cs typeface="Times New Roman" panose="02020603050405020304" pitchFamily="18" charset="0"/>
                  </a:rPr>
                  <a:t> і </a:t>
                </a:r>
                <a:r>
                  <a:rPr lang="ru-RU" sz="2400" dirty="0" err="1">
                    <a:latin typeface="Times New Roman" panose="02020603050405020304" pitchFamily="18" charset="0"/>
                    <a:cs typeface="Times New Roman" panose="02020603050405020304" pitchFamily="18" charset="0"/>
                  </a:rPr>
                  <a:t>вважати</a:t>
                </a:r>
                <a:r>
                  <a:rPr lang="ru-RU" sz="2400" dirty="0">
                    <a:latin typeface="Times New Roman" panose="02020603050405020304" pitchFamily="18" charset="0"/>
                    <a:cs typeface="Times New Roman" panose="02020603050405020304" pitchFamily="18" charset="0"/>
                  </a:rPr>
                  <a:t> справедливою </a:t>
                </a:r>
                <a:r>
                  <a:rPr lang="ru-RU" sz="2400" dirty="0" err="1">
                    <a:latin typeface="Times New Roman" panose="02020603050405020304" pitchFamily="18" charset="0"/>
                    <a:cs typeface="Times New Roman" panose="02020603050405020304" pitchFamily="18" charset="0"/>
                  </a:rPr>
                  <a:t>рівність</a:t>
                </a:r>
                <a:r>
                  <a:rPr lang="ru-RU"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𝑈</m:t>
                        </m:r>
                      </m:e>
                      <m:sub>
                        <m:r>
                          <a:rPr lang="en-US" sz="2400" b="0" i="1" smtClean="0">
                            <a:latin typeface="Cambria Math" panose="02040503050406030204" pitchFamily="18" charset="0"/>
                            <a:cs typeface="Times New Roman" panose="02020603050405020304" pitchFamily="18" charset="0"/>
                          </a:rPr>
                          <m:t>𝑠</m:t>
                        </m:r>
                      </m:sub>
                    </m:sSub>
                    <m:r>
                      <a:rPr lang="en-US" sz="2400" b="0" i="0"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E</a:t>
                </a:r>
              </a:p>
              <a:p>
                <a:pPr marL="0" indent="0">
                  <a:buNone/>
                </a:pPr>
                <a:r>
                  <a:rPr lang="ru-RU" sz="2400" dirty="0">
                    <a:latin typeface="Times New Roman" panose="02020603050405020304" pitchFamily="18" charset="0"/>
                    <a:cs typeface="Times New Roman" panose="02020603050405020304" pitchFamily="18" charset="0"/>
                  </a:rPr>
                  <a:t>та</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𝑈</m:t>
                        </m:r>
                      </m:e>
                      <m:sub>
                        <m:r>
                          <a:rPr lang="en-US" sz="2400" b="0" i="1" smtClean="0">
                            <a:latin typeface="Cambria Math" panose="02040503050406030204" pitchFamily="18" charset="0"/>
                            <a:cs typeface="Times New Roman" panose="02020603050405020304" pitchFamily="18" charset="0"/>
                          </a:rPr>
                          <m:t>𝑙</m:t>
                        </m:r>
                      </m:sub>
                    </m:sSub>
                  </m:oMath>
                </a14:m>
                <a:r>
                  <a:rPr lang="en-US" sz="2400" dirty="0">
                    <a:latin typeface="Times New Roman" panose="02020603050405020304" pitchFamily="18" charset="0"/>
                    <a:cs typeface="Times New Roman" panose="02020603050405020304" pitchFamily="18" charset="0"/>
                  </a:rPr>
                  <a:t>=</a:t>
                </a:r>
                <a14:m>
                  <m:oMath xmlns:m="http://schemas.openxmlformats.org/officeDocument/2006/math">
                    <m:sSub>
                      <m:sSubPr>
                        <m:ctrlPr>
                          <a:rPr lang="en-US" sz="2400" i="1" dirty="0" smtClean="0">
                            <a:latin typeface="Cambria Math" panose="02040503050406030204" pitchFamily="18" charset="0"/>
                            <a:cs typeface="Times New Roman" panose="02020603050405020304" pitchFamily="18" charset="0"/>
                          </a:rPr>
                        </m:ctrlPr>
                      </m:sSubPr>
                      <m:e>
                        <m:r>
                          <a:rPr lang="en-US" sz="2400" b="0" i="1" dirty="0" smtClean="0">
                            <a:latin typeface="Cambria Math" panose="02040503050406030204" pitchFamily="18" charset="0"/>
                            <a:cs typeface="Times New Roman" panose="02020603050405020304" pitchFamily="18" charset="0"/>
                          </a:rPr>
                          <m:t>𝐸</m:t>
                        </m:r>
                      </m:e>
                      <m:sub>
                        <m:r>
                          <a:rPr lang="en-US" sz="2400" b="0" i="1" dirty="0" smtClean="0">
                            <a:latin typeface="Cambria Math" panose="02040503050406030204" pitchFamily="18" charset="0"/>
                            <a:cs typeface="Times New Roman" panose="02020603050405020304" pitchFamily="18" charset="0"/>
                          </a:rPr>
                          <m:t>2</m:t>
                        </m:r>
                      </m:sub>
                    </m:sSub>
                  </m:oMath>
                </a14:m>
                <a:endParaRPr lang="ru-RU" sz="2400"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539552" y="160339"/>
                <a:ext cx="4752528" cy="2901830"/>
              </a:xfrm>
              <a:blipFill>
                <a:blip r:embed="rId2"/>
                <a:stretch>
                  <a:fillRect l="-2054" t="-2311" r="-3466" b="-131092"/>
                </a:stretch>
              </a:blipFill>
            </p:spPr>
            <p:txBody>
              <a:bodyPr/>
              <a:lstStyle/>
              <a:p>
                <a:r>
                  <a:rPr lang="ru-RU">
                    <a:noFill/>
                  </a:rPr>
                  <a:t> </a:t>
                </a:r>
              </a:p>
            </p:txBody>
          </p:sp>
        </mc:Fallback>
      </mc:AlternateContent>
      <p:sp>
        <p:nvSpPr>
          <p:cNvPr id="4" name="AutoShape 2" descr="{\displaystyle {{E} \over {E_{2}}}={{w} \over {w_{2}}}=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Рисунок 4"/>
          <p:cNvPicPr>
            <a:picLocks noChangeAspect="1"/>
          </p:cNvPicPr>
          <p:nvPr/>
        </p:nvPicPr>
        <p:blipFill>
          <a:blip r:embed="rId3"/>
          <a:stretch>
            <a:fillRect/>
          </a:stretch>
        </p:blipFill>
        <p:spPr>
          <a:xfrm>
            <a:off x="3507207" y="2924944"/>
            <a:ext cx="1824461" cy="73366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1257" y="476672"/>
            <a:ext cx="3567113" cy="396044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8104" y="5403899"/>
            <a:ext cx="2682875"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7156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11724" y="958861"/>
            <a:ext cx="3851920" cy="4991897"/>
          </a:xfrm>
          <a:prstGeom prst="rect">
            <a:avLst/>
          </a:prstGeom>
          <a:ln>
            <a:noFill/>
          </a:ln>
          <a:effectLst>
            <a:softEdge rad="112500"/>
          </a:effectLst>
        </p:spPr>
      </p:pic>
      <mc:AlternateContent xmlns:mc="http://schemas.openxmlformats.org/markup-compatibility/2006" xmlns:a14="http://schemas.microsoft.com/office/drawing/2010/main">
        <mc:Choice Requires="a14">
          <p:sp>
            <p:nvSpPr>
              <p:cNvPr id="3" name="Объект 2"/>
              <p:cNvSpPr>
                <a:spLocks noGrp="1"/>
              </p:cNvSpPr>
              <p:nvPr>
                <p:ph idx="1"/>
              </p:nvPr>
            </p:nvSpPr>
            <p:spPr>
              <a:xfrm>
                <a:off x="683568" y="106760"/>
                <a:ext cx="4536504" cy="5760640"/>
              </a:xfrm>
            </p:spPr>
            <p:txBody>
              <a:bodyPr>
                <a:noAutofit/>
              </a:bodyPr>
              <a:lstStyle/>
              <a:p>
                <a:pPr marL="0" indent="0">
                  <a:buNone/>
                </a:pPr>
                <a:r>
                  <a:rPr lang="ru-RU" dirty="0">
                    <a:latin typeface="Times New Roman" panose="02020603050405020304" pitchFamily="18" charset="0"/>
                    <a:cs typeface="Times New Roman" panose="02020603050405020304" pitchFamily="18" charset="0"/>
                  </a:rPr>
                  <a:t>Напруга </a:t>
                </a:r>
                <a:r>
                  <a:rPr lang="en-US" dirty="0">
                    <a:latin typeface="Times New Roman" panose="02020603050405020304" pitchFamily="18" charset="0"/>
                    <a:cs typeface="Times New Roman" panose="02020603050405020304" pitchFamily="18" charset="0"/>
                  </a:rPr>
                  <a:t>U</a:t>
                </a:r>
                <a:r>
                  <a:rPr lang="uk-UA"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 </a:t>
                </a:r>
                <a:r>
                  <a:rPr lang="ru-RU" dirty="0" err="1">
                    <a:latin typeface="Times New Roman" panose="02020603050405020304" pitchFamily="18" charset="0"/>
                    <a:cs typeface="Times New Roman" panose="02020603050405020304" pitchFamily="18" charset="0"/>
                  </a:rPr>
                  <a:t>прикладена</a:t>
                </a:r>
                <a:r>
                  <a:rPr lang="ru-RU" dirty="0">
                    <a:latin typeface="Times New Roman" panose="02020603050405020304" pitchFamily="18" charset="0"/>
                    <a:cs typeface="Times New Roman" panose="02020603050405020304" pitchFamily="18" charset="0"/>
                  </a:rPr>
                  <a:t> з боку </a:t>
                </a:r>
                <a:r>
                  <a:rPr lang="ru-RU" dirty="0" err="1">
                    <a:latin typeface="Times New Roman" panose="02020603050405020304" pitchFamily="18" charset="0"/>
                    <a:cs typeface="Times New Roman" panose="02020603050405020304" pitchFamily="18" charset="0"/>
                  </a:rPr>
                  <a:t>джерела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електричної</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енергії</a:t>
                </a:r>
                <a:r>
                  <a:rPr lang="ru-RU" dirty="0">
                    <a:latin typeface="Times New Roman" panose="02020603050405020304" pitchFamily="18" charset="0"/>
                    <a:cs typeface="Times New Roman" panose="02020603050405020304" pitchFamily="18" charset="0"/>
                  </a:rPr>
                  <a:t> до </a:t>
                </a:r>
                <a:r>
                  <a:rPr lang="ru-RU" dirty="0" err="1">
                    <a:latin typeface="Times New Roman" panose="02020603050405020304" pitchFamily="18" charset="0"/>
                    <a:cs typeface="Times New Roman" panose="02020603050405020304" pitchFamily="18" charset="0"/>
                  </a:rPr>
                  <a:t>всіх</a:t>
                </a:r>
                <a:r>
                  <a:rPr lang="ru-RU" dirty="0">
                    <a:latin typeface="Times New Roman" panose="02020603050405020304" pitchFamily="18" charset="0"/>
                    <a:cs typeface="Times New Roman" panose="02020603050405020304" pitchFamily="18" charset="0"/>
                  </a:rPr>
                  <a:t> витків </a:t>
                </a:r>
                <a:r>
                  <a:rPr lang="el-GR" dirty="0">
                    <a:latin typeface="Times New Roman" panose="02020603050405020304" pitchFamily="18" charset="0"/>
                    <a:cs typeface="Times New Roman" panose="02020603050405020304" pitchFamily="18" charset="0"/>
                  </a:rPr>
                  <a:t>ω</a:t>
                </a:r>
                <a:r>
                  <a:rPr lang="uk-UA"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обмотки автотрансформатора, в </a:t>
                </a:r>
                <a:r>
                  <a:rPr lang="ru-RU" dirty="0" err="1">
                    <a:latin typeface="Times New Roman" panose="02020603050405020304" pitchFamily="18" charset="0"/>
                    <a:cs typeface="Times New Roman" panose="02020603050405020304" pitchFamily="18" charset="0"/>
                  </a:rPr>
                  <a:t>стільки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разів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більша</a:t>
                </a:r>
                <a:r>
                  <a:rPr lang="ru-RU" dirty="0">
                    <a:latin typeface="Times New Roman" panose="02020603050405020304" pitchFamily="18" charset="0"/>
                    <a:cs typeface="Times New Roman" panose="02020603050405020304" pitchFamily="18" charset="0"/>
                  </a:rPr>
                  <a:t> за </a:t>
                </a:r>
                <a:r>
                  <a:rPr lang="ru-RU" dirty="0" err="1">
                    <a:latin typeface="Times New Roman" panose="02020603050405020304" pitchFamily="18" charset="0"/>
                    <a:cs typeface="Times New Roman" panose="02020603050405020304" pitchFamily="18" charset="0"/>
                  </a:rPr>
                  <a:t>напругу</a:t>
                </a:r>
                <a:r>
                  <a:rPr lang="ru-RU"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i="1" dirty="0" smtClean="0">
                            <a:latin typeface="Cambria Math" panose="02040503050406030204" pitchFamily="18" charset="0"/>
                          </a:rPr>
                        </m:ctrlPr>
                      </m:sSubPr>
                      <m:e>
                        <m:r>
                          <a:rPr lang="en-US" b="0" i="1" dirty="0" smtClean="0">
                            <a:latin typeface="Cambria Math" panose="02040503050406030204" pitchFamily="18" charset="0"/>
                          </a:rPr>
                          <m:t>𝑈</m:t>
                        </m:r>
                      </m:e>
                      <m:sub>
                        <m:r>
                          <a:rPr lang="en-US" b="0" i="1" dirty="0" smtClean="0">
                            <a:latin typeface="Cambria Math" panose="02040503050406030204" pitchFamily="18" charset="0"/>
                          </a:rPr>
                          <m:t>𝑙</m:t>
                        </m:r>
                      </m:sub>
                    </m:sSub>
                  </m:oMath>
                </a14:m>
                <a:r>
                  <a:rPr lang="en-US"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знімається</a:t>
                </a:r>
                <a:r>
                  <a:rPr lang="ru-RU" dirty="0">
                    <a:latin typeface="Times New Roman" panose="02020603050405020304" pitchFamily="18" charset="0"/>
                    <a:cs typeface="Times New Roman" panose="02020603050405020304" pitchFamily="18" charset="0"/>
                  </a:rPr>
                  <a:t> з </a:t>
                </a:r>
                <a:r>
                  <a:rPr lang="ru-RU" dirty="0" err="1">
                    <a:latin typeface="Times New Roman" panose="02020603050405020304" pitchFamily="18" charset="0"/>
                    <a:cs typeface="Times New Roman" panose="02020603050405020304" pitchFamily="18" charset="0"/>
                  </a:rPr>
                  <a:t>частини</a:t>
                </a:r>
                <a:r>
                  <a:rPr lang="ru-RU" dirty="0">
                    <a:latin typeface="Times New Roman" panose="02020603050405020304" pitchFamily="18" charset="0"/>
                    <a:cs typeface="Times New Roman" panose="02020603050405020304" pitchFamily="18" charset="0"/>
                  </a:rPr>
                  <a:t> обмотки,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має</a:t>
                </a:r>
                <a:r>
                  <a:rPr lang="ru-RU" dirty="0">
                    <a:latin typeface="Times New Roman" panose="02020603050405020304" pitchFamily="18" charset="0"/>
                    <a:cs typeface="Times New Roman" panose="02020603050405020304" pitchFamily="18" charset="0"/>
                  </a:rPr>
                  <a:t> число витків </a:t>
                </a:r>
                <a14:m>
                  <m:oMath xmlns:m="http://schemas.openxmlformats.org/officeDocument/2006/math">
                    <m:sSub>
                      <m:sSubPr>
                        <m:ctrlPr>
                          <a:rPr kumimoji="0" lang="uk-UA" b="0" i="1" u="none" strike="noStrike" kern="1200" cap="none" spc="0" normalizeH="0" baseline="0" noProof="0" smtClean="0">
                            <a:ln>
                              <a:noFill/>
                            </a:ln>
                            <a:solidFill>
                              <a:srgbClr val="191B0E"/>
                            </a:solidFill>
                            <a:effectLst/>
                            <a:uLnTx/>
                            <a:uFillTx/>
                            <a:latin typeface="Cambria Math" panose="02040503050406030204" pitchFamily="18" charset="0"/>
                          </a:rPr>
                        </m:ctrlPr>
                      </m:sSubPr>
                      <m:e>
                        <m:r>
                          <m:rPr>
                            <m:nor/>
                          </m:rPr>
                          <a:rPr kumimoji="0" lang="uk-UA" b="0" i="0" u="none" strike="noStrike" kern="1200" cap="none" spc="0" normalizeH="0" baseline="0" noProof="0" smtClean="0">
                            <a:ln>
                              <a:noFill/>
                            </a:ln>
                            <a:solidFill>
                              <a:srgbClr val="191B0E"/>
                            </a:solidFill>
                            <a:effectLst/>
                            <a:uLnTx/>
                            <a:uFillTx/>
                            <a:latin typeface="Times New Roman" panose="02020603050405020304" pitchFamily="18" charset="0"/>
                            <a:cs typeface="Times New Roman" panose="02020603050405020304" pitchFamily="18" charset="0"/>
                          </a:rPr>
                          <m:t> </m:t>
                        </m:r>
                        <m:r>
                          <m:rPr>
                            <m:nor/>
                          </m:rPr>
                          <a:rPr kumimoji="0" lang="el-GR"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m:t>ω</m:t>
                        </m:r>
                      </m:e>
                      <m:sub>
                        <m:r>
                          <m:rPr>
                            <m:nor/>
                          </m:rPr>
                          <a:rPr kumimoji="0" lang="uk-UA"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m:t>2</m:t>
                        </m:r>
                      </m:sub>
                    </m:sSub>
                  </m:oMath>
                </a14:m>
                <a:r>
                  <a:rPr lang="uk-UA"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у </a:t>
                </a:r>
                <a:r>
                  <a:rPr lang="ru-RU" dirty="0" err="1">
                    <a:latin typeface="Times New Roman" panose="02020603050405020304" pitchFamily="18" charset="0"/>
                    <a:cs typeface="Times New Roman" panose="02020603050405020304" pitchFamily="18" charset="0"/>
                  </a:rPr>
                  <a:t>скільки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разів</a:t>
                </a:r>
                <a:r>
                  <a:rPr lang="ru-RU" dirty="0">
                    <a:latin typeface="Times New Roman" panose="02020603050405020304" pitchFamily="18" charset="0"/>
                    <a:cs typeface="Times New Roman" panose="02020603050405020304" pitchFamily="18" charset="0"/>
                  </a:rPr>
                  <a:t> число витків </a:t>
                </a:r>
                <a:r>
                  <a:rPr lang="el-GR" dirty="0">
                    <a:latin typeface="Times New Roman" panose="02020603050405020304" pitchFamily="18" charset="0"/>
                    <a:cs typeface="Times New Roman" panose="02020603050405020304" pitchFamily="18" charset="0"/>
                  </a:rPr>
                  <a:t>ω</a:t>
                </a:r>
                <a:r>
                  <a:rPr lang="uk-UA"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більше</a:t>
                </a:r>
                <a:r>
                  <a:rPr lang="ru-RU" dirty="0">
                    <a:latin typeface="Times New Roman" panose="02020603050405020304" pitchFamily="18" charset="0"/>
                    <a:cs typeface="Times New Roman" panose="02020603050405020304" pitchFamily="18" charset="0"/>
                  </a:rPr>
                  <a:t> числа витків </a:t>
                </a:r>
                <a14:m>
                  <m:oMath xmlns:m="http://schemas.openxmlformats.org/officeDocument/2006/math">
                    <m:sSub>
                      <m:sSubPr>
                        <m:ctrlPr>
                          <a:rPr lang="uk-UA" i="1">
                            <a:solidFill>
                              <a:srgbClr val="191B0E"/>
                            </a:solidFill>
                            <a:latin typeface="Cambria Math" panose="02040503050406030204" pitchFamily="18" charset="0"/>
                          </a:rPr>
                        </m:ctrlPr>
                      </m:sSubPr>
                      <m:e>
                        <m:r>
                          <m:rPr>
                            <m:nor/>
                          </m:rPr>
                          <a:rPr lang="uk-UA">
                            <a:solidFill>
                              <a:srgbClr val="191B0E"/>
                            </a:solidFill>
                            <a:latin typeface="Times New Roman" panose="02020603050405020304" pitchFamily="18" charset="0"/>
                            <a:cs typeface="Times New Roman" panose="02020603050405020304" pitchFamily="18" charset="0"/>
                          </a:rPr>
                          <m:t> </m:t>
                        </m:r>
                        <m:r>
                          <m:rPr>
                            <m:nor/>
                          </m:rPr>
                          <a:rPr lang="el-GR" dirty="0">
                            <a:solidFill>
                              <a:srgbClr val="191B0E"/>
                            </a:solidFill>
                            <a:latin typeface="Times New Roman" panose="02020603050405020304" pitchFamily="18" charset="0"/>
                            <a:cs typeface="Times New Roman" panose="02020603050405020304" pitchFamily="18" charset="0"/>
                          </a:rPr>
                          <m:t>ω</m:t>
                        </m:r>
                      </m:e>
                      <m:sub>
                        <m:r>
                          <m:rPr>
                            <m:nor/>
                          </m:rPr>
                          <a:rPr lang="uk-UA" dirty="0">
                            <a:solidFill>
                              <a:srgbClr val="191B0E"/>
                            </a:solidFill>
                            <a:latin typeface="Times New Roman" panose="02020603050405020304" pitchFamily="18" charset="0"/>
                            <a:cs typeface="Times New Roman" panose="02020603050405020304" pitchFamily="18" charset="0"/>
                          </a:rPr>
                          <m:t>2</m:t>
                        </m:r>
                      </m:sub>
                    </m:sSub>
                  </m:oMath>
                </a14:m>
                <a:r>
                  <a:rPr lang="uk-UA" dirty="0">
                    <a:latin typeface="Times New Roman" panose="02020603050405020304" pitchFamily="18" charset="0"/>
                    <a:cs typeface="Times New Roman" panose="02020603050405020304" pitchFamily="18" charset="0"/>
                  </a:rPr>
                  <a:t>.</a:t>
                </a:r>
              </a:p>
              <a:p>
                <a:pPr marL="0" indent="0">
                  <a:buNone/>
                </a:pPr>
                <a:r>
                  <a:rPr lang="ru-RU" dirty="0" err="1">
                    <a:latin typeface="Times New Roman" panose="02020603050405020304" pitchFamily="18" charset="0"/>
                    <a:cs typeface="Times New Roman" panose="02020603050405020304" pitchFamily="18" charset="0"/>
                  </a:rPr>
                  <a:t>Якщо</a:t>
                </a:r>
                <a:r>
                  <a:rPr lang="ru-RU" dirty="0">
                    <a:latin typeface="Times New Roman" panose="02020603050405020304" pitchFamily="18" charset="0"/>
                    <a:cs typeface="Times New Roman" panose="02020603050405020304" pitchFamily="18" charset="0"/>
                  </a:rPr>
                  <a:t> до автотрансформатора </a:t>
                </a:r>
                <a:r>
                  <a:rPr lang="ru-RU" dirty="0" err="1">
                    <a:latin typeface="Times New Roman" panose="02020603050405020304" pitchFamily="18" charset="0"/>
                    <a:cs typeface="Times New Roman" panose="02020603050405020304" pitchFamily="18" charset="0"/>
                  </a:rPr>
                  <a:t>підключений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споживач</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електричної</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енергії</a:t>
                </a:r>
                <a:r>
                  <a:rPr lang="ru-RU" dirty="0">
                    <a:latin typeface="Times New Roman" panose="02020603050405020304" pitchFamily="18" charset="0"/>
                    <a:cs typeface="Times New Roman" panose="02020603050405020304" pitchFamily="18" charset="0"/>
                  </a:rPr>
                  <a:t>, то </a:t>
                </a:r>
                <a:r>
                  <a:rPr lang="ru-RU" dirty="0" err="1">
                    <a:latin typeface="Times New Roman" panose="02020603050405020304" pitchFamily="18" charset="0"/>
                    <a:cs typeface="Times New Roman" panose="02020603050405020304" pitchFamily="18" charset="0"/>
                  </a:rPr>
                  <a:t>під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впливом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напруги</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ньому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виникає</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електричний</a:t>
                </a:r>
                <a:r>
                  <a:rPr lang="ru-RU" dirty="0">
                    <a:latin typeface="Times New Roman" panose="02020603050405020304" pitchFamily="18" charset="0"/>
                    <a:cs typeface="Times New Roman" panose="02020603050405020304" pitchFamily="18" charset="0"/>
                  </a:rPr>
                  <a:t> струм, </a:t>
                </a:r>
                <a:r>
                  <a:rPr lang="ru-RU" dirty="0" err="1">
                    <a:latin typeface="Times New Roman" panose="02020603050405020304" pitchFamily="18" charset="0"/>
                    <a:cs typeface="Times New Roman" panose="02020603050405020304" pitchFamily="18" charset="0"/>
                  </a:rPr>
                  <a:t>діюче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значення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якого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позначимо</a:t>
                </a:r>
                <a:r>
                  <a:rPr lang="ru-RU" dirty="0">
                    <a:latin typeface="Times New Roman" panose="02020603050405020304" pitchFamily="18" charset="0"/>
                    <a:cs typeface="Times New Roman" panose="02020603050405020304" pitchFamily="18" charset="0"/>
                  </a:rPr>
                  <a:t> як </a:t>
                </a:r>
                <a14:m>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𝐼</m:t>
                        </m:r>
                      </m:e>
                      <m:sub>
                        <m:r>
                          <a:rPr lang="en-US" b="0" i="1" smtClean="0">
                            <a:latin typeface="Cambria Math" panose="02040503050406030204" pitchFamily="18" charset="0"/>
                          </a:rPr>
                          <m:t>𝑙</m:t>
                        </m:r>
                      </m:sub>
                    </m:sSub>
                  </m:oMath>
                </a14:m>
                <a:endParaRPr lang="en-US" dirty="0">
                  <a:latin typeface="Times New Roman" panose="02020603050405020304" pitchFamily="18" charset="0"/>
                  <a:cs typeface="Times New Roman" panose="02020603050405020304" pitchFamily="18" charset="0"/>
                </a:endParaRPr>
              </a:p>
              <a:p>
                <a:pPr marL="0" indent="0">
                  <a:buNone/>
                </a:pPr>
                <a:r>
                  <a:rPr lang="ru-RU" dirty="0" err="1">
                    <a:latin typeface="Times New Roman" panose="02020603050405020304" pitchFamily="18" charset="0"/>
                    <a:cs typeface="Times New Roman" panose="02020603050405020304" pitchFamily="18" charset="0"/>
                  </a:rPr>
                  <a:t>Відповідно</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первинному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ланцюзі</a:t>
                </a:r>
                <a:r>
                  <a:rPr lang="ru-RU" dirty="0">
                    <a:latin typeface="Times New Roman" panose="02020603050405020304" pitchFamily="18" charset="0"/>
                    <a:cs typeface="Times New Roman" panose="02020603050405020304" pitchFamily="18" charset="0"/>
                  </a:rPr>
                  <a:t> автотрансформатора буде струм, </a:t>
                </a:r>
                <a:r>
                  <a:rPr lang="ru-RU" dirty="0" err="1">
                    <a:latin typeface="Times New Roman" panose="02020603050405020304" pitchFamily="18" charset="0"/>
                    <a:cs typeface="Times New Roman" panose="02020603050405020304" pitchFamily="18" charset="0"/>
                  </a:rPr>
                  <a:t>чинне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значення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якого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позначимо</a:t>
                </a:r>
                <a:r>
                  <a:rPr lang="ru-RU" dirty="0">
                    <a:latin typeface="Times New Roman" panose="02020603050405020304" pitchFamily="18" charset="0"/>
                    <a:cs typeface="Times New Roman" panose="02020603050405020304" pitchFamily="18" charset="0"/>
                  </a:rPr>
                  <a:t> як </a:t>
                </a:r>
                <a:r>
                  <a:rPr lang="en-US" dirty="0">
                    <a:latin typeface="Times New Roman" panose="02020603050405020304" pitchFamily="18" charset="0"/>
                    <a:cs typeface="Times New Roman" panose="02020603050405020304" pitchFamily="18" charset="0"/>
                  </a:rPr>
                  <a:t>I</a:t>
                </a:r>
                <a:r>
                  <a:rPr lang="uk-UA"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a:t>
                </a:r>
                <a:endParaRPr lang="ru-RU"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683568" y="106760"/>
                <a:ext cx="4536504" cy="5760640"/>
              </a:xfrm>
              <a:blipFill>
                <a:blip r:embed="rId3"/>
                <a:stretch>
                  <a:fillRect l="-1344" t="-952" r="-1344"/>
                </a:stretch>
              </a:blipFill>
            </p:spPr>
            <p:txBody>
              <a:bodyPr/>
              <a:lstStyle/>
              <a:p>
                <a:r>
                  <a:rPr lang="ru-RU">
                    <a:noFill/>
                  </a:rPr>
                  <a:t> </a:t>
                </a:r>
              </a:p>
            </p:txBody>
          </p:sp>
        </mc:Fallback>
      </mc:AlternateContent>
    </p:spTree>
    <p:extLst>
      <p:ext uri="{BB962C8B-B14F-4D97-AF65-F5344CB8AC3E}">
        <p14:creationId xmlns:p14="http://schemas.microsoft.com/office/powerpoint/2010/main" val="1535469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1028700" y="404664"/>
                <a:ext cx="5271492" cy="5462736"/>
              </a:xfrm>
            </p:spPr>
            <p:txBody>
              <a:bodyPr>
                <a:normAutofit/>
              </a:bodyPr>
              <a:lstStyle/>
              <a:p>
                <a:pPr marL="0" indent="0">
                  <a:buNone/>
                </a:pPr>
                <a:r>
                  <a:rPr lang="ru-RU" dirty="0">
                    <a:latin typeface="Times New Roman" panose="02020603050405020304" pitchFamily="18" charset="0"/>
                    <a:cs typeface="Times New Roman" panose="02020603050405020304" pitchFamily="18" charset="0"/>
                  </a:rPr>
                  <a:t>Однак струм у </a:t>
                </a:r>
                <a:r>
                  <a:rPr lang="ru-RU" dirty="0" err="1">
                    <a:latin typeface="Times New Roman" panose="02020603050405020304" pitchFamily="18" charset="0"/>
                    <a:cs typeface="Times New Roman" panose="02020603050405020304" pitchFamily="18" charset="0"/>
                  </a:rPr>
                  <a:t>верхній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частині</a:t>
                </a:r>
                <a:r>
                  <a:rPr lang="ru-RU" dirty="0">
                    <a:latin typeface="Times New Roman" panose="02020603050405020304" pitchFamily="18" charset="0"/>
                    <a:cs typeface="Times New Roman" panose="02020603050405020304" pitchFamily="18" charset="0"/>
                  </a:rPr>
                  <a:t> обмотки автотрансформатора,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має</a:t>
                </a:r>
                <a:r>
                  <a:rPr lang="ru-RU" dirty="0">
                    <a:latin typeface="Times New Roman" panose="02020603050405020304" pitchFamily="18" charset="0"/>
                    <a:cs typeface="Times New Roman" panose="02020603050405020304" pitchFamily="18" charset="0"/>
                  </a:rPr>
                  <a:t> число </a:t>
                </a:r>
                <a:r>
                  <a:rPr lang="ru-RU" dirty="0" err="1">
                    <a:latin typeface="Times New Roman" panose="02020603050405020304" pitchFamily="18" charset="0"/>
                    <a:cs typeface="Times New Roman" panose="02020603050405020304" pitchFamily="18" charset="0"/>
                  </a:rPr>
                  <a:t>витків</a:t>
                </a:r>
                <a:r>
                  <a:rPr lang="ru-RU" dirty="0">
                    <a:latin typeface="Times New Roman" panose="02020603050405020304" pitchFamily="18" charset="0"/>
                    <a:cs typeface="Times New Roman" panose="02020603050405020304" pitchFamily="18" charset="0"/>
                  </a:rPr>
                  <a:t> </a:t>
                </a:r>
              </a:p>
              <a:p>
                <a:pPr marL="0" indent="0">
                  <a:buNone/>
                </a:pPr>
                <a:r>
                  <a:rPr lang="ru-RU" dirty="0">
                    <a:latin typeface="Times New Roman" panose="02020603050405020304" pitchFamily="18" charset="0"/>
                    <a:cs typeface="Times New Roman" panose="02020603050405020304" pitchFamily="18" charset="0"/>
                  </a:rPr>
                  <a:t>відрізнятиметься </a:t>
                </a:r>
                <a:r>
                  <a:rPr lang="ru-RU" dirty="0" err="1">
                    <a:latin typeface="Times New Roman" panose="02020603050405020304" pitchFamily="18" charset="0"/>
                    <a:cs typeface="Times New Roman" panose="02020603050405020304" pitchFamily="18" charset="0"/>
                  </a:rPr>
                  <a:t>від</a:t>
                </a:r>
                <a:r>
                  <a:rPr lang="ru-RU" dirty="0">
                    <a:latin typeface="Times New Roman" panose="02020603050405020304" pitchFamily="18" charset="0"/>
                    <a:cs typeface="Times New Roman" panose="02020603050405020304" pitchFamily="18" charset="0"/>
                  </a:rPr>
                  <a:t> струму в </a:t>
                </a:r>
                <a:r>
                  <a:rPr lang="ru-RU" dirty="0" err="1">
                    <a:latin typeface="Times New Roman" panose="02020603050405020304" pitchFamily="18" charset="0"/>
                    <a:cs typeface="Times New Roman" panose="02020603050405020304" pitchFamily="18" charset="0"/>
                  </a:rPr>
                  <a:t>нижній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її</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частині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має</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кількість</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витків</a:t>
                </a:r>
                <a:r>
                  <a:rPr lang="ru-RU"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uk-UA" i="1">
                            <a:solidFill>
                              <a:srgbClr val="191B0E"/>
                            </a:solidFill>
                            <a:latin typeface="Cambria Math" panose="02040503050406030204" pitchFamily="18" charset="0"/>
                          </a:rPr>
                        </m:ctrlPr>
                      </m:sSubPr>
                      <m:e>
                        <m:r>
                          <m:rPr>
                            <m:nor/>
                          </m:rPr>
                          <a:rPr lang="uk-UA">
                            <a:solidFill>
                              <a:srgbClr val="191B0E"/>
                            </a:solidFill>
                            <a:latin typeface="Times New Roman" panose="02020603050405020304" pitchFamily="18" charset="0"/>
                            <a:cs typeface="Times New Roman" panose="02020603050405020304" pitchFamily="18" charset="0"/>
                          </a:rPr>
                          <m:t> </m:t>
                        </m:r>
                        <m:r>
                          <m:rPr>
                            <m:nor/>
                          </m:rPr>
                          <a:rPr lang="el-GR" dirty="0">
                            <a:solidFill>
                              <a:srgbClr val="191B0E"/>
                            </a:solidFill>
                            <a:latin typeface="Times New Roman" panose="02020603050405020304" pitchFamily="18" charset="0"/>
                            <a:cs typeface="Times New Roman" panose="02020603050405020304" pitchFamily="18" charset="0"/>
                          </a:rPr>
                          <m:t>ω</m:t>
                        </m:r>
                      </m:e>
                      <m:sub>
                        <m:r>
                          <m:rPr>
                            <m:nor/>
                          </m:rPr>
                          <a:rPr lang="uk-UA" dirty="0">
                            <a:solidFill>
                              <a:srgbClr val="191B0E"/>
                            </a:solidFill>
                            <a:latin typeface="Times New Roman" panose="02020603050405020304" pitchFamily="18" charset="0"/>
                            <a:cs typeface="Times New Roman" panose="02020603050405020304" pitchFamily="18" charset="0"/>
                          </a:rPr>
                          <m:t>2</m:t>
                        </m:r>
                      </m:sub>
                    </m:sSub>
                  </m:oMath>
                </a14:m>
                <a:r>
                  <a:rPr lang="uk-UA" dirty="0">
                    <a:solidFill>
                      <a:srgbClr val="191B0E"/>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Це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пояснюється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верхній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частині</a:t>
                </a:r>
                <a:r>
                  <a:rPr lang="ru-RU" dirty="0">
                    <a:latin typeface="Times New Roman" panose="02020603050405020304" pitchFamily="18" charset="0"/>
                    <a:cs typeface="Times New Roman" panose="02020603050405020304" pitchFamily="18" charset="0"/>
                  </a:rPr>
                  <a:t> обмотки </a:t>
                </a:r>
                <a:r>
                  <a:rPr lang="ru-RU" dirty="0" err="1">
                    <a:latin typeface="Times New Roman" panose="02020603050405020304" pitchFamily="18" charset="0"/>
                    <a:cs typeface="Times New Roman" panose="02020603050405020304" pitchFamily="18" charset="0"/>
                  </a:rPr>
                  <a:t>протікає</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тільки</a:t>
                </a:r>
                <a:r>
                  <a:rPr lang="ru-RU" dirty="0">
                    <a:latin typeface="Times New Roman" panose="02020603050405020304" pitchFamily="18" charset="0"/>
                    <a:cs typeface="Times New Roman" panose="02020603050405020304" pitchFamily="18" charset="0"/>
                  </a:rPr>
                  <a:t> струм   </a:t>
                </a:r>
                <a14:m>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𝐼</m:t>
                        </m:r>
                      </m:e>
                      <m:sub>
                        <m:r>
                          <a:rPr lang="en-US" b="0" i="1" smtClean="0">
                            <a:latin typeface="Cambria Math" panose="02040503050406030204" pitchFamily="18" charset="0"/>
                          </a:rPr>
                          <m:t>𝑠</m:t>
                        </m:r>
                      </m:sub>
                    </m:sSub>
                  </m:oMath>
                </a14:m>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uk-UA"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а в </a:t>
                </a:r>
                <a:r>
                  <a:rPr lang="ru-RU" dirty="0" err="1">
                    <a:latin typeface="Times New Roman" panose="02020603050405020304" pitchFamily="18" charset="0"/>
                    <a:cs typeface="Times New Roman" panose="02020603050405020304" pitchFamily="18" charset="0"/>
                  </a:rPr>
                  <a:t>нижній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частині</a:t>
                </a:r>
                <a:r>
                  <a:rPr lang="ru-RU" dirty="0">
                    <a:latin typeface="Times New Roman" panose="02020603050405020304" pitchFamily="18" charset="0"/>
                    <a:cs typeface="Times New Roman" panose="02020603050405020304" pitchFamily="18" charset="0"/>
                  </a:rPr>
                  <a:t> - </a:t>
                </a:r>
                <a:r>
                  <a:rPr lang="ru-RU" dirty="0" err="1">
                    <a:latin typeface="Times New Roman" panose="02020603050405020304" pitchFamily="18" charset="0"/>
                    <a:cs typeface="Times New Roman" panose="02020603050405020304" pitchFamily="18" charset="0"/>
                  </a:rPr>
                  <a:t>деякий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результуючий</a:t>
                </a:r>
                <a:r>
                  <a:rPr lang="ru-RU" dirty="0">
                    <a:latin typeface="Times New Roman" panose="02020603050405020304" pitchFamily="18" charset="0"/>
                    <a:cs typeface="Times New Roman" panose="02020603050405020304" pitchFamily="18" charset="0"/>
                  </a:rPr>
                  <a:t>     струм,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є </a:t>
                </a:r>
                <a:r>
                  <a:rPr lang="ru-RU" dirty="0" err="1">
                    <a:latin typeface="Times New Roman" panose="02020603050405020304" pitchFamily="18" charset="0"/>
                    <a:cs typeface="Times New Roman" panose="02020603050405020304" pitchFamily="18" charset="0"/>
                  </a:rPr>
                  <a:t>різницею</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струмів</a:t>
                </a:r>
                <a:r>
                  <a:rPr lang="uk-UA"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1028700" y="404664"/>
                <a:ext cx="5271492" cy="5462736"/>
              </a:xfrm>
              <a:blipFill>
                <a:blip r:embed="rId2"/>
                <a:stretch>
                  <a:fillRect l="-1273" t="-892"/>
                </a:stretch>
              </a:blipFill>
            </p:spPr>
            <p:txBody>
              <a:bodyPr/>
              <a:lstStyle/>
              <a:p>
                <a:r>
                  <a:rPr lang="ru-RU">
                    <a:noFill/>
                  </a:rPr>
                  <a:t> </a:t>
                </a:r>
              </a:p>
            </p:txBody>
          </p:sp>
        </mc:Fallback>
      </mc:AlternateContent>
      <p:pic>
        <p:nvPicPr>
          <p:cNvPr id="6" name="Рисунок 5"/>
          <p:cNvPicPr>
            <a:picLocks noChangeAspect="1"/>
          </p:cNvPicPr>
          <p:nvPr/>
        </p:nvPicPr>
        <p:blipFill>
          <a:blip r:embed="rId3"/>
          <a:stretch>
            <a:fillRect/>
          </a:stretch>
        </p:blipFill>
        <p:spPr>
          <a:xfrm>
            <a:off x="1299736" y="980728"/>
            <a:ext cx="2016224" cy="288032"/>
          </a:xfrm>
          <a:prstGeom prst="rect">
            <a:avLst/>
          </a:prstGeom>
        </p:spPr>
      </p:pic>
      <p:pic>
        <p:nvPicPr>
          <p:cNvPr id="10" name="Рисунок 9"/>
          <p:cNvPicPr>
            <a:picLocks noChangeAspect="1"/>
          </p:cNvPicPr>
          <p:nvPr/>
        </p:nvPicPr>
        <p:blipFill>
          <a:blip r:embed="rId4"/>
          <a:stretch>
            <a:fillRect/>
          </a:stretch>
        </p:blipFill>
        <p:spPr>
          <a:xfrm>
            <a:off x="2286500" y="4149080"/>
            <a:ext cx="2019824" cy="792088"/>
          </a:xfrm>
          <a:prstGeom prst="rect">
            <a:avLst/>
          </a:prstGeom>
        </p:spPr>
      </p:pic>
      <p:pic>
        <p:nvPicPr>
          <p:cNvPr id="11" name="Рисунок 10"/>
          <p:cNvPicPr>
            <a:picLocks noChangeAspect="1"/>
          </p:cNvPicPr>
          <p:nvPr/>
        </p:nvPicPr>
        <p:blipFill>
          <a:blip r:embed="rId5"/>
          <a:stretch>
            <a:fillRect/>
          </a:stretch>
        </p:blipFill>
        <p:spPr>
          <a:xfrm>
            <a:off x="971600" y="3284984"/>
            <a:ext cx="2147438" cy="792088"/>
          </a:xfrm>
          <a:prstGeom prst="rect">
            <a:avLst/>
          </a:prstGeom>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6057" y="2780928"/>
            <a:ext cx="4067944" cy="404446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3412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stretch>
            <a:fillRect/>
          </a:stretch>
        </p:blipFill>
        <p:spPr>
          <a:xfrm>
            <a:off x="658595" y="2849446"/>
            <a:ext cx="3181097" cy="3891921"/>
          </a:xfrm>
          <a:prstGeom prst="rect">
            <a:avLst/>
          </a:prstGeom>
          <a:ln>
            <a:noFill/>
          </a:ln>
          <a:effectLst>
            <a:softEdge rad="112500"/>
          </a:effectLst>
        </p:spPr>
      </p:pic>
      <p:sp>
        <p:nvSpPr>
          <p:cNvPr id="3" name="Объект 2"/>
          <p:cNvSpPr>
            <a:spLocks noGrp="1"/>
          </p:cNvSpPr>
          <p:nvPr>
            <p:ph idx="1"/>
          </p:nvPr>
        </p:nvSpPr>
        <p:spPr>
          <a:xfrm>
            <a:off x="645979" y="116632"/>
            <a:ext cx="7920980" cy="6069751"/>
          </a:xfrm>
        </p:spPr>
        <p:txBody>
          <a:bodyPr/>
          <a:lstStyle/>
          <a:p>
            <a:pPr marL="0" indent="0">
              <a:buNone/>
            </a:pPr>
            <a:r>
              <a:rPr lang="ru-RU" dirty="0" err="1"/>
              <a:t>Оскільки</a:t>
            </a:r>
            <a:r>
              <a:rPr lang="ru-RU" dirty="0"/>
              <a:t> в </a:t>
            </a:r>
            <a:r>
              <a:rPr lang="ru-RU" dirty="0" err="1"/>
              <a:t>понижувальному</a:t>
            </a:r>
            <a:r>
              <a:rPr lang="ru-RU" dirty="0"/>
              <a:t> </a:t>
            </a:r>
            <a:r>
              <a:rPr lang="ru-RU" dirty="0" err="1"/>
              <a:t>трансформаторі</a:t>
            </a:r>
            <a:r>
              <a:rPr lang="ru-RU" dirty="0"/>
              <a:t>  </a:t>
            </a:r>
            <a:r>
              <a:rPr lang="en-US" dirty="0"/>
              <a:t>, </a:t>
            </a:r>
            <a:r>
              <a:rPr lang="uk-UA" dirty="0"/>
              <a:t>              </a:t>
            </a:r>
          </a:p>
          <a:p>
            <a:pPr marL="0" indent="0">
              <a:buNone/>
            </a:pPr>
            <a:r>
              <a:rPr lang="ru-RU" dirty="0"/>
              <a:t>то            і </a:t>
            </a:r>
            <a:r>
              <a:rPr lang="ru-RU" dirty="0" err="1"/>
              <a:t>результуючий</a:t>
            </a:r>
            <a:r>
              <a:rPr lang="ru-RU" dirty="0"/>
              <a:t> струм        у </a:t>
            </a:r>
            <a:r>
              <a:rPr lang="ru-RU" dirty="0" err="1"/>
              <a:t>нижній</a:t>
            </a:r>
            <a:r>
              <a:rPr lang="ru-RU" dirty="0"/>
              <a:t> </a:t>
            </a:r>
            <a:r>
              <a:rPr lang="ru-RU" dirty="0" err="1"/>
              <a:t>обмотці</a:t>
            </a:r>
            <a:endParaRPr lang="en-US" dirty="0"/>
          </a:p>
          <a:p>
            <a:pPr marL="0" indent="0">
              <a:buNone/>
            </a:pPr>
            <a:r>
              <a:rPr lang="ru-RU" dirty="0"/>
              <a:t>автотрансформатора дорівнює</a:t>
            </a:r>
            <a:r>
              <a:rPr lang="uk-UA" dirty="0"/>
              <a:t>               </a:t>
            </a:r>
            <a:r>
              <a:rPr lang="en-US" dirty="0"/>
              <a:t>.</a:t>
            </a:r>
          </a:p>
          <a:p>
            <a:pPr marL="0" indent="0">
              <a:buNone/>
            </a:pPr>
            <a:r>
              <a:rPr lang="ru-RU" dirty="0" err="1"/>
              <a:t>Отже</a:t>
            </a:r>
            <a:r>
              <a:rPr lang="ru-RU" dirty="0"/>
              <a:t>, в </a:t>
            </a:r>
            <a:r>
              <a:rPr lang="ru-RU" dirty="0" err="1"/>
              <a:t>тій</a:t>
            </a:r>
            <a:r>
              <a:rPr lang="ru-RU" dirty="0"/>
              <a:t> </a:t>
            </a:r>
            <a:r>
              <a:rPr lang="ru-RU" dirty="0" err="1"/>
              <a:t>частині</a:t>
            </a:r>
            <a:r>
              <a:rPr lang="ru-RU" dirty="0"/>
              <a:t> обмотки автотрансформатора, з </a:t>
            </a:r>
            <a:r>
              <a:rPr lang="ru-RU" dirty="0" err="1"/>
              <a:t>якої</a:t>
            </a:r>
            <a:r>
              <a:rPr lang="ru-RU" dirty="0"/>
              <a:t> </a:t>
            </a:r>
            <a:r>
              <a:rPr lang="ru-RU" dirty="0" err="1"/>
              <a:t>подається</a:t>
            </a:r>
            <a:r>
              <a:rPr lang="ru-RU" dirty="0"/>
              <a:t> </a:t>
            </a:r>
            <a:r>
              <a:rPr lang="ru-RU" dirty="0" err="1"/>
              <a:t>напруга</a:t>
            </a:r>
            <a:r>
              <a:rPr lang="ru-RU" dirty="0"/>
              <a:t> на </a:t>
            </a:r>
            <a:r>
              <a:rPr lang="ru-RU" dirty="0" err="1"/>
              <a:t>споживач</a:t>
            </a:r>
            <a:r>
              <a:rPr lang="ru-RU" dirty="0"/>
              <a:t>, струм </a:t>
            </a:r>
            <a:r>
              <a:rPr lang="ru-RU" dirty="0" err="1"/>
              <a:t>значно</a:t>
            </a:r>
            <a:r>
              <a:rPr lang="ru-RU" dirty="0"/>
              <a:t> </a:t>
            </a:r>
            <a:r>
              <a:rPr lang="ru-RU" dirty="0" err="1"/>
              <a:t>менший</a:t>
            </a:r>
            <a:r>
              <a:rPr lang="ru-RU" dirty="0"/>
              <a:t> за струм </a:t>
            </a:r>
            <a:r>
              <a:rPr lang="ru-RU" dirty="0" err="1"/>
              <a:t>споживача</a:t>
            </a:r>
            <a:r>
              <a:rPr lang="ru-RU" dirty="0"/>
              <a:t>, </a:t>
            </a:r>
            <a:r>
              <a:rPr lang="ru-RU" dirty="0" err="1"/>
              <a:t>тобто</a:t>
            </a:r>
            <a:r>
              <a:rPr lang="ru-RU" dirty="0"/>
              <a:t> </a:t>
            </a:r>
          </a:p>
        </p:txBody>
      </p:sp>
      <p:pic>
        <p:nvPicPr>
          <p:cNvPr id="5" name="Рисунок 4"/>
          <p:cNvPicPr>
            <a:picLocks noChangeAspect="1"/>
          </p:cNvPicPr>
          <p:nvPr/>
        </p:nvPicPr>
        <p:blipFill>
          <a:blip r:embed="rId3"/>
          <a:stretch>
            <a:fillRect/>
          </a:stretch>
        </p:blipFill>
        <p:spPr>
          <a:xfrm>
            <a:off x="5832140" y="116632"/>
            <a:ext cx="936104" cy="336405"/>
          </a:xfrm>
          <a:prstGeom prst="rect">
            <a:avLst/>
          </a:prstGeom>
        </p:spPr>
      </p:pic>
      <p:pic>
        <p:nvPicPr>
          <p:cNvPr id="6" name="Рисунок 5"/>
          <p:cNvPicPr>
            <a:picLocks noChangeAspect="1"/>
          </p:cNvPicPr>
          <p:nvPr/>
        </p:nvPicPr>
        <p:blipFill>
          <a:blip r:embed="rId4"/>
          <a:stretch>
            <a:fillRect/>
          </a:stretch>
        </p:blipFill>
        <p:spPr>
          <a:xfrm>
            <a:off x="971600" y="595210"/>
            <a:ext cx="696069" cy="314047"/>
          </a:xfrm>
          <a:prstGeom prst="rect">
            <a:avLst/>
          </a:prstGeom>
        </p:spPr>
      </p:pic>
      <p:pic>
        <p:nvPicPr>
          <p:cNvPr id="7" name="Рисунок 6"/>
          <p:cNvPicPr>
            <a:picLocks noChangeAspect="1"/>
          </p:cNvPicPr>
          <p:nvPr/>
        </p:nvPicPr>
        <p:blipFill>
          <a:blip r:embed="rId5"/>
          <a:stretch>
            <a:fillRect/>
          </a:stretch>
        </p:blipFill>
        <p:spPr>
          <a:xfrm>
            <a:off x="4109503" y="595209"/>
            <a:ext cx="361154" cy="314047"/>
          </a:xfrm>
          <a:prstGeom prst="rect">
            <a:avLst/>
          </a:prstGeom>
        </p:spPr>
      </p:pic>
      <p:pic>
        <p:nvPicPr>
          <p:cNvPr id="8" name="Рисунок 7"/>
          <p:cNvPicPr>
            <a:picLocks noChangeAspect="1"/>
          </p:cNvPicPr>
          <p:nvPr/>
        </p:nvPicPr>
        <p:blipFill>
          <a:blip r:embed="rId6"/>
          <a:stretch>
            <a:fillRect/>
          </a:stretch>
        </p:blipFill>
        <p:spPr>
          <a:xfrm>
            <a:off x="4290080" y="1029724"/>
            <a:ext cx="832225" cy="314047"/>
          </a:xfrm>
          <a:prstGeom prst="rect">
            <a:avLst/>
          </a:prstGeom>
        </p:spPr>
      </p:pic>
      <p:pic>
        <p:nvPicPr>
          <p:cNvPr id="9" name="Рисунок 8"/>
          <p:cNvPicPr>
            <a:picLocks noChangeAspect="1"/>
          </p:cNvPicPr>
          <p:nvPr/>
        </p:nvPicPr>
        <p:blipFill>
          <a:blip r:embed="rId7"/>
          <a:stretch>
            <a:fillRect/>
          </a:stretch>
        </p:blipFill>
        <p:spPr>
          <a:xfrm>
            <a:off x="2627784" y="2313366"/>
            <a:ext cx="2086707" cy="393761"/>
          </a:xfrm>
          <a:prstGeom prst="rect">
            <a:avLst/>
          </a:prstGeom>
        </p:spPr>
      </p:pic>
      <p:sp>
        <p:nvSpPr>
          <p:cNvPr id="11" name="Прямоугольник 10"/>
          <p:cNvSpPr/>
          <p:nvPr/>
        </p:nvSpPr>
        <p:spPr>
          <a:xfrm>
            <a:off x="4190357" y="3212976"/>
            <a:ext cx="4709838" cy="1938992"/>
          </a:xfrm>
          <a:prstGeom prst="rect">
            <a:avLst/>
          </a:prstGeom>
        </p:spPr>
        <p:txBody>
          <a:bodyPr wrap="square">
            <a:spAutoFit/>
          </a:bodyPr>
          <a:lstStyle/>
          <a:p>
            <a:r>
              <a:rPr lang="ru-RU" sz="2000" dirty="0" err="1">
                <a:latin typeface="Times New Roman" panose="02020603050405020304" pitchFamily="18" charset="0"/>
                <a:cs typeface="Times New Roman" panose="02020603050405020304" pitchFamily="18" charset="0"/>
              </a:rPr>
              <a:t>Це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дозволяє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значно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знизити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витрату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енергії</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обмотці</a:t>
            </a:r>
            <a:r>
              <a:rPr lang="ru-RU" sz="2000" dirty="0">
                <a:latin typeface="Times New Roman" panose="02020603050405020304" pitchFamily="18" charset="0"/>
                <a:cs typeface="Times New Roman" panose="02020603050405020304" pitchFamily="18" charset="0"/>
              </a:rPr>
              <a:t> автотрансформатора на </a:t>
            </a:r>
            <a:r>
              <a:rPr lang="ru-RU" sz="2000" dirty="0" err="1">
                <a:latin typeface="Times New Roman" panose="02020603050405020304" pitchFamily="18" charset="0"/>
                <a:cs typeface="Times New Roman" panose="02020603050405020304" pitchFamily="18" charset="0"/>
              </a:rPr>
              <a:t>нагрівання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дроту і </a:t>
            </a:r>
            <a:r>
              <a:rPr lang="ru-RU" sz="2000" dirty="0" err="1">
                <a:latin typeface="Times New Roman" panose="02020603050405020304" pitchFamily="18" charset="0"/>
                <a:cs typeface="Times New Roman" panose="02020603050405020304" pitchFamily="18" charset="0"/>
              </a:rPr>
              <a:t>застосувати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меншого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перерізу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тобто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знизити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витрату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кольорового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металу</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зменшити</a:t>
            </a:r>
            <a:r>
              <a:rPr lang="ru-RU" sz="2000" dirty="0">
                <a:latin typeface="Times New Roman" panose="02020603050405020304" pitchFamily="18" charset="0"/>
                <a:cs typeface="Times New Roman" panose="02020603050405020304" pitchFamily="18" charset="0"/>
              </a:rPr>
              <a:t> вагу та </a:t>
            </a:r>
            <a:r>
              <a:rPr lang="ru-RU" sz="2000" dirty="0" err="1">
                <a:latin typeface="Times New Roman" panose="02020603050405020304" pitchFamily="18" charset="0"/>
                <a:cs typeface="Times New Roman" panose="02020603050405020304" pitchFamily="18" charset="0"/>
              </a:rPr>
              <a:t>габарити</a:t>
            </a:r>
            <a:r>
              <a:rPr lang="ru-RU" sz="2000" dirty="0">
                <a:latin typeface="Times New Roman" panose="02020603050405020304" pitchFamily="18" charset="0"/>
                <a:cs typeface="Times New Roman" panose="02020603050405020304" pitchFamily="18" charset="0"/>
              </a:rPr>
              <a:t> автотрансформатора.</a:t>
            </a:r>
          </a:p>
        </p:txBody>
      </p:sp>
    </p:spTree>
    <p:extLst>
      <p:ext uri="{BB962C8B-B14F-4D97-AF65-F5344CB8AC3E}">
        <p14:creationId xmlns:p14="http://schemas.microsoft.com/office/powerpoint/2010/main" val="3527955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a:extLst>
              <a:ext uri="{FF2B5EF4-FFF2-40B4-BE49-F238E27FC236}">
                <a16:creationId xmlns:a16="http://schemas.microsoft.com/office/drawing/2014/main" id="{B96343B0-5074-42B8-B133-20CBEBEA234D}"/>
              </a:ext>
            </a:extLst>
          </p:cNvPr>
          <p:cNvPicPr>
            <a:picLocks noChangeAspect="1"/>
          </p:cNvPicPr>
          <p:nvPr/>
        </p:nvPicPr>
        <p:blipFill>
          <a:blip r:embed="rId2"/>
          <a:stretch>
            <a:fillRect/>
          </a:stretch>
        </p:blipFill>
        <p:spPr>
          <a:xfrm>
            <a:off x="4860032" y="472589"/>
            <a:ext cx="4104456" cy="43245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Объект 2"/>
          <p:cNvSpPr>
            <a:spLocks noGrp="1"/>
          </p:cNvSpPr>
          <p:nvPr>
            <p:ph idx="1"/>
          </p:nvPr>
        </p:nvSpPr>
        <p:spPr>
          <a:xfrm>
            <a:off x="755576" y="404664"/>
            <a:ext cx="4248472" cy="5040560"/>
          </a:xfrm>
        </p:spPr>
        <p:txBody>
          <a:bodyPr>
            <a:normAutofit/>
          </a:bodyPr>
          <a:lstStyle/>
          <a:p>
            <a:r>
              <a:rPr lang="ru-RU" dirty="0" err="1">
                <a:latin typeface="Times New Roman" panose="02020603050405020304" pitchFamily="18" charset="0"/>
                <a:cs typeface="Times New Roman" panose="02020603050405020304" pitchFamily="18" charset="0"/>
              </a:rPr>
              <a:t>Сьогодні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застосовуються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однофазний</a:t>
            </a:r>
            <a:r>
              <a:rPr lang="ru-RU" dirty="0">
                <a:latin typeface="Times New Roman" panose="02020603050405020304" pitchFamily="18" charset="0"/>
                <a:cs typeface="Times New Roman" panose="02020603050405020304" pitchFamily="18" charset="0"/>
              </a:rPr>
              <a:t> та </a:t>
            </a:r>
            <a:r>
              <a:rPr lang="ru-RU" dirty="0" err="1">
                <a:latin typeface="Times New Roman" panose="02020603050405020304" pitchFamily="18" charset="0"/>
                <a:cs typeface="Times New Roman" panose="02020603050405020304" pitchFamily="18" charset="0"/>
              </a:rPr>
              <a:t>трифазний</a:t>
            </a:r>
            <a:r>
              <a:rPr lang="ru-RU" dirty="0">
                <a:latin typeface="Times New Roman" panose="02020603050405020304" pitchFamily="18" charset="0"/>
                <a:cs typeface="Times New Roman" panose="02020603050405020304" pitchFamily="18" charset="0"/>
              </a:rPr>
              <a:t> автотрансформатор. У </a:t>
            </a:r>
            <a:r>
              <a:rPr lang="ru-RU" dirty="0" err="1">
                <a:latin typeface="Times New Roman" panose="02020603050405020304" pitchFamily="18" charset="0"/>
                <a:cs typeface="Times New Roman" panose="02020603050405020304" pitchFamily="18" charset="0"/>
              </a:rPr>
              <a:t>першому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випадку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обладнання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представлене</a:t>
            </a:r>
            <a:r>
              <a:rPr lang="ru-RU" dirty="0">
                <a:latin typeface="Times New Roman" panose="02020603050405020304" pitchFamily="18" charset="0"/>
                <a:cs typeface="Times New Roman" panose="02020603050405020304" pitchFamily="18" charset="0"/>
              </a:rPr>
              <a:t> таким </a:t>
            </a:r>
            <a:r>
              <a:rPr lang="ru-RU" dirty="0" err="1">
                <a:latin typeface="Times New Roman" panose="02020603050405020304" pitchFamily="18" charset="0"/>
                <a:cs typeface="Times New Roman" panose="02020603050405020304" pitchFamily="18" charset="0"/>
              </a:rPr>
              <a:t>різновидом</a:t>
            </a:r>
            <a:r>
              <a:rPr lang="ru-RU" dirty="0">
                <a:latin typeface="Times New Roman" panose="02020603050405020304" pitchFamily="18" charset="0"/>
                <a:cs typeface="Times New Roman" panose="02020603050405020304" pitchFamily="18" charset="0"/>
              </a:rPr>
              <a:t>, як ЛАТР. </a:t>
            </a:r>
            <a:r>
              <a:rPr lang="ru-RU" dirty="0" err="1">
                <a:latin typeface="Times New Roman" panose="02020603050405020304" pitchFamily="18" charset="0"/>
                <a:cs typeface="Times New Roman" panose="02020603050405020304" pitchFamily="18" charset="0"/>
              </a:rPr>
              <a:t>Його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застосовують</a:t>
            </a:r>
            <a:r>
              <a:rPr lang="ru-RU" dirty="0">
                <a:latin typeface="Times New Roman" panose="02020603050405020304" pitchFamily="18" charset="0"/>
                <a:cs typeface="Times New Roman" panose="02020603050405020304" pitchFamily="18" charset="0"/>
              </a:rPr>
              <a:t> для </a:t>
            </a:r>
            <a:r>
              <a:rPr lang="ru-RU" dirty="0" err="1">
                <a:latin typeface="Times New Roman" panose="02020603050405020304" pitchFamily="18" charset="0"/>
                <a:cs typeface="Times New Roman" panose="02020603050405020304" pitchFamily="18" charset="0"/>
              </a:rPr>
              <a:t>низьковольтних</a:t>
            </a:r>
            <a:r>
              <a:rPr lang="ru-RU" dirty="0">
                <a:latin typeface="Times New Roman" panose="02020603050405020304" pitchFamily="18" charset="0"/>
                <a:cs typeface="Times New Roman" panose="02020603050405020304" pitchFamily="18" charset="0"/>
              </a:rPr>
              <a:t> мереж. При </a:t>
            </a:r>
            <a:r>
              <a:rPr lang="ru-RU" dirty="0" err="1">
                <a:latin typeface="Times New Roman" panose="02020603050405020304" pitchFamily="18" charset="0"/>
                <a:cs typeface="Times New Roman" panose="02020603050405020304" pitchFamily="18" charset="0"/>
              </a:rPr>
              <a:t>підвищеній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напрузі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потрібна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знижувальна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конструкція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наприклад</a:t>
            </a:r>
            <a:r>
              <a:rPr lang="ru-RU" dirty="0">
                <a:latin typeface="Times New Roman" panose="02020603050405020304" pitchFamily="18" charset="0"/>
                <a:cs typeface="Times New Roman" panose="02020603050405020304" pitchFamily="18" charset="0"/>
              </a:rPr>
              <a:t> автотрансформатор типу 220/110 </a:t>
            </a:r>
            <a:r>
              <a:rPr lang="ru-RU" dirty="0" err="1">
                <a:latin typeface="Times New Roman" panose="02020603050405020304" pitchFamily="18" charset="0"/>
                <a:cs typeface="Times New Roman" panose="02020603050405020304" pitchFamily="18" charset="0"/>
              </a:rPr>
              <a:t>або</a:t>
            </a:r>
            <a:r>
              <a:rPr lang="ru-RU" dirty="0">
                <a:latin typeface="Times New Roman" panose="02020603050405020304" pitchFamily="18" charset="0"/>
                <a:cs typeface="Times New Roman" panose="02020603050405020304" pitchFamily="18" charset="0"/>
              </a:rPr>
              <a:t> 220/100.             І тут </a:t>
            </a:r>
            <a:r>
              <a:rPr lang="ru-RU" dirty="0" err="1">
                <a:latin typeface="Times New Roman" panose="02020603050405020304" pitchFamily="18" charset="0"/>
                <a:cs typeface="Times New Roman" panose="02020603050405020304" pitchFamily="18" charset="0"/>
              </a:rPr>
              <a:t>вторинна</a:t>
            </a:r>
            <a:r>
              <a:rPr lang="ru-RU" dirty="0">
                <a:latin typeface="Times New Roman" panose="02020603050405020304" pitchFamily="18" charset="0"/>
                <a:cs typeface="Times New Roman" panose="02020603050405020304" pitchFamily="18" charset="0"/>
              </a:rPr>
              <a:t> обмотка входить у </a:t>
            </a:r>
            <a:r>
              <a:rPr lang="ru-RU" dirty="0" err="1">
                <a:latin typeface="Times New Roman" panose="02020603050405020304" pitchFamily="18" charset="0"/>
                <a:cs typeface="Times New Roman" panose="02020603050405020304" pitchFamily="18" charset="0"/>
              </a:rPr>
              <a:t>складі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первинного</a:t>
            </a:r>
            <a:r>
              <a:rPr lang="ru-RU" dirty="0">
                <a:latin typeface="Times New Roman" panose="02020603050405020304" pitchFamily="18" charset="0"/>
                <a:cs typeface="Times New Roman" panose="02020603050405020304" pitchFamily="18" charset="0"/>
              </a:rPr>
              <a:t> контуру. </a:t>
            </a:r>
            <a:r>
              <a:rPr lang="ru-RU" dirty="0" err="1">
                <a:latin typeface="Times New Roman" panose="02020603050405020304" pitchFamily="18" charset="0"/>
                <a:cs typeface="Times New Roman" panose="02020603050405020304" pitchFamily="18" charset="0"/>
              </a:rPr>
              <a:t>Підвищуючий</a:t>
            </a:r>
            <a:r>
              <a:rPr lang="ru-RU" dirty="0">
                <a:latin typeface="Times New Roman" panose="02020603050405020304" pitchFamily="18" charset="0"/>
                <a:cs typeface="Times New Roman" panose="02020603050405020304" pitchFamily="18" charset="0"/>
              </a:rPr>
              <a:t> тип </a:t>
            </a:r>
            <a:r>
              <a:rPr lang="ru-RU" dirty="0" err="1">
                <a:latin typeface="Times New Roman" panose="02020603050405020304" pitchFamily="18" charset="0"/>
                <a:cs typeface="Times New Roman" panose="02020603050405020304" pitchFamily="18" charset="0"/>
              </a:rPr>
              <a:t>автотрансформаторів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навпаки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включає</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первинну</a:t>
            </a:r>
            <a:r>
              <a:rPr lang="ru-RU" dirty="0">
                <a:latin typeface="Times New Roman" panose="02020603050405020304" pitchFamily="18" charset="0"/>
                <a:cs typeface="Times New Roman" panose="02020603050405020304" pitchFamily="18" charset="0"/>
              </a:rPr>
              <a:t> обмотку до складу </a:t>
            </a:r>
            <a:r>
              <a:rPr lang="ru-RU" dirty="0" err="1">
                <a:latin typeface="Times New Roman" panose="02020603050405020304" pitchFamily="18" charset="0"/>
                <a:cs typeface="Times New Roman" panose="02020603050405020304" pitchFamily="18" charset="0"/>
              </a:rPr>
              <a:t>вторинного</a:t>
            </a:r>
            <a:r>
              <a:rPr lang="ru-RU" dirty="0">
                <a:latin typeface="Times New Roman" panose="02020603050405020304" pitchFamily="18" charset="0"/>
                <a:cs typeface="Times New Roman" panose="02020603050405020304" pitchFamily="18" charset="0"/>
              </a:rPr>
              <a:t> контуру. </a:t>
            </a:r>
          </a:p>
        </p:txBody>
      </p:sp>
      <p:sp>
        <p:nvSpPr>
          <p:cNvPr id="7" name="TextBox 6">
            <a:extLst>
              <a:ext uri="{FF2B5EF4-FFF2-40B4-BE49-F238E27FC236}">
                <a16:creationId xmlns:a16="http://schemas.microsoft.com/office/drawing/2014/main" id="{E8272D10-2EC3-4B0B-A8BB-1AC02B7672C4}"/>
              </a:ext>
            </a:extLst>
          </p:cNvPr>
          <p:cNvSpPr txBox="1"/>
          <p:nvPr/>
        </p:nvSpPr>
        <p:spPr>
          <a:xfrm>
            <a:off x="755576" y="3573016"/>
            <a:ext cx="7776864" cy="2886944"/>
          </a:xfrm>
          <a:prstGeom prst="rect">
            <a:avLst/>
          </a:prstGeom>
          <a:noFill/>
        </p:spPr>
        <p:txBody>
          <a:bodyPr wrap="square">
            <a:spAutoFit/>
          </a:bodyPr>
          <a:lstStyle/>
          <a:p>
            <a:pPr marR="0" lvl="0" algn="l" defTabSz="685800" rtl="0" eaLnBrk="1" fontAlgn="auto" latinLnBrk="0" hangingPunct="1">
              <a:lnSpc>
                <a:spcPct val="94000"/>
              </a:lnSpc>
              <a:spcBef>
                <a:spcPts val="1000"/>
              </a:spcBef>
              <a:spcAft>
                <a:spcPts val="200"/>
              </a:spcAft>
              <a:buClrTx/>
              <a:buSzTx/>
              <a:tabLst/>
              <a:defRPr/>
            </a:pPr>
            <a:endParaRPr kumimoji="0" lang="ru-RU" sz="2000" b="0" i="0" u="none" strike="noStrike" kern="1200" cap="none" spc="0" normalizeH="0" baseline="0" noProof="0" dirty="0">
              <a:ln>
                <a:noFill/>
              </a:ln>
              <a:solidFill>
                <a:srgbClr val="191B0E"/>
              </a:solidFill>
              <a:effectLst/>
              <a:uLnTx/>
              <a:uFillTx/>
              <a:latin typeface="Franklin Gothic Book" panose="020B0503020102020204"/>
              <a:ea typeface="+mn-ea"/>
              <a:cs typeface="+mn-cs"/>
            </a:endParaRPr>
          </a:p>
          <a:p>
            <a:pPr marR="0" lvl="0" algn="l" defTabSz="685800" rtl="0" eaLnBrk="1" fontAlgn="auto" latinLnBrk="0" hangingPunct="1">
              <a:lnSpc>
                <a:spcPct val="94000"/>
              </a:lnSpc>
              <a:spcBef>
                <a:spcPts val="1000"/>
              </a:spcBef>
              <a:spcAft>
                <a:spcPts val="200"/>
              </a:spcAft>
              <a:buClrTx/>
              <a:buSzTx/>
              <a:tabLst/>
              <a:defRPr/>
            </a:pPr>
            <a:endParaRPr lang="ru-RU" sz="2000" dirty="0">
              <a:solidFill>
                <a:srgbClr val="191B0E"/>
              </a:solidFill>
              <a:latin typeface="Franklin Gothic Book" panose="020B0503020102020204"/>
            </a:endParaRPr>
          </a:p>
          <a:p>
            <a:pPr marR="0" lvl="0" algn="l" defTabSz="685800" rtl="0" eaLnBrk="1" fontAlgn="auto" latinLnBrk="0" hangingPunct="1">
              <a:lnSpc>
                <a:spcPct val="94000"/>
              </a:lnSpc>
              <a:spcBef>
                <a:spcPts val="1000"/>
              </a:spcBef>
              <a:spcAft>
                <a:spcPts val="200"/>
              </a:spcAft>
              <a:buClrTx/>
              <a:buSzTx/>
              <a:tabLst/>
              <a:defRPr/>
            </a:pPr>
            <a:endParaRPr kumimoji="0" lang="ru-RU" sz="2000" b="0" i="0" u="none" strike="noStrike" kern="1200" cap="none" spc="0" normalizeH="0" baseline="0" noProof="0" dirty="0">
              <a:ln>
                <a:noFill/>
              </a:ln>
              <a:solidFill>
                <a:srgbClr val="191B0E"/>
              </a:solidFill>
              <a:effectLst/>
              <a:uLnTx/>
              <a:uFillTx/>
              <a:latin typeface="Franklin Gothic Book" panose="020B0503020102020204"/>
              <a:ea typeface="+mn-ea"/>
              <a:cs typeface="+mn-cs"/>
            </a:endParaRPr>
          </a:p>
          <a:p>
            <a:pPr marR="0" lvl="0" algn="l" defTabSz="685800" rtl="0" eaLnBrk="1" fontAlgn="auto" latinLnBrk="0" hangingPunct="1">
              <a:lnSpc>
                <a:spcPct val="94000"/>
              </a:lnSpc>
              <a:spcBef>
                <a:spcPts val="1000"/>
              </a:spcBef>
              <a:spcAft>
                <a:spcPts val="200"/>
              </a:spcAft>
              <a:buClrTx/>
              <a:buSzTx/>
              <a:tabLst/>
              <a:defRPr/>
            </a:pPr>
            <a:endParaRPr lang="ru-RU" sz="2000" dirty="0">
              <a:solidFill>
                <a:srgbClr val="191B0E"/>
              </a:solidFill>
              <a:latin typeface="Franklin Gothic Book" panose="020B0503020102020204"/>
            </a:endParaRPr>
          </a:p>
          <a:p>
            <a:pPr marR="0" lvl="0" algn="l" defTabSz="685800" rtl="0" eaLnBrk="1" fontAlgn="auto" latinLnBrk="0" hangingPunct="1">
              <a:lnSpc>
                <a:spcPct val="94000"/>
              </a:lnSpc>
              <a:spcBef>
                <a:spcPts val="1000"/>
              </a:spcBef>
              <a:spcAft>
                <a:spcPts val="200"/>
              </a:spcAft>
              <a:buClrTx/>
              <a:buSzTx/>
              <a:tabLst/>
              <a:defRPr/>
            </a:pPr>
            <a:endParaRPr kumimoji="0" lang="ru-RU" sz="2000" b="0" i="0" u="none" strike="noStrike" kern="1200" cap="none" spc="0" normalizeH="0" baseline="0" noProof="0" dirty="0">
              <a:ln>
                <a:noFill/>
              </a:ln>
              <a:solidFill>
                <a:srgbClr val="191B0E"/>
              </a:solidFill>
              <a:effectLst/>
              <a:uLnTx/>
              <a:uFillTx/>
              <a:latin typeface="Franklin Gothic Book" panose="020B0503020102020204"/>
              <a:ea typeface="+mn-ea"/>
              <a:cs typeface="+mn-cs"/>
            </a:endParaRPr>
          </a:p>
          <a:p>
            <a:pPr marL="384048" marR="0" lvl="0" indent="-384048" algn="l" defTabSz="685800" rtl="0" eaLnBrk="1" fontAlgn="auto" latinLnBrk="0" hangingPunct="1">
              <a:lnSpc>
                <a:spcPct val="94000"/>
              </a:lnSpc>
              <a:spcBef>
                <a:spcPts val="1000"/>
              </a:spcBef>
              <a:spcAft>
                <a:spcPts val="200"/>
              </a:spcAft>
              <a:buClrTx/>
              <a:buSzTx/>
              <a:buFont typeface="Franklin Gothic Book" panose="020B0503020102020204" pitchFamily="34" charset="0"/>
              <a:buChar char="■"/>
              <a:tabLst/>
              <a:defRPr/>
            </a:pP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В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обох</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різновидах</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пристроїв</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регулювання</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проводиться за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допомогою</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ковзання</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рухомого</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контакту з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обмотувальних</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витків</a:t>
            </a:r>
            <a:r>
              <a:rPr kumimoji="0" lang="ru-RU" sz="2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p>
        </p:txBody>
      </p:sp>
      <p:sp>
        <p:nvSpPr>
          <p:cNvPr id="10" name="Прямоугольник 9">
            <a:extLst>
              <a:ext uri="{FF2B5EF4-FFF2-40B4-BE49-F238E27FC236}">
                <a16:creationId xmlns:a16="http://schemas.microsoft.com/office/drawing/2014/main" id="{F7D2E83F-B280-4677-B409-9BC1EF6ACAA8}"/>
              </a:ext>
            </a:extLst>
          </p:cNvPr>
          <p:cNvSpPr/>
          <p:nvPr/>
        </p:nvSpPr>
        <p:spPr>
          <a:xfrm>
            <a:off x="6804248" y="503004"/>
            <a:ext cx="914400" cy="333708"/>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Овал 10">
            <a:extLst>
              <a:ext uri="{FF2B5EF4-FFF2-40B4-BE49-F238E27FC236}">
                <a16:creationId xmlns:a16="http://schemas.microsoft.com/office/drawing/2014/main" id="{A5EA0AA8-60EB-464C-BE2B-AE0DCBBC6194}"/>
              </a:ext>
            </a:extLst>
          </p:cNvPr>
          <p:cNvSpPr/>
          <p:nvPr/>
        </p:nvSpPr>
        <p:spPr>
          <a:xfrm>
            <a:off x="6804248" y="472589"/>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a:extLst>
              <a:ext uri="{FF2B5EF4-FFF2-40B4-BE49-F238E27FC236}">
                <a16:creationId xmlns:a16="http://schemas.microsoft.com/office/drawing/2014/main" id="{AADE57E6-FD34-4A8C-AE1D-96D3E8EEE03D}"/>
              </a:ext>
            </a:extLst>
          </p:cNvPr>
          <p:cNvSpPr/>
          <p:nvPr/>
        </p:nvSpPr>
        <p:spPr>
          <a:xfrm>
            <a:off x="6732240" y="472589"/>
            <a:ext cx="1391011" cy="436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k-UA" sz="2000" b="1" i="1" dirty="0">
                <a:solidFill>
                  <a:schemeClr val="tx1"/>
                </a:solidFill>
                <a:latin typeface="Times New Roman" panose="02020603050405020304" pitchFamily="18" charset="0"/>
                <a:cs typeface="Times New Roman" panose="02020603050405020304" pitchFamily="18" charset="0"/>
              </a:rPr>
              <a:t>Ручка</a:t>
            </a:r>
            <a:endParaRPr lang="ru-RU" sz="2000" b="1" i="1" dirty="0">
              <a:solidFill>
                <a:schemeClr val="tx1"/>
              </a:solidFill>
              <a:latin typeface="Times New Roman" panose="02020603050405020304" pitchFamily="18" charset="0"/>
              <a:cs typeface="Times New Roman" panose="02020603050405020304" pitchFamily="18" charset="0"/>
            </a:endParaRPr>
          </a:p>
        </p:txBody>
      </p:sp>
      <p:sp>
        <p:nvSpPr>
          <p:cNvPr id="14" name="Прямоугольник 13">
            <a:extLst>
              <a:ext uri="{FF2B5EF4-FFF2-40B4-BE49-F238E27FC236}">
                <a16:creationId xmlns:a16="http://schemas.microsoft.com/office/drawing/2014/main" id="{573133F3-A4FD-4E6B-B481-126D7F555F20}"/>
              </a:ext>
            </a:extLst>
          </p:cNvPr>
          <p:cNvSpPr/>
          <p:nvPr/>
        </p:nvSpPr>
        <p:spPr>
          <a:xfrm>
            <a:off x="7718648" y="1268760"/>
            <a:ext cx="1101824"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k-UA" sz="2000" b="1" i="1" dirty="0">
                <a:solidFill>
                  <a:schemeClr val="tx1"/>
                </a:solidFill>
                <a:latin typeface="Times New Roman" panose="02020603050405020304" pitchFamily="18" charset="0"/>
                <a:cs typeface="Times New Roman" panose="02020603050405020304" pitchFamily="18" charset="0"/>
              </a:rPr>
              <a:t>Щітка</a:t>
            </a:r>
            <a:endParaRPr lang="ru-RU" sz="2000" b="1" i="1" dirty="0">
              <a:solidFill>
                <a:schemeClr val="tx1"/>
              </a:solidFill>
              <a:latin typeface="Times New Roman" panose="02020603050405020304" pitchFamily="18" charset="0"/>
              <a:cs typeface="Times New Roman" panose="02020603050405020304" pitchFamily="18" charset="0"/>
            </a:endParaRPr>
          </a:p>
        </p:txBody>
      </p:sp>
      <p:sp>
        <p:nvSpPr>
          <p:cNvPr id="15" name="Прямоугольник 14">
            <a:extLst>
              <a:ext uri="{FF2B5EF4-FFF2-40B4-BE49-F238E27FC236}">
                <a16:creationId xmlns:a16="http://schemas.microsoft.com/office/drawing/2014/main" id="{5E51E7ED-1B7E-44B3-BA9E-47D75439E011}"/>
              </a:ext>
            </a:extLst>
          </p:cNvPr>
          <p:cNvSpPr/>
          <p:nvPr/>
        </p:nvSpPr>
        <p:spPr>
          <a:xfrm>
            <a:off x="7718648" y="1772816"/>
            <a:ext cx="124584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k-UA" sz="2000" b="1" i="1" dirty="0">
                <a:solidFill>
                  <a:schemeClr val="tx1"/>
                </a:solidFill>
                <a:latin typeface="Times New Roman" panose="02020603050405020304" pitchFamily="18" charset="0"/>
                <a:cs typeface="Times New Roman" panose="02020603050405020304" pitchFamily="18" charset="0"/>
              </a:rPr>
              <a:t>Обмотка</a:t>
            </a:r>
            <a:endParaRPr lang="ru-RU" sz="2000" b="1"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9412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0"/>
            <a:ext cx="7041976" cy="1772816"/>
          </a:xfrm>
        </p:spPr>
        <p:txBody>
          <a:bodyPr>
            <a:noAutofit/>
          </a:bodyPr>
          <a:lstStyle/>
          <a:p>
            <a:pPr algn="ctr"/>
            <a:r>
              <a:rPr lang="ru-RU" b="1" i="1" dirty="0" err="1">
                <a:solidFill>
                  <a:schemeClr val="accent5">
                    <a:lumMod val="50000"/>
                  </a:schemeClr>
                </a:solidFill>
                <a:latin typeface="Times New Roman" panose="02020603050405020304" pitchFamily="18" charset="0"/>
                <a:ea typeface="+mn-ea"/>
                <a:cs typeface="Times New Roman" panose="02020603050405020304" pitchFamily="18" charset="0"/>
              </a:rPr>
              <a:t>Переваги</a:t>
            </a:r>
            <a:r>
              <a:rPr lang="ru-RU" b="1" i="1" dirty="0">
                <a:solidFill>
                  <a:schemeClr val="accent5">
                    <a:lumMod val="50000"/>
                  </a:schemeClr>
                </a:solidFill>
                <a:latin typeface="Times New Roman" panose="02020603050405020304" pitchFamily="18" charset="0"/>
                <a:ea typeface="+mn-ea"/>
                <a:cs typeface="Times New Roman" panose="02020603050405020304" pitchFamily="18" charset="0"/>
              </a:rPr>
              <a:t> </a:t>
            </a:r>
            <a:r>
              <a:rPr lang="ru-RU" b="1" i="1" dirty="0" err="1">
                <a:solidFill>
                  <a:schemeClr val="accent5">
                    <a:lumMod val="50000"/>
                  </a:schemeClr>
                </a:solidFill>
                <a:latin typeface="Times New Roman" panose="02020603050405020304" pitchFamily="18" charset="0"/>
                <a:ea typeface="+mn-ea"/>
                <a:cs typeface="Times New Roman" panose="02020603050405020304" pitchFamily="18" charset="0"/>
              </a:rPr>
              <a:t>автотрансформаторів</a:t>
            </a:r>
            <a:endParaRPr lang="ru-RU" b="1" i="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755576" y="1268760"/>
            <a:ext cx="8280920" cy="5184576"/>
          </a:xfrm>
        </p:spPr>
        <p:txBody>
          <a:bodyPr>
            <a:normAutofit fontScale="25000" lnSpcReduction="20000"/>
          </a:bodyPr>
          <a:lstStyle/>
          <a:p>
            <a:r>
              <a:rPr lang="ru-RU" sz="8000" dirty="0" err="1">
                <a:latin typeface="Times New Roman" panose="02020603050405020304" pitchFamily="18" charset="0"/>
                <a:cs typeface="Times New Roman" panose="02020603050405020304" pitchFamily="18" charset="0"/>
              </a:rPr>
              <a:t>Це</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високий</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коефіцієнт</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корисної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дії</a:t>
            </a:r>
            <a:r>
              <a:rPr lang="ru-RU" sz="8000" dirty="0">
                <a:latin typeface="Times New Roman" panose="02020603050405020304" pitchFamily="18" charset="0"/>
                <a:cs typeface="Times New Roman" panose="02020603050405020304" pitchFamily="18" charset="0"/>
              </a:rPr>
              <a:t> (ККД), </a:t>
            </a:r>
            <a:r>
              <a:rPr lang="ru-RU" sz="8000" dirty="0" err="1">
                <a:latin typeface="Times New Roman" panose="02020603050405020304" pitchFamily="18" charset="0"/>
                <a:cs typeface="Times New Roman" panose="02020603050405020304" pitchFamily="18" charset="0"/>
              </a:rPr>
              <a:t>що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досягає</a:t>
            </a:r>
            <a:r>
              <a:rPr lang="ru-RU" sz="8000" dirty="0">
                <a:latin typeface="Times New Roman" panose="02020603050405020304" pitchFamily="18" charset="0"/>
                <a:cs typeface="Times New Roman" panose="02020603050405020304" pitchFamily="18" charset="0"/>
              </a:rPr>
              <a:t> 99%. </a:t>
            </a:r>
            <a:r>
              <a:rPr lang="ru-RU" sz="8000" dirty="0" err="1">
                <a:latin typeface="Times New Roman" panose="02020603050405020304" pitchFamily="18" charset="0"/>
                <a:cs typeface="Times New Roman" panose="02020603050405020304" pitchFamily="18" charset="0"/>
              </a:rPr>
              <a:t>Це</a:t>
            </a:r>
            <a:r>
              <a:rPr lang="ru-RU" sz="8000" dirty="0">
                <a:latin typeface="Times New Roman" panose="02020603050405020304" pitchFamily="18" charset="0"/>
                <a:cs typeface="Times New Roman" panose="02020603050405020304" pitchFamily="18" charset="0"/>
              </a:rPr>
              <a:t> з </a:t>
            </a:r>
            <a:r>
              <a:rPr lang="ru-RU" sz="8000" dirty="0" err="1">
                <a:latin typeface="Times New Roman" panose="02020603050405020304" pitchFamily="18" charset="0"/>
                <a:cs typeface="Times New Roman" panose="02020603050405020304" pitchFamily="18" charset="0"/>
              </a:rPr>
              <a:t>тим</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що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перетворенню</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піддається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лише</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частина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потужності</a:t>
            </a:r>
            <a:r>
              <a:rPr lang="ru-RU" sz="8000" dirty="0">
                <a:latin typeface="Times New Roman" panose="02020603050405020304" pitchFamily="18" charset="0"/>
                <a:cs typeface="Times New Roman" panose="02020603050405020304" pitchFamily="18" charset="0"/>
              </a:rPr>
              <a:t>. В </a:t>
            </a:r>
            <a:r>
              <a:rPr lang="ru-RU" sz="8000" dirty="0" err="1">
                <a:latin typeface="Times New Roman" panose="02020603050405020304" pitchFamily="18" charset="0"/>
                <a:cs typeface="Times New Roman" panose="02020603050405020304" pitchFamily="18" charset="0"/>
              </a:rPr>
              <a:t>умовах</a:t>
            </a:r>
            <a:r>
              <a:rPr lang="ru-RU" sz="8000" dirty="0">
                <a:latin typeface="Times New Roman" panose="02020603050405020304" pitchFamily="18" charset="0"/>
                <a:cs typeface="Times New Roman" panose="02020603050405020304" pitchFamily="18" charset="0"/>
              </a:rPr>
              <a:t>, коли </a:t>
            </a:r>
            <a:r>
              <a:rPr lang="ru-RU" sz="8000" dirty="0" err="1">
                <a:latin typeface="Times New Roman" panose="02020603050405020304" pitchFamily="18" charset="0"/>
                <a:cs typeface="Times New Roman" panose="02020603050405020304" pitchFamily="18" charset="0"/>
              </a:rPr>
              <a:t>вхідна</a:t>
            </a:r>
            <a:r>
              <a:rPr lang="ru-RU" sz="8000" dirty="0">
                <a:latin typeface="Times New Roman" panose="02020603050405020304" pitchFamily="18" charset="0"/>
                <a:cs typeface="Times New Roman" panose="02020603050405020304" pitchFamily="18" charset="0"/>
              </a:rPr>
              <a:t> та </a:t>
            </a:r>
            <a:r>
              <a:rPr lang="ru-RU" sz="8000" dirty="0" err="1">
                <a:latin typeface="Times New Roman" panose="02020603050405020304" pitchFamily="18" charset="0"/>
                <a:cs typeface="Times New Roman" panose="02020603050405020304" pitchFamily="18" charset="0"/>
              </a:rPr>
              <a:t>вихідна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напруга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відрізняються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незначно</a:t>
            </a:r>
            <a:r>
              <a:rPr lang="ru-RU" sz="8000" dirty="0">
                <a:latin typeface="Times New Roman" panose="02020603050405020304" pitchFamily="18" charset="0"/>
                <a:cs typeface="Times New Roman" panose="02020603050405020304" pitchFamily="18" charset="0"/>
              </a:rPr>
              <a:t> – </a:t>
            </a:r>
            <a:r>
              <a:rPr lang="ru-RU" sz="8000" dirty="0" err="1">
                <a:latin typeface="Times New Roman" panose="02020603050405020304" pitchFamily="18" charset="0"/>
                <a:cs typeface="Times New Roman" panose="02020603050405020304" pitchFamily="18" charset="0"/>
              </a:rPr>
              <a:t>це</a:t>
            </a:r>
            <a:r>
              <a:rPr lang="ru-RU" sz="8000" dirty="0">
                <a:latin typeface="Times New Roman" panose="02020603050405020304" pitchFamily="18" charset="0"/>
                <a:cs typeface="Times New Roman" panose="02020603050405020304" pitchFamily="18" charset="0"/>
              </a:rPr>
              <a:t> є </a:t>
            </a:r>
            <a:r>
              <a:rPr lang="ru-RU" sz="8000" dirty="0" err="1">
                <a:latin typeface="Times New Roman" panose="02020603050405020304" pitchFamily="18" charset="0"/>
                <a:cs typeface="Times New Roman" panose="02020603050405020304" pitchFamily="18" charset="0"/>
              </a:rPr>
              <a:t>суттєвим</a:t>
            </a:r>
            <a:r>
              <a:rPr lang="ru-RU" sz="8000" dirty="0">
                <a:latin typeface="Times New Roman" panose="02020603050405020304" pitchFamily="18" charset="0"/>
                <a:cs typeface="Times New Roman" panose="02020603050405020304" pitchFamily="18" charset="0"/>
              </a:rPr>
              <a:t> плюсом, </a:t>
            </a:r>
            <a:r>
              <a:rPr lang="ru-RU" sz="8000" dirty="0" err="1">
                <a:latin typeface="Times New Roman" panose="02020603050405020304" pitchFamily="18" charset="0"/>
                <a:cs typeface="Times New Roman" panose="02020603050405020304" pitchFamily="18" charset="0"/>
              </a:rPr>
              <a:t>оскільки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втрати</a:t>
            </a:r>
            <a:r>
              <a:rPr lang="ru-RU" sz="8000" dirty="0">
                <a:latin typeface="Times New Roman" panose="02020603050405020304" pitchFamily="18" charset="0"/>
                <a:cs typeface="Times New Roman" panose="02020603050405020304" pitchFamily="18" charset="0"/>
              </a:rPr>
              <a:t> на </a:t>
            </a:r>
            <a:r>
              <a:rPr lang="ru-RU" sz="8000" dirty="0" err="1">
                <a:latin typeface="Times New Roman" panose="02020603050405020304" pitchFamily="18" charset="0"/>
                <a:cs typeface="Times New Roman" panose="02020603050405020304" pitchFamily="18" charset="0"/>
              </a:rPr>
              <a:t>перетворенні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мінімальні</a:t>
            </a:r>
            <a:r>
              <a:rPr lang="ru-RU" sz="8000" dirty="0">
                <a:latin typeface="Times New Roman" panose="02020603050405020304" pitchFamily="18" charset="0"/>
                <a:cs typeface="Times New Roman" panose="02020603050405020304" pitchFamily="18" charset="0"/>
              </a:rPr>
              <a:t>.</a:t>
            </a:r>
          </a:p>
          <a:p>
            <a:r>
              <a:rPr lang="ru-RU" sz="8000" dirty="0">
                <a:latin typeface="Times New Roman" panose="02020603050405020304" pitchFamily="18" charset="0"/>
                <a:cs typeface="Times New Roman" panose="02020603050405020304" pitchFamily="18" charset="0"/>
              </a:rPr>
              <a:t>Застосування </a:t>
            </a:r>
            <a:r>
              <a:rPr lang="ru-RU" sz="8000" dirty="0" err="1">
                <a:latin typeface="Times New Roman" panose="02020603050405020304" pitchFamily="18" charset="0"/>
                <a:cs typeface="Times New Roman" panose="02020603050405020304" pitchFamily="18" charset="0"/>
              </a:rPr>
              <a:t>автотрансформаторів</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економічно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виправдане</a:t>
            </a:r>
            <a:r>
              <a:rPr lang="ru-RU" sz="8000" dirty="0">
                <a:latin typeface="Times New Roman" panose="02020603050405020304" pitchFamily="18" charset="0"/>
                <a:cs typeface="Times New Roman" panose="02020603050405020304" pitchFamily="18" charset="0"/>
              </a:rPr>
              <a:t> при </a:t>
            </a:r>
            <a:r>
              <a:rPr lang="ru-RU" sz="8000" dirty="0" err="1">
                <a:latin typeface="Times New Roman" panose="02020603050405020304" pitchFamily="18" charset="0"/>
                <a:cs typeface="Times New Roman" panose="02020603050405020304" pitchFamily="18" charset="0"/>
              </a:rPr>
              <a:t>з'єднанні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ефективно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заземлених</a:t>
            </a:r>
            <a:r>
              <a:rPr lang="ru-RU" sz="8000" dirty="0">
                <a:latin typeface="Times New Roman" panose="02020603050405020304" pitchFamily="18" charset="0"/>
                <a:cs typeface="Times New Roman" panose="02020603050405020304" pitchFamily="18" charset="0"/>
              </a:rPr>
              <a:t> мереж з </a:t>
            </a:r>
            <a:r>
              <a:rPr lang="ru-RU" sz="8000" dirty="0" err="1">
                <a:latin typeface="Times New Roman" panose="02020603050405020304" pitchFamily="18" charset="0"/>
                <a:cs typeface="Times New Roman" panose="02020603050405020304" pitchFamily="18" charset="0"/>
              </a:rPr>
              <a:t>напругою</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понад</a:t>
            </a:r>
            <a:r>
              <a:rPr lang="ru-RU" sz="8000" dirty="0">
                <a:latin typeface="Times New Roman" panose="02020603050405020304" pitchFamily="18" charset="0"/>
                <a:cs typeface="Times New Roman" panose="02020603050405020304" pitchFamily="18" charset="0"/>
              </a:rPr>
              <a:t> 110 </a:t>
            </a:r>
            <a:r>
              <a:rPr lang="ru-RU" sz="8000" dirty="0" err="1">
                <a:latin typeface="Times New Roman" panose="02020603050405020304" pitchFamily="18" charset="0"/>
                <a:cs typeface="Times New Roman" panose="02020603050405020304" pitchFamily="18" charset="0"/>
              </a:rPr>
              <a:t>кВ</a:t>
            </a:r>
            <a:r>
              <a:rPr lang="ru-RU" sz="8000" dirty="0">
                <a:latin typeface="Times New Roman" panose="02020603050405020304" pitchFamily="18" charset="0"/>
                <a:cs typeface="Times New Roman" panose="02020603050405020304" pitchFamily="18" charset="0"/>
              </a:rPr>
              <a:t>, а </a:t>
            </a:r>
            <a:r>
              <a:rPr lang="ru-RU" sz="8000" dirty="0" err="1">
                <a:latin typeface="Times New Roman" panose="02020603050405020304" pitchFamily="18" charset="0"/>
                <a:cs typeface="Times New Roman" panose="02020603050405020304" pitchFamily="18" charset="0"/>
              </a:rPr>
              <a:t>також</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коефіцієнтом</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трансформації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менше</a:t>
            </a:r>
            <a:r>
              <a:rPr lang="ru-RU" sz="8000" dirty="0">
                <a:latin typeface="Times New Roman" panose="02020603050405020304" pitchFamily="18" charset="0"/>
                <a:cs typeface="Times New Roman" panose="02020603050405020304" pitchFamily="18" charset="0"/>
              </a:rPr>
              <a:t> 3-4, </a:t>
            </a:r>
            <a:r>
              <a:rPr lang="ru-RU" sz="8000" dirty="0" err="1">
                <a:latin typeface="Times New Roman" panose="02020603050405020304" pitchFamily="18" charset="0"/>
                <a:cs typeface="Times New Roman" panose="02020603050405020304" pitchFamily="18" charset="0"/>
              </a:rPr>
              <a:t>оскільки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втрати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електроенергії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менші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ніж</a:t>
            </a:r>
            <a:r>
              <a:rPr lang="ru-RU" sz="8000" dirty="0">
                <a:latin typeface="Times New Roman" panose="02020603050405020304" pitchFamily="18" charset="0"/>
                <a:cs typeface="Times New Roman" panose="02020603050405020304" pitchFamily="18" charset="0"/>
              </a:rPr>
              <a:t> у </a:t>
            </a:r>
            <a:r>
              <a:rPr lang="ru-RU" sz="8000" dirty="0" err="1">
                <a:latin typeface="Times New Roman" panose="02020603050405020304" pitchFamily="18" charset="0"/>
                <a:cs typeface="Times New Roman" panose="02020603050405020304" pitchFamily="18" charset="0"/>
              </a:rPr>
              <a:t>звичайного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електричного</a:t>
            </a:r>
            <a:r>
              <a:rPr lang="ru-RU" sz="8000" dirty="0">
                <a:latin typeface="Times New Roman" panose="02020603050405020304" pitchFamily="18" charset="0"/>
                <a:cs typeface="Times New Roman" panose="02020603050405020304" pitchFamily="18" charset="0"/>
              </a:rPr>
              <a:t> трансформатора. </a:t>
            </a:r>
          </a:p>
          <a:p>
            <a:r>
              <a:rPr lang="ru-RU" sz="8000" dirty="0" err="1">
                <a:latin typeface="Times New Roman" panose="02020603050405020304" pitchFamily="18" charset="0"/>
                <a:cs typeface="Times New Roman" panose="02020603050405020304" pitchFamily="18" charset="0"/>
              </a:rPr>
              <a:t>Ще</a:t>
            </a:r>
            <a:r>
              <a:rPr lang="ru-RU" sz="8000" dirty="0">
                <a:latin typeface="Times New Roman" panose="02020603050405020304" pitchFamily="18" charset="0"/>
                <a:cs typeface="Times New Roman" panose="02020603050405020304" pitchFamily="18" charset="0"/>
              </a:rPr>
              <a:t> одним </a:t>
            </a:r>
            <a:r>
              <a:rPr lang="ru-RU" sz="8000" dirty="0" err="1">
                <a:latin typeface="Times New Roman" panose="02020603050405020304" pitchFamily="18" charset="0"/>
                <a:cs typeface="Times New Roman" panose="02020603050405020304" pitchFamily="18" charset="0"/>
              </a:rPr>
              <a:t>економічним</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обґрунтуванням</a:t>
            </a:r>
            <a:r>
              <a:rPr lang="ru-RU" sz="8000" dirty="0">
                <a:latin typeface="Times New Roman" panose="02020603050405020304" pitchFamily="18" charset="0"/>
                <a:cs typeface="Times New Roman" panose="02020603050405020304" pitchFamily="18" charset="0"/>
              </a:rPr>
              <a:t> для </a:t>
            </a:r>
            <a:r>
              <a:rPr lang="ru-RU" sz="8000" dirty="0" err="1">
                <a:latin typeface="Times New Roman" panose="02020603050405020304" pitchFamily="18" charset="0"/>
                <a:cs typeface="Times New Roman" panose="02020603050405020304" pitchFamily="18" charset="0"/>
              </a:rPr>
              <a:t>застосування</a:t>
            </a:r>
            <a:r>
              <a:rPr lang="ru-RU" sz="8000" dirty="0">
                <a:latin typeface="Times New Roman" panose="02020603050405020304" pitchFamily="18" charset="0"/>
                <a:cs typeface="Times New Roman" panose="02020603050405020304" pitchFamily="18" charset="0"/>
              </a:rPr>
              <a:t> автотрансформатора є той факт, </a:t>
            </a:r>
            <a:r>
              <a:rPr lang="ru-RU" sz="8000" dirty="0" err="1">
                <a:latin typeface="Times New Roman" panose="02020603050405020304" pitchFamily="18" charset="0"/>
                <a:cs typeface="Times New Roman" panose="02020603050405020304" pitchFamily="18" charset="0"/>
              </a:rPr>
              <a:t>що</a:t>
            </a:r>
            <a:r>
              <a:rPr lang="ru-RU" sz="8000" dirty="0">
                <a:latin typeface="Times New Roman" panose="02020603050405020304" pitchFamily="18" charset="0"/>
                <a:cs typeface="Times New Roman" panose="02020603050405020304" pitchFamily="18" charset="0"/>
              </a:rPr>
              <a:t> для </a:t>
            </a:r>
            <a:r>
              <a:rPr lang="ru-RU" sz="8000" dirty="0" err="1">
                <a:latin typeface="Times New Roman" panose="02020603050405020304" pitchFamily="18" charset="0"/>
                <a:cs typeface="Times New Roman" panose="02020603050405020304" pitchFamily="18" charset="0"/>
              </a:rPr>
              <a:t>його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виробництва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використовується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менша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кількість</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міді</a:t>
            </a:r>
            <a:r>
              <a:rPr lang="ru-RU" sz="8000" dirty="0">
                <a:latin typeface="Times New Roman" panose="02020603050405020304" pitchFamily="18" charset="0"/>
                <a:cs typeface="Times New Roman" panose="02020603050405020304" pitchFamily="18" charset="0"/>
              </a:rPr>
              <a:t> для обмоток та </a:t>
            </a:r>
            <a:r>
              <a:rPr lang="ru-RU" sz="8000" dirty="0" err="1">
                <a:latin typeface="Times New Roman" panose="02020603050405020304" pitchFamily="18" charset="0"/>
                <a:cs typeface="Times New Roman" panose="02020603050405020304" pitchFamily="18" charset="0"/>
              </a:rPr>
              <a:t>електротехнічної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сталі</a:t>
            </a:r>
            <a:r>
              <a:rPr lang="ru-RU" sz="8000" dirty="0">
                <a:latin typeface="Times New Roman" panose="02020603050405020304" pitchFamily="18" charset="0"/>
                <a:cs typeface="Times New Roman" panose="02020603050405020304" pitchFamily="18" charset="0"/>
              </a:rPr>
              <a:t> для сердечника, тому вага та </a:t>
            </a:r>
            <a:r>
              <a:rPr lang="ru-RU" sz="8000" dirty="0" err="1">
                <a:latin typeface="Times New Roman" panose="02020603050405020304" pitchFamily="18" charset="0"/>
                <a:cs typeface="Times New Roman" panose="02020603050405020304" pitchFamily="18" charset="0"/>
              </a:rPr>
              <a:t>габарити</a:t>
            </a:r>
            <a:r>
              <a:rPr lang="ru-RU" sz="8000" dirty="0">
                <a:latin typeface="Times New Roman" panose="02020603050405020304" pitchFamily="18" charset="0"/>
                <a:cs typeface="Times New Roman" panose="02020603050405020304" pitchFamily="18" charset="0"/>
              </a:rPr>
              <a:t> автотрансформатора </a:t>
            </a:r>
            <a:r>
              <a:rPr lang="ru-RU" sz="8000" dirty="0" err="1">
                <a:latin typeface="Times New Roman" panose="02020603050405020304" pitchFamily="18" charset="0"/>
                <a:cs typeface="Times New Roman" panose="02020603050405020304" pitchFamily="18" charset="0"/>
              </a:rPr>
              <a:t>менші</a:t>
            </a:r>
            <a:r>
              <a:rPr lang="ru-RU" sz="8000" dirty="0">
                <a:latin typeface="Times New Roman" panose="02020603050405020304" pitchFamily="18" charset="0"/>
                <a:cs typeface="Times New Roman" panose="02020603050405020304" pitchFamily="18" charset="0"/>
              </a:rPr>
              <a:t>, а </a:t>
            </a:r>
            <a:r>
              <a:rPr lang="ru-RU" sz="8000" dirty="0" err="1">
                <a:latin typeface="Times New Roman" panose="02020603050405020304" pitchFamily="18" charset="0"/>
                <a:cs typeface="Times New Roman" panose="02020603050405020304" pitchFamily="18" charset="0"/>
              </a:rPr>
              <a:t>його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вартість</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нижча</a:t>
            </a:r>
            <a:r>
              <a:rPr lang="ru-RU" sz="8000" dirty="0">
                <a:latin typeface="Times New Roman" panose="02020603050405020304" pitchFamily="18" charset="0"/>
                <a:cs typeface="Times New Roman" panose="02020603050405020304" pitchFamily="18" charset="0"/>
              </a:rPr>
              <a:t>.</a:t>
            </a:r>
          </a:p>
          <a:p>
            <a:pPr marL="384048" marR="0" lvl="0" indent="-384048" algn="l" defTabSz="685800" rtl="0" eaLnBrk="1" fontAlgn="auto" latinLnBrk="0" hangingPunct="1">
              <a:lnSpc>
                <a:spcPct val="94000"/>
              </a:lnSpc>
              <a:spcBef>
                <a:spcPts val="1000"/>
              </a:spcBef>
              <a:spcAft>
                <a:spcPts val="200"/>
              </a:spcAft>
              <a:buClrTx/>
              <a:buSzTx/>
              <a:buFont typeface="Franklin Gothic Book" panose="020B0503020102020204" pitchFamily="34" charset="0"/>
              <a:buChar char="■"/>
              <a:tabLst/>
              <a:defRPr/>
            </a:pP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Різні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режими</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роботи</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автотрансформаторів</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дозволяють</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усунути</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недоліки</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побутової</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електромережі</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Це</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необхідно</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наприклад</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коли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напруга</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не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дотягує</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або</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навпаки</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трохи</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перевищує</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стандартну</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норму 220 В.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Особливості</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конструкції</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автотрансформатора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дозволяють</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виконувати</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налаштування</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з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певним</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кроком.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Електронний</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автотрансформатор,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що</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має</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у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своєму</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складі</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комутаційну</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та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регулювальну</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систему,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виконує</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цей</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80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процес</a:t>
            </a:r>
            <a:r>
              <a:rPr kumimoji="0" lang="ru-RU" sz="80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автоматично.</a:t>
            </a:r>
          </a:p>
          <a:p>
            <a:endParaRPr lang="ru-RU" sz="80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603304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79652" y="276225"/>
            <a:ext cx="7049948" cy="1895475"/>
          </a:xfrm>
        </p:spPr>
        <p:txBody>
          <a:bodyPr>
            <a:normAutofit/>
          </a:bodyPr>
          <a:lstStyle/>
          <a:p>
            <a:pPr algn="ctr">
              <a:lnSpc>
                <a:spcPct val="100000"/>
              </a:lnSpc>
            </a:pPr>
            <a:r>
              <a:rPr lang="ru-RU" b="1" i="1" dirty="0">
                <a:solidFill>
                  <a:schemeClr val="accent5">
                    <a:lumMod val="50000"/>
                  </a:schemeClr>
                </a:solidFill>
                <a:latin typeface="Times New Roman" panose="02020603050405020304" pitchFamily="18" charset="0"/>
                <a:ea typeface="+mn-ea"/>
                <a:cs typeface="Times New Roman" panose="02020603050405020304" pitchFamily="18" charset="0"/>
              </a:rPr>
              <a:t>Головний </a:t>
            </a:r>
            <a:r>
              <a:rPr lang="ru-RU" b="1" i="1" dirty="0" err="1">
                <a:solidFill>
                  <a:schemeClr val="accent5">
                    <a:lumMod val="50000"/>
                  </a:schemeClr>
                </a:solidFill>
                <a:latin typeface="Times New Roman" panose="02020603050405020304" pitchFamily="18" charset="0"/>
                <a:ea typeface="+mn-ea"/>
                <a:cs typeface="Times New Roman" panose="02020603050405020304" pitchFamily="18" charset="0"/>
              </a:rPr>
              <a:t>недолік</a:t>
            </a:r>
            <a:r>
              <a:rPr lang="ru-RU" b="1" i="1" dirty="0">
                <a:solidFill>
                  <a:schemeClr val="accent5">
                    <a:lumMod val="50000"/>
                  </a:schemeClr>
                </a:solidFill>
                <a:latin typeface="Times New Roman" panose="02020603050405020304" pitchFamily="18" charset="0"/>
                <a:ea typeface="+mn-ea"/>
                <a:cs typeface="Times New Roman" panose="02020603050405020304" pitchFamily="18" charset="0"/>
              </a:rPr>
              <a:t> </a:t>
            </a:r>
            <a:r>
              <a:rPr lang="ru-RU" b="1" i="1" dirty="0" err="1">
                <a:solidFill>
                  <a:schemeClr val="accent5">
                    <a:lumMod val="50000"/>
                  </a:schemeClr>
                </a:solidFill>
                <a:latin typeface="Times New Roman" panose="02020603050405020304" pitchFamily="18" charset="0"/>
                <a:ea typeface="+mn-ea"/>
                <a:cs typeface="Times New Roman" panose="02020603050405020304" pitchFamily="18" charset="0"/>
              </a:rPr>
              <a:t>автотрансформаторів</a:t>
            </a:r>
            <a:endParaRPr lang="ru-RU" b="1" i="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14400" y="1988840"/>
            <a:ext cx="3790226" cy="4183360"/>
          </a:xfrm>
        </p:spPr>
        <p:txBody>
          <a:bodyPr>
            <a:noAutofit/>
          </a:bodyPr>
          <a:lstStyle/>
          <a:p>
            <a:r>
              <a:rPr lang="ru-RU" dirty="0" err="1">
                <a:latin typeface="Times New Roman" panose="02020603050405020304" pitchFamily="18" charset="0"/>
                <a:cs typeface="Times New Roman" panose="02020603050405020304" pitchFamily="18" charset="0"/>
              </a:rPr>
              <a:t>полягає</a:t>
            </a:r>
            <a:r>
              <a:rPr lang="ru-RU" dirty="0">
                <a:latin typeface="Times New Roman" panose="02020603050405020304" pitchFamily="18" charset="0"/>
                <a:cs typeface="Times New Roman" panose="02020603050405020304" pitchFamily="18" charset="0"/>
              </a:rPr>
              <a:t> в тому,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тут </a:t>
            </a:r>
            <a:r>
              <a:rPr lang="ru-RU" dirty="0" err="1">
                <a:latin typeface="Times New Roman" panose="02020603050405020304" pitchFamily="18" charset="0"/>
                <a:cs typeface="Times New Roman" panose="02020603050405020304" pitchFamily="18" charset="0"/>
              </a:rPr>
              <a:t>немає</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гальванічного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відокремлення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первинного</a:t>
            </a:r>
            <a:r>
              <a:rPr lang="ru-RU" dirty="0">
                <a:latin typeface="Times New Roman" panose="02020603050405020304" pitchFamily="18" charset="0"/>
                <a:cs typeface="Times New Roman" panose="02020603050405020304" pitchFamily="18" charset="0"/>
              </a:rPr>
              <a:t> та </a:t>
            </a:r>
            <a:r>
              <a:rPr lang="ru-RU" dirty="0" err="1">
                <a:latin typeface="Times New Roman" panose="02020603050405020304" pitchFamily="18" charset="0"/>
                <a:cs typeface="Times New Roman" panose="02020603050405020304" pitchFamily="18" charset="0"/>
              </a:rPr>
              <a:t>вторинного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електричних</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ланцюгів</a:t>
            </a:r>
            <a:r>
              <a:rPr lang="ru-RU" dirty="0">
                <a:latin typeface="Times New Roman" panose="02020603050405020304" pitchFamily="18" charset="0"/>
                <a:cs typeface="Times New Roman" panose="02020603050405020304" pitchFamily="18" charset="0"/>
              </a:rPr>
              <a:t> за </a:t>
            </a:r>
            <a:r>
              <a:rPr lang="ru-RU" dirty="0" err="1">
                <a:latin typeface="Times New Roman" panose="02020603050405020304" pitchFamily="18" charset="0"/>
                <a:cs typeface="Times New Roman" panose="02020603050405020304" pitchFamily="18" charset="0"/>
              </a:rPr>
              <a:t>допомогою</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ізоляції</a:t>
            </a:r>
            <a:r>
              <a:rPr lang="ru-RU" dirty="0">
                <a:latin typeface="Times New Roman" panose="02020603050405020304" pitchFamily="18" charset="0"/>
                <a:cs typeface="Times New Roman" panose="02020603050405020304" pitchFamily="18" charset="0"/>
              </a:rPr>
              <a:t>, як у </a:t>
            </a:r>
            <a:r>
              <a:rPr lang="ru-RU" dirty="0" err="1">
                <a:latin typeface="Times New Roman" panose="02020603050405020304" pitchFamily="18" charset="0"/>
                <a:cs typeface="Times New Roman" panose="02020603050405020304" pitchFamily="18" charset="0"/>
              </a:rPr>
              <a:t>звичайному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трансформаторі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Тобто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неможливо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створення</a:t>
            </a:r>
            <a:r>
              <a:rPr lang="ru-RU" dirty="0">
                <a:latin typeface="Times New Roman" panose="02020603050405020304" pitchFamily="18" charset="0"/>
                <a:cs typeface="Times New Roman" panose="02020603050405020304" pitchFamily="18" charset="0"/>
              </a:rPr>
              <a:t> так </a:t>
            </a:r>
            <a:r>
              <a:rPr lang="ru-RU" dirty="0" err="1">
                <a:latin typeface="Times New Roman" panose="02020603050405020304" pitchFamily="18" charset="0"/>
                <a:cs typeface="Times New Roman" panose="02020603050405020304" pitchFamily="18" charset="0"/>
              </a:rPr>
              <a:t>званої</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гальванічної</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розв'язки</a:t>
            </a:r>
            <a:r>
              <a:rPr lang="ru-RU" dirty="0">
                <a:latin typeface="Times New Roman" panose="02020603050405020304" pitchFamily="18" charset="0"/>
                <a:cs typeface="Times New Roman" panose="02020603050405020304" pitchFamily="18" charset="0"/>
              </a:rPr>
              <a:t>», тому за </a:t>
            </a:r>
            <a:r>
              <a:rPr lang="ru-RU" dirty="0" err="1">
                <a:latin typeface="Times New Roman" panose="02020603050405020304" pitchFamily="18" charset="0"/>
                <a:cs typeface="Times New Roman" panose="02020603050405020304" pitchFamily="18" charset="0"/>
              </a:rPr>
              <a:t>високих</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коефіцієнтів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перетворення</a:t>
            </a:r>
            <a:r>
              <a:rPr lang="ru-RU" dirty="0">
                <a:latin typeface="Times New Roman" panose="02020603050405020304" pitchFamily="18" charset="0"/>
                <a:cs typeface="Times New Roman" panose="02020603050405020304" pitchFamily="18" charset="0"/>
              </a:rPr>
              <a:t> велика </a:t>
            </a:r>
            <a:r>
              <a:rPr lang="ru-RU" dirty="0" err="1">
                <a:latin typeface="Times New Roman" panose="02020603050405020304" pitchFamily="18" charset="0"/>
                <a:cs typeface="Times New Roman" panose="02020603050405020304" pitchFamily="18" charset="0"/>
              </a:rPr>
              <a:t>ймовірність</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виникнення</a:t>
            </a:r>
            <a:r>
              <a:rPr lang="ru-RU" dirty="0">
                <a:latin typeface="Times New Roman" panose="02020603050405020304" pitchFamily="18" charset="0"/>
                <a:cs typeface="Times New Roman" panose="02020603050405020304" pitchFamily="18" charset="0"/>
              </a:rPr>
              <a:t> короткого </a:t>
            </a:r>
            <a:r>
              <a:rPr lang="ru-RU" dirty="0" err="1">
                <a:latin typeface="Times New Roman" panose="02020603050405020304" pitchFamily="18" charset="0"/>
                <a:cs typeface="Times New Roman" panose="02020603050405020304" pitchFamily="18" charset="0"/>
              </a:rPr>
              <a:t>замикання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або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виникнення</a:t>
            </a:r>
            <a:r>
              <a:rPr lang="ru-RU" dirty="0">
                <a:latin typeface="Times New Roman" panose="02020603050405020304" pitchFamily="18" charset="0"/>
                <a:cs typeface="Times New Roman" panose="02020603050405020304" pitchFamily="18" charset="0"/>
              </a:rPr>
              <a:t> пробою автотрансформатора.</a:t>
            </a:r>
          </a:p>
        </p:txBody>
      </p:sp>
      <p:pic>
        <p:nvPicPr>
          <p:cNvPr id="4" name="Рисунок 3">
            <a:extLst>
              <a:ext uri="{FF2B5EF4-FFF2-40B4-BE49-F238E27FC236}">
                <a16:creationId xmlns:a16="http://schemas.microsoft.com/office/drawing/2014/main" id="{DD190549-2EB5-4D43-BE48-96C443CF1A38}"/>
              </a:ext>
            </a:extLst>
          </p:cNvPr>
          <p:cNvPicPr>
            <a:picLocks noChangeAspect="1"/>
          </p:cNvPicPr>
          <p:nvPr/>
        </p:nvPicPr>
        <p:blipFill>
          <a:blip r:embed="rId2"/>
          <a:stretch>
            <a:fillRect/>
          </a:stretch>
        </p:blipFill>
        <p:spPr>
          <a:xfrm>
            <a:off x="5436096" y="3671293"/>
            <a:ext cx="3600400" cy="3096344"/>
          </a:xfrm>
          <a:prstGeom prst="rect">
            <a:avLst/>
          </a:prstGeom>
          <a:ln>
            <a:noFill/>
          </a:ln>
          <a:effectLst>
            <a:softEdge rad="112500"/>
          </a:effectLst>
        </p:spPr>
      </p:pic>
      <p:pic>
        <p:nvPicPr>
          <p:cNvPr id="5" name="Рисунок 4">
            <a:extLst>
              <a:ext uri="{FF2B5EF4-FFF2-40B4-BE49-F238E27FC236}">
                <a16:creationId xmlns:a16="http://schemas.microsoft.com/office/drawing/2014/main" id="{21881470-354E-4719-9CF1-19C0F2AEB01D}"/>
              </a:ext>
            </a:extLst>
          </p:cNvPr>
          <p:cNvPicPr>
            <a:picLocks noChangeAspect="1"/>
          </p:cNvPicPr>
          <p:nvPr/>
        </p:nvPicPr>
        <p:blipFill>
          <a:blip r:embed="rId3"/>
          <a:stretch>
            <a:fillRect/>
          </a:stretch>
        </p:blipFill>
        <p:spPr>
          <a:xfrm>
            <a:off x="4704626" y="1700808"/>
            <a:ext cx="3114297" cy="1895475"/>
          </a:xfrm>
          <a:prstGeom prst="rect">
            <a:avLst/>
          </a:prstGeom>
          <a:ln>
            <a:noFill/>
          </a:ln>
          <a:effectLst>
            <a:softEdge rad="112500"/>
          </a:effectLst>
        </p:spPr>
      </p:pic>
    </p:spTree>
    <p:extLst>
      <p:ext uri="{BB962C8B-B14F-4D97-AF65-F5344CB8AC3E}">
        <p14:creationId xmlns:p14="http://schemas.microsoft.com/office/powerpoint/2010/main" val="10540130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60648"/>
            <a:ext cx="7185992" cy="1911052"/>
          </a:xfrm>
        </p:spPr>
        <p:txBody>
          <a:bodyPr/>
          <a:lstStyle/>
          <a:p>
            <a:pPr algn="ctr"/>
            <a:r>
              <a:rPr lang="ru-RU" b="1" i="1" dirty="0" err="1">
                <a:solidFill>
                  <a:schemeClr val="accent5">
                    <a:lumMod val="50000"/>
                  </a:schemeClr>
                </a:solidFill>
                <a:latin typeface="Times New Roman" panose="02020603050405020304" pitchFamily="18" charset="0"/>
                <a:cs typeface="Times New Roman" panose="02020603050405020304" pitchFamily="18" charset="0"/>
              </a:rPr>
              <a:t>Недоліки</a:t>
            </a:r>
            <a:endParaRPr lang="ru-RU" b="1" i="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14400" y="1052736"/>
            <a:ext cx="7618040" cy="4896544"/>
          </a:xfrm>
        </p:spPr>
        <p:txBody>
          <a:bodyPr>
            <a:noAutofit/>
          </a:bodyPr>
          <a:lstStyle/>
          <a:p>
            <a:r>
              <a:rPr lang="ru-RU" dirty="0">
                <a:latin typeface="Times New Roman" panose="02020603050405020304" pitchFamily="18" charset="0"/>
                <a:cs typeface="Times New Roman" panose="02020603050405020304" pitchFamily="18" charset="0"/>
              </a:rPr>
              <a:t>Схема </a:t>
            </a:r>
            <a:r>
              <a:rPr lang="ru-RU" dirty="0" err="1">
                <a:latin typeface="Times New Roman" panose="02020603050405020304" pitchFamily="18" charset="0"/>
                <a:cs typeface="Times New Roman" panose="02020603050405020304" pitchFamily="18" charset="0"/>
              </a:rPr>
              <a:t>низьковольтного</a:t>
            </a:r>
            <a:r>
              <a:rPr lang="ru-RU" dirty="0">
                <a:latin typeface="Times New Roman" panose="02020603050405020304" pitchFamily="18" charset="0"/>
                <a:cs typeface="Times New Roman" panose="02020603050405020304" pitchFamily="18" charset="0"/>
              </a:rPr>
              <a:t> типу </a:t>
            </a:r>
            <a:r>
              <a:rPr lang="ru-RU" dirty="0" err="1">
                <a:latin typeface="Times New Roman" panose="02020603050405020304" pitchFamily="18" charset="0"/>
                <a:cs typeface="Times New Roman" panose="02020603050405020304" pitchFamily="18" charset="0"/>
              </a:rPr>
              <a:t>значно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залежатиме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від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високого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рівня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напруги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Щоб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уникнути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виникнення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мережевого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збою</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потрібно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створити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продуману</a:t>
            </a:r>
            <a:r>
              <a:rPr lang="ru-RU" dirty="0">
                <a:latin typeface="Times New Roman" panose="02020603050405020304" pitchFamily="18" charset="0"/>
                <a:cs typeface="Times New Roman" panose="02020603050405020304" pitchFamily="18" charset="0"/>
              </a:rPr>
              <a:t> систему </a:t>
            </a:r>
            <a:r>
              <a:rPr lang="ru-RU" dirty="0" err="1">
                <a:latin typeface="Times New Roman" panose="02020603050405020304" pitchFamily="18" charset="0"/>
                <a:cs typeface="Times New Roman" panose="02020603050405020304" pitchFamily="18" charset="0"/>
              </a:rPr>
              <a:t>подачі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низької</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напруги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Тільки</a:t>
            </a:r>
            <a:r>
              <a:rPr lang="ru-RU" dirty="0">
                <a:latin typeface="Times New Roman" panose="02020603050405020304" pitchFamily="18" charset="0"/>
                <a:cs typeface="Times New Roman" panose="02020603050405020304" pitchFamily="18" charset="0"/>
              </a:rPr>
              <a:t> в такому </a:t>
            </a:r>
            <a:r>
              <a:rPr lang="ru-RU" dirty="0" err="1">
                <a:latin typeface="Times New Roman" panose="02020603050405020304" pitchFamily="18" charset="0"/>
                <a:cs typeface="Times New Roman" panose="02020603050405020304" pitchFamily="18" charset="0"/>
              </a:rPr>
              <a:t>випадку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пристрій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зможе</a:t>
            </a:r>
            <a:r>
              <a:rPr lang="ru-RU" dirty="0">
                <a:latin typeface="Times New Roman" panose="02020603050405020304" pitchFamily="18" charset="0"/>
                <a:cs typeface="Times New Roman" panose="02020603050405020304" pitchFamily="18" charset="0"/>
              </a:rPr>
              <a:t> перенести </a:t>
            </a:r>
            <a:r>
              <a:rPr lang="ru-RU" dirty="0" err="1">
                <a:latin typeface="Times New Roman" panose="02020603050405020304" pitchFamily="18" charset="0"/>
                <a:cs typeface="Times New Roman" panose="02020603050405020304" pitchFamily="18" charset="0"/>
              </a:rPr>
              <a:t>підвищені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навантаження</a:t>
            </a:r>
            <a:r>
              <a:rPr lang="ru-RU" dirty="0">
                <a:latin typeface="Times New Roman" panose="02020603050405020304" pitchFamily="18" charset="0"/>
                <a:cs typeface="Times New Roman" panose="02020603050405020304" pitchFamily="18" charset="0"/>
              </a:rPr>
              <a:t>.</a:t>
            </a:r>
          </a:p>
          <a:p>
            <a:r>
              <a:rPr lang="ru-RU" dirty="0" err="1">
                <a:latin typeface="Times New Roman" panose="02020603050405020304" pitchFamily="18" charset="0"/>
                <a:cs typeface="Times New Roman" panose="02020603050405020304" pitchFamily="18" charset="0"/>
              </a:rPr>
              <a:t>Потік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що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розсіюється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між</a:t>
            </a:r>
            <a:r>
              <a:rPr lang="ru-RU" dirty="0">
                <a:latin typeface="Times New Roman" panose="02020603050405020304" pitchFamily="18" charset="0"/>
                <a:cs typeface="Times New Roman" panose="02020603050405020304" pitchFamily="18" charset="0"/>
              </a:rPr>
              <a:t> обмотками, </a:t>
            </a:r>
            <a:r>
              <a:rPr lang="ru-RU" dirty="0" err="1">
                <a:latin typeface="Times New Roman" panose="02020603050405020304" pitchFamily="18" charset="0"/>
                <a:cs typeface="Times New Roman" panose="02020603050405020304" pitchFamily="18" charset="0"/>
              </a:rPr>
              <a:t>незначний</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разі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виникнення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несправностей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може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виникнути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коротке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замикання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ймовірність</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разі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значно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збільшується</a:t>
            </a:r>
            <a:r>
              <a:rPr lang="ru-RU" dirty="0">
                <a:latin typeface="Times New Roman" panose="02020603050405020304" pitchFamily="18" charset="0"/>
                <a:cs typeface="Times New Roman" panose="02020603050405020304" pitchFamily="18" charset="0"/>
              </a:rPr>
              <a:t>. </a:t>
            </a:r>
          </a:p>
          <a:p>
            <a:r>
              <a:rPr lang="ru-RU" dirty="0" err="1">
                <a:latin typeface="Times New Roman" panose="02020603050405020304" pitchFamily="18" charset="0"/>
                <a:cs typeface="Times New Roman" panose="02020603050405020304" pitchFamily="18" charset="0"/>
              </a:rPr>
              <a:t>З'єднання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які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створюються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між</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вторинними</a:t>
            </a:r>
            <a:r>
              <a:rPr lang="ru-RU" dirty="0">
                <a:latin typeface="Times New Roman" panose="02020603050405020304" pitchFamily="18" charset="0"/>
                <a:cs typeface="Times New Roman" panose="02020603050405020304" pitchFamily="18" charset="0"/>
              </a:rPr>
              <a:t> та </a:t>
            </a:r>
            <a:r>
              <a:rPr lang="ru-RU" dirty="0" err="1">
                <a:latin typeface="Times New Roman" panose="02020603050405020304" pitchFamily="18" charset="0"/>
                <a:cs typeface="Times New Roman" panose="02020603050405020304" pitchFamily="18" charset="0"/>
              </a:rPr>
              <a:t>первинними</a:t>
            </a:r>
            <a:r>
              <a:rPr lang="ru-RU" dirty="0">
                <a:latin typeface="Times New Roman" panose="02020603050405020304" pitchFamily="18" charset="0"/>
                <a:cs typeface="Times New Roman" panose="02020603050405020304" pitchFamily="18" charset="0"/>
              </a:rPr>
              <a:t> обмотками, </a:t>
            </a:r>
            <a:r>
              <a:rPr lang="ru-RU" dirty="0" err="1">
                <a:latin typeface="Times New Roman" panose="02020603050405020304" pitchFamily="18" charset="0"/>
                <a:cs typeface="Times New Roman" panose="02020603050405020304" pitchFamily="18" charset="0"/>
              </a:rPr>
              <a:t>мають</a:t>
            </a:r>
            <a:r>
              <a:rPr lang="ru-RU" dirty="0">
                <a:latin typeface="Times New Roman" panose="02020603050405020304" pitchFamily="18" charset="0"/>
                <a:cs typeface="Times New Roman" panose="02020603050405020304" pitchFamily="18" charset="0"/>
              </a:rPr>
              <a:t> бути </a:t>
            </a:r>
            <a:r>
              <a:rPr lang="ru-RU" dirty="0" err="1">
                <a:latin typeface="Times New Roman" panose="02020603050405020304" pitchFamily="18" charset="0"/>
                <a:cs typeface="Times New Roman" panose="02020603050405020304" pitchFamily="18" charset="0"/>
              </a:rPr>
              <a:t>ідентичними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Інакше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можуть</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виникнути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проблеми</a:t>
            </a:r>
            <a:r>
              <a:rPr lang="ru-RU" dirty="0">
                <a:latin typeface="Times New Roman" panose="02020603050405020304" pitchFamily="18" charset="0"/>
                <a:cs typeface="Times New Roman" panose="02020603050405020304" pitchFamily="18" charset="0"/>
              </a:rPr>
              <a:t> при </a:t>
            </a:r>
            <a:r>
              <a:rPr lang="ru-RU" dirty="0" err="1">
                <a:latin typeface="Times New Roman" panose="02020603050405020304" pitchFamily="18" charset="0"/>
                <a:cs typeface="Times New Roman" panose="02020603050405020304" pitchFamily="18" charset="0"/>
              </a:rPr>
              <a:t>роботі</a:t>
            </a:r>
            <a:r>
              <a:rPr lang="ru-RU" dirty="0">
                <a:latin typeface="Times New Roman" panose="02020603050405020304" pitchFamily="18" charset="0"/>
                <a:cs typeface="Times New Roman" panose="02020603050405020304" pitchFamily="18" charset="0"/>
              </a:rPr>
              <a:t> агрегату.</a:t>
            </a:r>
          </a:p>
          <a:p>
            <a:r>
              <a:rPr lang="ru-RU" dirty="0" err="1">
                <a:latin typeface="Times New Roman" panose="02020603050405020304" pitchFamily="18" charset="0"/>
                <a:cs typeface="Times New Roman" panose="02020603050405020304" pitchFamily="18" charset="0"/>
              </a:rPr>
              <a:t>Неможливо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створити</a:t>
            </a:r>
            <a:r>
              <a:rPr lang="ru-RU" dirty="0">
                <a:latin typeface="Times New Roman" panose="02020603050405020304" pitchFamily="18" charset="0"/>
                <a:cs typeface="Times New Roman" panose="02020603050405020304" pitchFamily="18" charset="0"/>
              </a:rPr>
              <a:t> систему </a:t>
            </a:r>
            <a:r>
              <a:rPr lang="ru-RU" dirty="0" err="1">
                <a:latin typeface="Times New Roman" panose="02020603050405020304" pitchFamily="18" charset="0"/>
                <a:cs typeface="Times New Roman" panose="02020603050405020304" pitchFamily="18" charset="0"/>
              </a:rPr>
              <a:t>із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заземленням</a:t>
            </a:r>
            <a:r>
              <a:rPr lang="ru-RU" dirty="0">
                <a:latin typeface="Times New Roman" panose="02020603050405020304" pitchFamily="18" charset="0"/>
                <a:cs typeface="Times New Roman" panose="02020603050405020304" pitchFamily="18" charset="0"/>
              </a:rPr>
              <a:t> з одного боку. </a:t>
            </a:r>
            <a:r>
              <a:rPr lang="ru-RU" dirty="0" err="1">
                <a:latin typeface="Times New Roman" panose="02020603050405020304" pitchFamily="18" charset="0"/>
                <a:cs typeface="Times New Roman" panose="02020603050405020304" pitchFamily="18" charset="0"/>
              </a:rPr>
              <a:t>Нейтраллю</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повинні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обидва</a:t>
            </a:r>
            <a:r>
              <a:rPr lang="ru-RU" dirty="0">
                <a:latin typeface="Times New Roman" panose="02020603050405020304" pitchFamily="18" charset="0"/>
                <a:cs typeface="Times New Roman" panose="02020603050405020304" pitchFamily="18" charset="0"/>
              </a:rPr>
              <a:t> блоки.</a:t>
            </a:r>
          </a:p>
          <a:p>
            <a:r>
              <a:rPr lang="ru-RU" dirty="0">
                <a:latin typeface="Times New Roman" panose="02020603050405020304" pitchFamily="18" charset="0"/>
                <a:cs typeface="Times New Roman" panose="02020603050405020304" pitchFamily="18" charset="0"/>
              </a:rPr>
              <a:t>Представлена ​​система </a:t>
            </a:r>
            <a:r>
              <a:rPr lang="ru-RU" dirty="0" err="1">
                <a:latin typeface="Times New Roman" panose="02020603050405020304" pitchFamily="18" charset="0"/>
                <a:cs typeface="Times New Roman" panose="02020603050405020304" pitchFamily="18" charset="0"/>
              </a:rPr>
              <a:t>робить</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важким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завданням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збереження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електромагнітного</a:t>
            </a:r>
            <a:r>
              <a:rPr lang="ru-RU" dirty="0">
                <a:latin typeface="Times New Roman" panose="02020603050405020304" pitchFamily="18" charset="0"/>
                <a:cs typeface="Times New Roman" panose="02020603050405020304" pitchFamily="18" charset="0"/>
              </a:rPr>
              <a:t> балансу. Для </a:t>
            </a:r>
            <a:r>
              <a:rPr lang="ru-RU" dirty="0" err="1">
                <a:latin typeface="Times New Roman" panose="02020603050405020304" pitchFamily="18" charset="0"/>
                <a:cs typeface="Times New Roman" panose="02020603050405020304" pitchFamily="18" charset="0"/>
              </a:rPr>
              <a:t>покращення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цього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показника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потрібно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збільшити</a:t>
            </a:r>
            <a:r>
              <a:rPr lang="ru-RU" dirty="0">
                <a:latin typeface="Times New Roman" panose="02020603050405020304" pitchFamily="18" charset="0"/>
                <a:cs typeface="Times New Roman" panose="02020603050405020304" pitchFamily="18" charset="0"/>
              </a:rPr>
              <a:t> корпус. </a:t>
            </a:r>
            <a:r>
              <a:rPr lang="ru-RU" dirty="0" err="1">
                <a:latin typeface="Times New Roman" panose="02020603050405020304" pitchFamily="18" charset="0"/>
                <a:cs typeface="Times New Roman" panose="02020603050405020304" pitchFamily="18" charset="0"/>
              </a:rPr>
              <a:t>Якщо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діапазон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трансформації</a:t>
            </a:r>
            <a:r>
              <a:rPr lang="ru-RU" dirty="0">
                <a:latin typeface="Times New Roman" panose="02020603050405020304" pitchFamily="18" charset="0"/>
                <a:cs typeface="Times New Roman" panose="02020603050405020304" pitchFamily="18" charset="0"/>
              </a:rPr>
              <a:t> буде </a:t>
            </a:r>
            <a:r>
              <a:rPr lang="ru-RU" dirty="0" err="1">
                <a:latin typeface="Times New Roman" panose="02020603050405020304" pitchFamily="18" charset="0"/>
                <a:cs typeface="Times New Roman" panose="02020603050405020304" pitchFamily="18" charset="0"/>
              </a:rPr>
              <a:t>значним</a:t>
            </a:r>
            <a:r>
              <a:rPr lang="ru-RU" dirty="0">
                <a:latin typeface="Times New Roman" panose="02020603050405020304" pitchFamily="18" charset="0"/>
                <a:cs typeface="Times New Roman" panose="02020603050405020304" pitchFamily="18" charset="0"/>
              </a:rPr>
              <a:t>, то </a:t>
            </a:r>
            <a:r>
              <a:rPr lang="ru-RU" dirty="0" err="1">
                <a:latin typeface="Times New Roman" panose="02020603050405020304" pitchFamily="18" charset="0"/>
                <a:cs typeface="Times New Roman" panose="02020603050405020304" pitchFamily="18" charset="0"/>
              </a:rPr>
              <a:t>економія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ресурсів</a:t>
            </a:r>
            <a:r>
              <a:rPr lang="ru-RU" dirty="0">
                <a:latin typeface="Times New Roman" panose="02020603050405020304" pitchFamily="18" charset="0"/>
                <a:cs typeface="Times New Roman" panose="02020603050405020304" pitchFamily="18" charset="0"/>
              </a:rPr>
              <a:t> буде </a:t>
            </a:r>
            <a:r>
              <a:rPr lang="ru-RU" dirty="0" err="1">
                <a:latin typeface="Times New Roman" panose="02020603050405020304" pitchFamily="18" charset="0"/>
                <a:cs typeface="Times New Roman" panose="02020603050405020304" pitchFamily="18" charset="0"/>
              </a:rPr>
              <a:t>незначною</a:t>
            </a:r>
            <a:r>
              <a:rPr lang="ru-RU"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861475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8700" y="188640"/>
            <a:ext cx="7200900" cy="1983060"/>
          </a:xfrm>
        </p:spPr>
        <p:txBody>
          <a:bodyPr>
            <a:normAutofit/>
          </a:bodyPr>
          <a:lstStyle/>
          <a:p>
            <a:pPr algn="ctr"/>
            <a:r>
              <a:rPr lang="uk-UA" b="1" i="1" dirty="0">
                <a:solidFill>
                  <a:schemeClr val="accent5">
                    <a:lumMod val="50000"/>
                  </a:schemeClr>
                </a:solidFill>
                <a:latin typeface="Times New Roman" panose="02020603050405020304" pitchFamily="18" charset="0"/>
                <a:cs typeface="Times New Roman" panose="02020603050405020304" pitchFamily="18" charset="0"/>
              </a:rPr>
              <a:t>Застосування автотрансформаторів</a:t>
            </a:r>
            <a:endParaRPr lang="ru-RU" b="1" i="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755576" y="1700808"/>
            <a:ext cx="8136904" cy="4392488"/>
          </a:xfrm>
        </p:spPr>
        <p:txBody>
          <a:bodyPr>
            <a:normAutofit fontScale="77500" lnSpcReduction="20000"/>
          </a:bodyPr>
          <a:lstStyle/>
          <a:p>
            <a:pPr marL="384048" marR="0" lvl="0" indent="-384048" algn="l" defTabSz="685800" rtl="0" eaLnBrk="1" fontAlgn="auto" latinLnBrk="0" hangingPunct="1">
              <a:lnSpc>
                <a:spcPct val="94000"/>
              </a:lnSpc>
              <a:spcBef>
                <a:spcPts val="1000"/>
              </a:spcBef>
              <a:spcAft>
                <a:spcPts val="200"/>
              </a:spcAft>
              <a:buClrTx/>
              <a:buSzTx/>
              <a:buFont typeface="Franklin Gothic Book" panose="020B0503020102020204" pitchFamily="34" charset="0"/>
              <a:buChar char="■"/>
              <a:tabLst/>
              <a:defRPr/>
            </a:pPr>
            <a:r>
              <a:rPr lang="ru-RU" sz="2800" dirty="0">
                <a:latin typeface="Times New Roman" panose="02020603050405020304" pitchFamily="18" charset="0"/>
                <a:cs typeface="Times New Roman" panose="02020603050405020304" pitchFamily="18" charset="0"/>
              </a:rPr>
              <a:t>Автотрансформатори </a:t>
            </a:r>
            <a:r>
              <a:rPr lang="ru-RU" sz="2800" dirty="0" err="1">
                <a:latin typeface="Times New Roman" panose="02020603050405020304" pitchFamily="18" charset="0"/>
                <a:cs typeface="Times New Roman" panose="02020603050405020304" pitchFamily="18" charset="0"/>
              </a:rPr>
              <a:t>застосовуються</a:t>
            </a:r>
            <a:r>
              <a:rPr lang="ru-RU" sz="2800" dirty="0">
                <a:latin typeface="Times New Roman" panose="02020603050405020304" pitchFamily="18" charset="0"/>
                <a:cs typeface="Times New Roman" panose="02020603050405020304" pitchFamily="18" charset="0"/>
              </a:rPr>
              <a:t> як </a:t>
            </a:r>
            <a:r>
              <a:rPr lang="ru-RU" sz="2800" dirty="0" err="1">
                <a:latin typeface="Times New Roman" panose="02020603050405020304" pitchFamily="18" charset="0"/>
                <a:cs typeface="Times New Roman" panose="02020603050405020304" pitchFamily="18" charset="0"/>
              </a:rPr>
              <a:t>перетворювачі</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електричної</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напруги</a:t>
            </a:r>
            <a:r>
              <a:rPr lang="ru-RU" sz="2800" dirty="0">
                <a:latin typeface="Times New Roman" panose="02020603050405020304" pitchFamily="18" charset="0"/>
                <a:cs typeface="Times New Roman" panose="02020603050405020304" pitchFamily="18" charset="0"/>
              </a:rPr>
              <a:t> в </a:t>
            </a:r>
            <a:r>
              <a:rPr lang="ru-RU" sz="2800" dirty="0" err="1">
                <a:latin typeface="Times New Roman" panose="02020603050405020304" pitchFamily="18" charset="0"/>
                <a:cs typeface="Times New Roman" panose="02020603050405020304" pitchFamily="18" charset="0"/>
              </a:rPr>
              <a:t>пускових</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пристроях</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різних</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електродвигунів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змінного</a:t>
            </a:r>
            <a:r>
              <a:rPr lang="ru-RU" sz="2800" dirty="0">
                <a:latin typeface="Times New Roman" panose="02020603050405020304" pitchFamily="18" charset="0"/>
                <a:cs typeface="Times New Roman" panose="02020603050405020304" pitchFamily="18" charset="0"/>
              </a:rPr>
              <a:t> струму, </a:t>
            </a:r>
            <a:r>
              <a:rPr lang="ru-RU" sz="2800" dirty="0" err="1">
                <a:latin typeface="Times New Roman" panose="02020603050405020304" pitchFamily="18" charset="0"/>
                <a:cs typeface="Times New Roman" panose="02020603050405020304" pitchFamily="18" charset="0"/>
              </a:rPr>
              <a:t>включаючи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найпотужніші</a:t>
            </a:r>
            <a:r>
              <a:rPr lang="ru-RU" sz="2800" dirty="0">
                <a:latin typeface="Times New Roman" panose="02020603050405020304" pitchFamily="18" charset="0"/>
                <a:cs typeface="Times New Roman" panose="02020603050405020304" pitchFamily="18" charset="0"/>
              </a:rPr>
              <a:t>, для плавного </a:t>
            </a:r>
            <a:r>
              <a:rPr lang="ru-RU" sz="2800" dirty="0" err="1">
                <a:latin typeface="Times New Roman" panose="02020603050405020304" pitchFamily="18" charset="0"/>
                <a:cs typeface="Times New Roman" panose="02020603050405020304" pitchFamily="18" charset="0"/>
              </a:rPr>
              <a:t>регулювання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напруги</a:t>
            </a:r>
            <a:r>
              <a:rPr lang="ru-RU" sz="2800" dirty="0">
                <a:latin typeface="Times New Roman" panose="02020603050405020304" pitchFamily="18" charset="0"/>
                <a:cs typeface="Times New Roman" panose="02020603050405020304" pitchFamily="18" charset="0"/>
              </a:rPr>
              <a:t> в схемах релейного </a:t>
            </a:r>
            <a:r>
              <a:rPr lang="ru-RU" sz="2800" dirty="0" err="1">
                <a:latin typeface="Times New Roman" panose="02020603050405020304" pitchFamily="18" charset="0"/>
                <a:cs typeface="Times New Roman" panose="02020603050405020304" pitchFamily="18" charset="0"/>
              </a:rPr>
              <a:t>захисту</a:t>
            </a:r>
            <a:r>
              <a:rPr lang="ru-RU" sz="2800" dirty="0">
                <a:latin typeface="Times New Roman" panose="02020603050405020304" pitchFamily="18" charset="0"/>
                <a:cs typeface="Times New Roman" panose="02020603050405020304" pitchFamily="18" charset="0"/>
              </a:rPr>
              <a:t> та </a:t>
            </a:r>
            <a:r>
              <a:rPr lang="ru-RU" sz="2800" dirty="0" err="1">
                <a:latin typeface="Times New Roman" panose="02020603050405020304" pitchFamily="18" charset="0"/>
                <a:cs typeface="Times New Roman" panose="02020603050405020304" pitchFamily="18" charset="0"/>
              </a:rPr>
              <a:t>ін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Регулюючі</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автотрансформатори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завдяки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можливості</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механічного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переміщення</a:t>
            </a:r>
            <a:r>
              <a:rPr lang="ru-RU" sz="2800" dirty="0">
                <a:latin typeface="Times New Roman" panose="02020603050405020304" pitchFamily="18" charset="0"/>
                <a:cs typeface="Times New Roman" panose="02020603050405020304" pitchFamily="18" charset="0"/>
              </a:rPr>
              <a:t> точки </a:t>
            </a:r>
            <a:r>
              <a:rPr lang="ru-RU" sz="2800" dirty="0" err="1">
                <a:latin typeface="Times New Roman" panose="02020603050405020304" pitchFamily="18" charset="0"/>
                <a:cs typeface="Times New Roman" panose="02020603050405020304" pitchFamily="18" charset="0"/>
              </a:rPr>
              <a:t>відведення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вторинної</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напруги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дозволяють</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зберегти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вторинну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напругу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постійною</a:t>
            </a:r>
            <a:r>
              <a:rPr lang="ru-RU" sz="2800" dirty="0">
                <a:latin typeface="Times New Roman" panose="02020603050405020304" pitchFamily="18" charset="0"/>
                <a:cs typeface="Times New Roman" panose="02020603050405020304" pitchFamily="18" charset="0"/>
              </a:rPr>
              <a:t> при </a:t>
            </a:r>
            <a:r>
              <a:rPr lang="ru-RU" sz="2800" dirty="0" err="1">
                <a:latin typeface="Times New Roman" panose="02020603050405020304" pitchFamily="18" charset="0"/>
                <a:cs typeface="Times New Roman" panose="02020603050405020304" pitchFamily="18" charset="0"/>
              </a:rPr>
              <a:t>зміні</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первинної</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напруги</a:t>
            </a:r>
            <a:r>
              <a:rPr lang="ru-RU" sz="2800" dirty="0">
                <a:latin typeface="Times New Roman" panose="02020603050405020304" pitchFamily="18" charset="0"/>
                <a:cs typeface="Times New Roman" panose="02020603050405020304" pitchFamily="18" charset="0"/>
              </a:rPr>
              <a:t>. При </a:t>
            </a:r>
            <a:r>
              <a:rPr lang="ru-RU" sz="2800" dirty="0" err="1">
                <a:latin typeface="Times New Roman" panose="02020603050405020304" pitchFamily="18" charset="0"/>
                <a:cs typeface="Times New Roman" panose="02020603050405020304" pitchFamily="18" charset="0"/>
              </a:rPr>
              <a:t>цьому</a:t>
            </a:r>
            <a:r>
              <a:rPr lang="ru-RU" sz="2800" dirty="0">
                <a:latin typeface="Times New Roman" panose="02020603050405020304" pitchFamily="18" charset="0"/>
                <a:cs typeface="Times New Roman" panose="02020603050405020304" pitchFamily="18" charset="0"/>
              </a:rPr>
              <a:t>, той </a:t>
            </a:r>
            <a:r>
              <a:rPr lang="ru-RU" sz="2800" dirty="0" err="1">
                <a:latin typeface="Times New Roman" panose="02020603050405020304" pitchFamily="18" charset="0"/>
                <a:cs typeface="Times New Roman" panose="02020603050405020304" pitchFamily="18" charset="0"/>
              </a:rPr>
              <a:t>самий</a:t>
            </a:r>
            <a:r>
              <a:rPr lang="ru-RU" sz="2800" dirty="0">
                <a:latin typeface="Times New Roman" panose="02020603050405020304" pitchFamily="18" charset="0"/>
                <a:cs typeface="Times New Roman" panose="02020603050405020304" pitchFamily="18" charset="0"/>
              </a:rPr>
              <a:t> автотрансформатор </a:t>
            </a:r>
            <a:r>
              <a:rPr lang="ru-RU" sz="2800" dirty="0" err="1">
                <a:latin typeface="Times New Roman" panose="02020603050405020304" pitchFamily="18" charset="0"/>
                <a:cs typeface="Times New Roman" panose="02020603050405020304" pitchFamily="18" charset="0"/>
              </a:rPr>
              <a:t>може</a:t>
            </a:r>
            <a:r>
              <a:rPr lang="ru-RU" sz="2800" dirty="0">
                <a:latin typeface="Times New Roman" panose="02020603050405020304" pitchFamily="18" charset="0"/>
                <a:cs typeface="Times New Roman" panose="02020603050405020304" pitchFamily="18" charset="0"/>
              </a:rPr>
              <a:t> бути як </a:t>
            </a:r>
            <a:r>
              <a:rPr lang="ru-RU" sz="2800" dirty="0" err="1">
                <a:latin typeface="Times New Roman" panose="02020603050405020304" pitchFamily="18" charset="0"/>
                <a:cs typeface="Times New Roman" panose="02020603050405020304" pitchFamily="18" charset="0"/>
              </a:rPr>
              <a:t>підвищуючим</a:t>
            </a:r>
            <a:r>
              <a:rPr lang="ru-RU" sz="2800" dirty="0">
                <a:latin typeface="Times New Roman" panose="02020603050405020304" pitchFamily="18" charset="0"/>
                <a:cs typeface="Times New Roman" panose="02020603050405020304" pitchFamily="18" charset="0"/>
              </a:rPr>
              <a:t>, так і </a:t>
            </a:r>
            <a:r>
              <a:rPr lang="ru-RU" sz="2800" dirty="0" err="1">
                <a:latin typeface="Times New Roman" panose="02020603050405020304" pitchFamily="18" charset="0"/>
                <a:cs typeface="Times New Roman" panose="02020603050405020304" pitchFamily="18" charset="0"/>
              </a:rPr>
              <a:t>знижуючим</a:t>
            </a:r>
            <a:r>
              <a:rPr lang="ru-RU" sz="2800" dirty="0">
                <a:latin typeface="Times New Roman" panose="02020603050405020304" pitchFamily="18" charset="0"/>
                <a:cs typeface="Times New Roman" panose="02020603050405020304" pitchFamily="18" charset="0"/>
              </a:rPr>
              <a:t> - все </a:t>
            </a:r>
            <a:r>
              <a:rPr lang="ru-RU" sz="2800" dirty="0" err="1">
                <a:latin typeface="Times New Roman" panose="02020603050405020304" pitchFamily="18" charset="0"/>
                <a:cs typeface="Times New Roman" panose="02020603050405020304" pitchFamily="18" charset="0"/>
              </a:rPr>
              <a:t>залежить</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від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включення</a:t>
            </a:r>
            <a:r>
              <a:rPr lang="ru-RU" sz="2800" dirty="0">
                <a:latin typeface="Times New Roman" panose="02020603050405020304" pitchFamily="18" charset="0"/>
                <a:cs typeface="Times New Roman" panose="02020603050405020304" pitchFamily="18" charset="0"/>
              </a:rPr>
              <a:t> обмоток.</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endParaRPr>
          </a:p>
          <a:p>
            <a:pPr marL="384048" marR="0" lvl="0" indent="-384048" algn="l" defTabSz="685800" rtl="0" eaLnBrk="1" fontAlgn="auto" latinLnBrk="0" hangingPunct="1">
              <a:lnSpc>
                <a:spcPct val="94000"/>
              </a:lnSpc>
              <a:spcBef>
                <a:spcPts val="1000"/>
              </a:spcBef>
              <a:spcAft>
                <a:spcPts val="200"/>
              </a:spcAft>
              <a:buClrTx/>
              <a:buSzTx/>
              <a:buFont typeface="Franklin Gothic Book" panose="020B0503020102020204" pitchFamily="34" charset="0"/>
              <a:buChar char="■"/>
              <a:tabLst/>
              <a:defRPr/>
            </a:pP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Автотрансформатори</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успішно</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конкурують</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за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споживача</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поряд</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із</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дво</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і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навіть</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триобмоточними</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електричними</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трансформаторами.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Автотрансформатори</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відносно</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не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дорогі</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зручні</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можуть</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виконувати</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функції</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підвищення</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так і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зниження</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і є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ідеальним</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вибором</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для мереж з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невисокою</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напругою</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і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коефіцієнтом</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 </a:t>
            </a:r>
            <a:r>
              <a:rPr kumimoji="0" lang="ru-RU" sz="2800" b="0" i="0" u="none" strike="noStrike" kern="1200" cap="none" spc="0" normalizeH="0" baseline="0" noProof="0" dirty="0" err="1">
                <a:ln>
                  <a:noFill/>
                </a:ln>
                <a:solidFill>
                  <a:srgbClr val="191B0E"/>
                </a:solidFill>
                <a:effectLst/>
                <a:uLnTx/>
                <a:uFillTx/>
                <a:latin typeface="Times New Roman" panose="02020603050405020304" pitchFamily="18" charset="0"/>
                <a:cs typeface="Times New Roman" panose="02020603050405020304" pitchFamily="18" charset="0"/>
              </a:rPr>
              <a:t>трансформації</a:t>
            </a:r>
            <a:r>
              <a:rPr kumimoji="0" lang="ru-RU" sz="2800" b="0" i="0" u="none" strike="noStrike" kern="1200" cap="none" spc="0" normalizeH="0" baseline="0" noProof="0" dirty="0">
                <a:ln>
                  <a:noFill/>
                </a:ln>
                <a:solidFill>
                  <a:srgbClr val="191B0E"/>
                </a:solidFill>
                <a:effectLst/>
                <a:uLnTx/>
                <a:uFillTx/>
                <a:latin typeface="Times New Roman" panose="02020603050405020304" pitchFamily="18" charset="0"/>
                <a:cs typeface="Times New Roman" panose="02020603050405020304" pitchFamily="18" charset="0"/>
              </a:rPr>
              <a:t>.</a:t>
            </a: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7730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8700" y="685800"/>
            <a:ext cx="7359724" cy="5623520"/>
          </a:xfrm>
        </p:spPr>
        <p:txBody>
          <a:bodyPr>
            <a:noAutofit/>
          </a:bodyPr>
          <a:lstStyle/>
          <a:p>
            <a:pPr marL="0" marR="0" lvl="0" indent="0" algn="l" defTabSz="685800" rtl="0" eaLnBrk="1" fontAlgn="auto" latinLnBrk="0" hangingPunct="1">
              <a:lnSpc>
                <a:spcPct val="94000"/>
              </a:lnSpc>
              <a:spcBef>
                <a:spcPts val="1000"/>
              </a:spcBef>
              <a:spcAft>
                <a:spcPts val="200"/>
              </a:spcAft>
              <a:buClrTx/>
              <a:buSzTx/>
              <a:buFont typeface="Franklin Gothic Book" panose="020B0503020102020204" pitchFamily="34" charset="0"/>
              <a:buNone/>
              <a:tabLst/>
              <a:defRPr/>
            </a:pP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Застосування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автотрансформаторів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допомагає</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покращити</a:t>
            </a:r>
            <a:r>
              <a:rPr lang="ru-RU" sz="2400" dirty="0">
                <a:latin typeface="Times New Roman" panose="02020603050405020304" pitchFamily="18" charset="0"/>
                <a:cs typeface="Times New Roman" panose="02020603050405020304" pitchFamily="18" charset="0"/>
              </a:rPr>
              <a:t> ККД </a:t>
            </a:r>
            <a:r>
              <a:rPr lang="ru-RU" sz="2400" dirty="0" err="1">
                <a:latin typeface="Times New Roman" panose="02020603050405020304" pitchFamily="18" charset="0"/>
                <a:cs typeface="Times New Roman" panose="02020603050405020304" pitchFamily="18" charset="0"/>
              </a:rPr>
              <a:t>різних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енергосистем</a:t>
            </a:r>
            <a:r>
              <a:rPr lang="ru-RU" sz="2400" dirty="0">
                <a:latin typeface="Times New Roman" panose="02020603050405020304" pitchFamily="18" charset="0"/>
                <a:cs typeface="Times New Roman" panose="02020603050405020304" pitchFamily="18" charset="0"/>
              </a:rPr>
              <a:t> та </a:t>
            </a:r>
            <a:r>
              <a:rPr lang="ru-RU" sz="2400" dirty="0" err="1">
                <a:latin typeface="Times New Roman" panose="02020603050405020304" pitchFamily="18" charset="0"/>
                <a:cs typeface="Times New Roman" panose="02020603050405020304" pitchFamily="18" charset="0"/>
              </a:rPr>
              <a:t>забезпечити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зниження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вартості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передачі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енергії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однак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призводить</a:t>
            </a:r>
            <a:r>
              <a:rPr lang="ru-RU" sz="2400" dirty="0">
                <a:latin typeface="Times New Roman" panose="02020603050405020304" pitchFamily="18" charset="0"/>
                <a:cs typeface="Times New Roman" panose="02020603050405020304" pitchFamily="18" charset="0"/>
              </a:rPr>
              <a:t> до </a:t>
            </a:r>
            <a:r>
              <a:rPr lang="ru-RU" sz="2400" dirty="0" err="1">
                <a:latin typeface="Times New Roman" panose="02020603050405020304" pitchFamily="18" charset="0"/>
                <a:cs typeface="Times New Roman" panose="02020603050405020304" pitchFamily="18" charset="0"/>
              </a:rPr>
              <a:t>підвищення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небезпеки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виникнення</a:t>
            </a:r>
            <a:r>
              <a:rPr lang="ru-RU" sz="2400" dirty="0">
                <a:latin typeface="Times New Roman" panose="02020603050405020304" pitchFamily="18" charset="0"/>
                <a:cs typeface="Times New Roman" panose="02020603050405020304" pitchFamily="18" charset="0"/>
              </a:rPr>
              <a:t> короткого </a:t>
            </a:r>
            <a:r>
              <a:rPr lang="ru-RU" sz="2400" dirty="0" err="1">
                <a:latin typeface="Times New Roman" panose="02020603050405020304" pitchFamily="18" charset="0"/>
                <a:cs typeface="Times New Roman" panose="02020603050405020304" pitchFamily="18" charset="0"/>
              </a:rPr>
              <a:t>замикання</a:t>
            </a:r>
            <a:r>
              <a:rPr lang="ru-RU"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uk-UA" sz="2400" dirty="0">
                <a:latin typeface="Times New Roman" panose="02020603050405020304" pitchFamily="18" charset="0"/>
                <a:cs typeface="Times New Roman" panose="02020603050405020304" pitchFamily="18" charset="0"/>
              </a:rPr>
              <a:t>	</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Також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слід</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зазначити</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що</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виконуючи</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ремонт автотрансформатора,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усуваючи</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неполадки та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аварійні</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ситуації</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може</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знизитися</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безпека</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роботи</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обслуговуючого</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персоналу.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Найвища</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напруга</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може</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спостерігатися</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і на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нижчій</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обмотці</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У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цьому</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випадку</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всі</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елементи</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системи</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підведені</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до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високовольтної</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частини</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За правилами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безпеки</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такий</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стан речей є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неприпустимим</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У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цьому</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випадку</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виникає</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можливість</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пробою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ізоляції</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провідників</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які</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приєднані</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 до </a:t>
            </a:r>
            <a:r>
              <a:rPr kumimoji="0" lang="ru-RU" sz="2400" b="0" i="0" u="none" strike="noStrike" kern="1200" cap="none" spc="0" normalizeH="0" baseline="0" noProof="0" dirty="0" err="1">
                <a:ln>
                  <a:noFill/>
                </a:ln>
                <a:solidFill>
                  <a:srgbClr val="191B0E"/>
                </a:solidFill>
                <a:effectLst/>
                <a:uLnTx/>
                <a:uFillTx/>
                <a:latin typeface="Times New Roman" panose="02020603050405020304" pitchFamily="18" charset="0"/>
                <a:ea typeface="+mn-ea"/>
                <a:cs typeface="Times New Roman" panose="02020603050405020304" pitchFamily="18" charset="0"/>
              </a:rPr>
              <a:t>електроустаткування</a:t>
            </a:r>
            <a: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t>.</a:t>
            </a:r>
            <a:br>
              <a:rPr kumimoji="0" lang="ru-RU" sz="2400" b="0" i="0" u="none" strike="noStrike" kern="1200" cap="none" spc="0" normalizeH="0" baseline="0" noProof="0" dirty="0">
                <a:ln>
                  <a:noFill/>
                </a:ln>
                <a:solidFill>
                  <a:srgbClr val="191B0E"/>
                </a:solidFill>
                <a:effectLst/>
                <a:uLnTx/>
                <a:uFillTx/>
                <a:latin typeface="Times New Roman" panose="02020603050405020304" pitchFamily="18" charset="0"/>
                <a:ea typeface="+mn-ea"/>
                <a:cs typeface="Times New Roman" panose="02020603050405020304" pitchFamily="18" charset="0"/>
              </a:rPr>
            </a:br>
            <a:br>
              <a:rPr lang="ru-RU"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5780987"/>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Уголки</Template>
  <TotalTime>1877</TotalTime>
  <Words>1248</Words>
  <Application>Microsoft Office PowerPoint</Application>
  <PresentationFormat>Экран (4:3)</PresentationFormat>
  <Paragraphs>78</Paragraphs>
  <Slides>17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17</vt:i4>
      </vt:variant>
    </vt:vector>
  </HeadingPairs>
  <TitlesOfParts>
    <vt:vector size="22" baseType="lpstr">
      <vt:lpstr>Book Antiqua</vt:lpstr>
      <vt:lpstr>Cambria Math</vt:lpstr>
      <vt:lpstr>Franklin Gothic Book</vt:lpstr>
      <vt:lpstr>Times New Roman</vt:lpstr>
      <vt:lpstr>Crop</vt:lpstr>
      <vt:lpstr>Автотрансформатор.</vt:lpstr>
      <vt:lpstr>Повторення  вивченого матеріалу</vt:lpstr>
      <vt:lpstr>Повторення вивченого матеріалу:</vt:lpstr>
      <vt:lpstr>       У випадках, коли виникає необхідність змінити напругу в невеликих межах, простіше та доцільніше використовувати для цих цілей однообмотувальний трансформатор – так званий автотрансформатор в обмін на двообмотувальний. </vt:lpstr>
      <vt:lpstr>Презентация PowerPoint</vt:lpstr>
      <vt:lpstr>Будова Трансформатора.</vt:lpstr>
      <vt:lpstr>Принцип дії</vt:lpstr>
      <vt:lpstr>Презентация PowerPoint</vt:lpstr>
      <vt:lpstr>Презентация PowerPoint</vt:lpstr>
      <vt:lpstr>Презентация PowerPoint</vt:lpstr>
      <vt:lpstr>Презентация PowerPoint</vt:lpstr>
      <vt:lpstr>Презентация PowerPoint</vt:lpstr>
      <vt:lpstr>Переваги автотрансформаторів</vt:lpstr>
      <vt:lpstr>Головний недолік автотрансформаторів</vt:lpstr>
      <vt:lpstr>Недоліки</vt:lpstr>
      <vt:lpstr>Застосування автотрансформаторів</vt:lpstr>
      <vt:lpstr> Застосування автотрансформаторів допомагає покращити ККД різних енергосистем та забезпечити зниження вартості передачі енергії, однак призводить до підвищення небезпеки виникнення короткого замикання.  Також слід зазначити, що виконуючи ремонт автотрансформатора, усуваючи неполадки та аварійні ситуації, може знизитися безпека роботи обслуговуючого персоналу. Найвища напруга може спостерігатися і на нижчій обмотці. У цьому випадку всі елементи системи підведені до високовольтної частини. За правилами безпеки такий стан речей є неприпустимим. У цьому випадку виникає можливість пробою ізоляції провідників, які приєднані до електроустаткування.  </vt:lpstr>
    </vt:vector>
  </TitlesOfParts>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Наталія Вікторівна</dc:creator>
  <cp:lastModifiedBy>Пользователь</cp:lastModifiedBy>
  <cp:revision>47</cp:revision>
  <dcterms:created xsi:type="dcterms:W3CDTF">2013-12-22T20:40:23Z</dcterms:created>
  <dcterms:modified xsi:type="dcterms:W3CDTF">2022-12-04T09:01:03Z</dcterms:modified>
</cp:coreProperties>
</file>