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DA8"/>
    <a:srgbClr val="F40CE3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37" autoAdjust="0"/>
    <p:restoredTop sz="94660"/>
  </p:normalViewPr>
  <p:slideViewPr>
    <p:cSldViewPr>
      <p:cViewPr varScale="1">
        <p:scale>
          <a:sx n="89" d="100"/>
          <a:sy n="89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938438B-9352-4380-B178-CBFB7AC687AA}" type="datetimeFigureOut">
              <a:rPr lang="ru-RU" smtClean="0"/>
              <a:pPr/>
              <a:t>11.03.2021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2242CF6-6E2B-4F89-9384-94A36001836E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428604"/>
            <a:ext cx="8458200" cy="2684471"/>
          </a:xfrm>
        </p:spPr>
        <p:txBody>
          <a:bodyPr>
            <a:noAutofit/>
          </a:bodyPr>
          <a:lstStyle/>
          <a:p>
            <a:pPr algn="ctr"/>
            <a:r>
              <a:rPr lang="uk-UA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БУДОВА ТКАНИН.</a:t>
            </a:r>
            <a:br>
              <a:rPr lang="uk-UA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uk-UA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Переплетення 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 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класу. Прост</a:t>
            </a:r>
            <a:r>
              <a:rPr lang="uk-UA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і.</a:t>
            </a:r>
            <a:endParaRPr lang="uk-UA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4810" y="4429132"/>
            <a:ext cx="4714876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Підготувала викладач: «Спеціаліст вищої категорії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»</a:t>
            </a:r>
            <a:r>
              <a:rPr lang="uk-UA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, «Старший викладач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»</a:t>
            </a:r>
            <a:r>
              <a:rPr lang="uk-UA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 Касинець Н.Б.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57166"/>
            <a:ext cx="7772400" cy="1362075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dirty="0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Будова тканин</a:t>
            </a:r>
            <a:endParaRPr lang="uk-UA" dirty="0">
              <a:ln w="1143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4348" y="2357430"/>
            <a:ext cx="7851803" cy="357190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uk-UA" sz="2400" dirty="0" smtClean="0">
                <a:solidFill>
                  <a:srgbClr val="FFC000"/>
                </a:solidFill>
              </a:rPr>
              <a:t>Ткацьке переплетення ниток </a:t>
            </a:r>
            <a:r>
              <a:rPr lang="uk-UA" sz="2400" dirty="0" smtClean="0"/>
              <a:t>– найважливіший параметр будови тканини. Від виду переплетення залежать блиск, рельєфність і малюнок лицьового боку тканини, її механічні, гігієнічні і технологічні властивості. </a:t>
            </a:r>
            <a:endParaRPr lang="ru-RU" sz="2400" dirty="0" smtClean="0"/>
          </a:p>
          <a:p>
            <a:r>
              <a:rPr lang="uk-UA" sz="2400" dirty="0" smtClean="0">
                <a:solidFill>
                  <a:srgbClr val="FFC000"/>
                </a:solidFill>
              </a:rPr>
              <a:t>Малюнок переплетення</a:t>
            </a:r>
            <a:r>
              <a:rPr lang="uk-UA" sz="2400" dirty="0" smtClean="0"/>
              <a:t> враховується при моделюванні , конструюванні, в процесі розкрою тканин та при пошитті із них виробів.</a:t>
            </a:r>
            <a:endParaRPr lang="ru-RU" sz="2400" dirty="0" smtClean="0"/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3071802" y="2428868"/>
            <a:ext cx="3071834" cy="5715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33" name="Прямая со стрелкой 32"/>
          <p:cNvCxnSpPr/>
          <p:nvPr/>
        </p:nvCxnSpPr>
        <p:spPr>
          <a:xfrm rot="16200000" flipH="1">
            <a:off x="4786314" y="3286124"/>
            <a:ext cx="78581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Группа 17"/>
          <p:cNvGrpSpPr/>
          <p:nvPr/>
        </p:nvGrpSpPr>
        <p:grpSpPr>
          <a:xfrm>
            <a:off x="928662" y="2571744"/>
            <a:ext cx="7572428" cy="2857520"/>
            <a:chOff x="928662" y="2571744"/>
            <a:chExt cx="7572428" cy="2857520"/>
          </a:xfrm>
        </p:grpSpPr>
        <p:sp>
          <p:nvSpPr>
            <p:cNvPr id="13" name="TextBox 12"/>
            <p:cNvSpPr txBox="1"/>
            <p:nvPr/>
          </p:nvSpPr>
          <p:spPr>
            <a:xfrm>
              <a:off x="3214678" y="2571744"/>
              <a:ext cx="28575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/>
                <a:t>Ткацькі переплетення</a:t>
              </a:r>
              <a:endParaRPr lang="uk-UA" dirty="0"/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1000100" y="3429000"/>
              <a:ext cx="2143140" cy="571504"/>
            </a:xfrm>
            <a:prstGeom prst="round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</a:endParaRPr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6357950" y="3500438"/>
              <a:ext cx="2143140" cy="571504"/>
            </a:xfrm>
            <a:prstGeom prst="roundRect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/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1643042" y="4857760"/>
              <a:ext cx="2428892" cy="571504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/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000628" y="4857760"/>
              <a:ext cx="2571768" cy="571504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b="1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928662" y="3571876"/>
              <a:ext cx="18573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>
                  <a:ln>
                    <a:solidFill>
                      <a:schemeClr val="bg1"/>
                    </a:solidFill>
                  </a:ln>
                  <a:solidFill>
                    <a:sysClr val="windowText" lastClr="000000"/>
                  </a:solidFill>
                </a:rPr>
                <a:t>Прості(гладкі)</a:t>
              </a:r>
              <a:endParaRPr lang="uk-UA" dirty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714480" y="4929198"/>
              <a:ext cx="25717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dirty="0" err="1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rPr>
                <a:t>Дрібновізерунчасті</a:t>
              </a:r>
              <a:endParaRPr lang="uk-U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143504" y="4929198"/>
              <a:ext cx="23574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dirty="0" err="1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rPr>
                <a:t>Великовізерунчасті</a:t>
              </a:r>
              <a:endParaRPr lang="uk-U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572264" y="3571876"/>
              <a:ext cx="17859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rPr>
                <a:t>Складні</a:t>
              </a:r>
              <a:endParaRPr lang="uk-UA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endParaRPr>
            </a:p>
          </p:txBody>
        </p:sp>
        <p:cxnSp>
          <p:nvCxnSpPr>
            <p:cNvPr id="25" name="Прямая со стрелкой 24"/>
            <p:cNvCxnSpPr/>
            <p:nvPr/>
          </p:nvCxnSpPr>
          <p:spPr>
            <a:xfrm rot="10800000" flipV="1">
              <a:off x="2285984" y="3000372"/>
              <a:ext cx="1000132" cy="428628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Прямая со стрелкой 26"/>
            <p:cNvCxnSpPr/>
            <p:nvPr/>
          </p:nvCxnSpPr>
          <p:spPr>
            <a:xfrm>
              <a:off x="5857884" y="3000372"/>
              <a:ext cx="785818" cy="500066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Прямая со стрелкой 29"/>
            <p:cNvCxnSpPr/>
            <p:nvPr/>
          </p:nvCxnSpPr>
          <p:spPr>
            <a:xfrm rot="5400000">
              <a:off x="2607455" y="3607595"/>
              <a:ext cx="1857388" cy="642942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Прямая со стрелкой 35"/>
            <p:cNvCxnSpPr/>
            <p:nvPr/>
          </p:nvCxnSpPr>
          <p:spPr>
            <a:xfrm rot="16200000" flipH="1">
              <a:off x="4429124" y="3643314"/>
              <a:ext cx="1857388" cy="571504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-142908" y="1071546"/>
            <a:ext cx="88292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normalizeH="0" baseline="0" dirty="0" smtClean="0">
                <a:ln w="17780" cmpd="sng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Ткацькі переплетення різноманітні і поділяються на 4 основних класи</a:t>
            </a:r>
            <a:endParaRPr kumimoji="0" lang="uk-UA" sz="2800" b="1" i="0" u="none" strike="noStrike" normalizeH="0" baseline="0" dirty="0" smtClean="0">
              <a:ln w="17780" cmpd="sng">
                <a:solidFill>
                  <a:srgbClr val="00B050"/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50800" algn="tl" rotWithShape="0">
                  <a:srgbClr val="000000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85728"/>
            <a:ext cx="55146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Ткацькі переплетення</a:t>
            </a:r>
            <a:endParaRPr lang="uk-UA" sz="4000" dirty="0"/>
          </a:p>
        </p:txBody>
      </p:sp>
      <p:pic>
        <p:nvPicPr>
          <p:cNvPr id="3" name="Рисунок 2" descr="01020101.jpg"/>
          <p:cNvPicPr>
            <a:picLocks noChangeAspect="1"/>
          </p:cNvPicPr>
          <p:nvPr/>
        </p:nvPicPr>
        <p:blipFill>
          <a:blip r:embed="rId2"/>
          <a:srcRect l="41404" t="573" b="41404"/>
          <a:stretch>
            <a:fillRect/>
          </a:stretch>
        </p:blipFill>
        <p:spPr>
          <a:xfrm>
            <a:off x="6000760" y="2000240"/>
            <a:ext cx="2428892" cy="2405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357950" y="1643050"/>
            <a:ext cx="357190" cy="21431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 4"/>
          <p:cNvSpPr/>
          <p:nvPr/>
        </p:nvSpPr>
        <p:spPr>
          <a:xfrm>
            <a:off x="7715272" y="1643050"/>
            <a:ext cx="35719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TextBox 5"/>
          <p:cNvSpPr txBox="1"/>
          <p:nvPr/>
        </p:nvSpPr>
        <p:spPr>
          <a:xfrm>
            <a:off x="5857884" y="1559470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а -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15206" y="1571612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б - 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2357430"/>
            <a:ext cx="55007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 замальовуванні ткацьких переплетень на папері в клітинку прийнято вважати кожен вертикальний ряд клітинок </a:t>
            </a:r>
            <a:r>
              <a:rPr lang="uk-UA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основною ниткою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</a:t>
            </a:r>
            <a:r>
              <a:rPr lang="uk-UA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а</a:t>
            </a:r>
            <a:r>
              <a:rPr lang="uk-UA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кожен горизонтальний – </a:t>
            </a:r>
            <a:r>
              <a:rPr lang="uk-UA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ниткою піткання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Кожна клітинка являє собою перекриття 2-х ниток – </a:t>
            </a:r>
            <a:r>
              <a:rPr lang="uk-UA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основи та піткання.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Якщо на лицевий бік тканини виходить 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о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 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.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 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н 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– це основне перекриття (        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Якщо на лицевий бік  тканини виходить 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 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– це </a:t>
            </a:r>
            <a:r>
              <a:rPr lang="uk-UA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піткальне</a:t>
            </a:r>
            <a:r>
              <a:rPr lang="uk-UA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перекриття (       ).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14612" y="4643446"/>
            <a:ext cx="357190" cy="21431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3176262" y="5466895"/>
            <a:ext cx="35719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>
            <a:off x="357158" y="928670"/>
            <a:ext cx="8472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Переплетенням ниток у тканині називається порядок взаємного перекриття ниток основи та піткання.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43570" y="4643446"/>
            <a:ext cx="32147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Рис.1.1. Система координат для проектування ткацького переплетення</a:t>
            </a:r>
          </a:p>
          <a:p>
            <a:r>
              <a:rPr lang="uk-UA" dirty="0" smtClean="0"/>
              <a:t>а- позначення ниток основи, </a:t>
            </a:r>
          </a:p>
          <a:p>
            <a:r>
              <a:rPr lang="uk-UA" dirty="0" smtClean="0"/>
              <a:t>б- позначення ниток піткання.</a:t>
            </a:r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1643050"/>
            <a:ext cx="800105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Рапорт – це малюнок переплетення, що повторюється, який має певну кількість ниток по основі та пітканню.</a:t>
            </a:r>
          </a:p>
          <a:p>
            <a:endParaRPr lang="uk-UA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uk-UA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 схемах переплетення його позначають лініями у лівому нижньому </a:t>
            </a:r>
          </a:p>
          <a:p>
            <a:r>
              <a:rPr lang="uk-UA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куті і записують буквою </a:t>
            </a:r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</a:t>
            </a: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  <a:endParaRPr lang="en-US" sz="2000" b="1" u="sng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en-US" sz="2000" b="1" u="sng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uk-UA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28992" y="642918"/>
            <a:ext cx="19543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Рапорт</a:t>
            </a:r>
            <a:endParaRPr lang="uk-UA" sz="2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5286388"/>
            <a:ext cx="7358114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-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кількість 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що утворюють малюнок переплетення, </a:t>
            </a:r>
          </a:p>
          <a:p>
            <a:pPr algn="ctr"/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 - кількість 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що утворюють малюнок переплетення.</a:t>
            </a:r>
            <a:endParaRPr lang="uk-UA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28992" y="4143380"/>
            <a:ext cx="2286631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2400" b="1" u="sng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R=R</a:t>
            </a:r>
            <a:r>
              <a:rPr lang="uk-UA" sz="2400" b="1" u="sng" baseline="-2500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</a:t>
            </a:r>
            <a:r>
              <a:rPr lang="en-US" sz="2400" b="1" u="sng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=R</a:t>
            </a:r>
            <a:r>
              <a:rPr lang="ru-RU" sz="2400" b="1" u="sng" baseline="-25000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</a:t>
            </a:r>
            <a:r>
              <a:rPr lang="en-US" sz="2400" b="1" u="sng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=2</a:t>
            </a:r>
            <a:endParaRPr lang="uk-UA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1142984"/>
            <a:ext cx="5857916" cy="7858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14" name="Группа 13"/>
          <p:cNvGrpSpPr/>
          <p:nvPr/>
        </p:nvGrpSpPr>
        <p:grpSpPr>
          <a:xfrm>
            <a:off x="714348" y="1357298"/>
            <a:ext cx="7929586" cy="2786082"/>
            <a:chOff x="714348" y="1357298"/>
            <a:chExt cx="7929586" cy="2786082"/>
          </a:xfrm>
        </p:grpSpPr>
        <p:sp>
          <p:nvSpPr>
            <p:cNvPr id="3" name="TextBox 2"/>
            <p:cNvSpPr txBox="1"/>
            <p:nvPr/>
          </p:nvSpPr>
          <p:spPr>
            <a:xfrm>
              <a:off x="1643042" y="1357298"/>
              <a:ext cx="70008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Переплетення </a:t>
              </a:r>
              <a:r>
                <a:rPr lang="en-US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I </a:t>
              </a:r>
              <a:r>
                <a:rPr lang="ru-RU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класу. Прост</a:t>
              </a:r>
              <a:r>
                <a:rPr lang="uk-UA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і(гладкі).</a:t>
              </a:r>
              <a:endParaRPr lang="uk-UA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714348" y="2428868"/>
              <a:ext cx="2500330" cy="714380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>
                <a:solidFill>
                  <a:srgbClr val="FF0000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3428992" y="3429000"/>
              <a:ext cx="2500330" cy="71438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6000760" y="2428868"/>
              <a:ext cx="2500330" cy="714380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57224" y="2571744"/>
              <a:ext cx="2071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/>
                <a:t>Полотняне</a:t>
              </a:r>
              <a:endParaRPr lang="uk-UA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714744" y="3571876"/>
              <a:ext cx="2000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/>
                <a:t>Саржеве</a:t>
              </a:r>
              <a:endParaRPr lang="uk-UA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143636" y="2571744"/>
              <a:ext cx="22860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/>
                <a:t>Атласно-сатинове</a:t>
              </a:r>
              <a:endParaRPr lang="uk-UA" dirty="0"/>
            </a:p>
          </p:txBody>
        </p:sp>
        <p:cxnSp>
          <p:nvCxnSpPr>
            <p:cNvPr id="11" name="Прямая соединительная линия 10"/>
            <p:cNvCxnSpPr/>
            <p:nvPr/>
          </p:nvCxnSpPr>
          <p:spPr>
            <a:xfrm rot="5400000">
              <a:off x="2321703" y="1964521"/>
              <a:ext cx="500066" cy="42862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>
              <a:endCxn id="5" idx="0"/>
            </p:cNvCxnSpPr>
            <p:nvPr/>
          </p:nvCxnSpPr>
          <p:spPr>
            <a:xfrm rot="16200000" flipH="1">
              <a:off x="3912389" y="2662232"/>
              <a:ext cx="1499404" cy="3413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16200000" flipH="1">
              <a:off x="6500826" y="1928802"/>
              <a:ext cx="500066" cy="50006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8" name="Прямоугольник 17"/>
          <p:cNvSpPr/>
          <p:nvPr/>
        </p:nvSpPr>
        <p:spPr>
          <a:xfrm>
            <a:off x="595726" y="4643446"/>
            <a:ext cx="8097088" cy="147732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Особливості простих переплетень:</a:t>
            </a:r>
          </a:p>
          <a:p>
            <a:pPr marL="342900" indent="-342900">
              <a:lnSpc>
                <a:spcPct val="20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в рапорті кожна </a:t>
            </a:r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н</a:t>
            </a:r>
            <a:r>
              <a:rPr lang="en-US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.</a:t>
            </a:r>
            <a:r>
              <a:rPr lang="en-US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о</a:t>
            </a:r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. переплітається з </a:t>
            </a:r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н</a:t>
            </a:r>
            <a:r>
              <a:rPr lang="en-US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.</a:t>
            </a:r>
            <a:r>
              <a:rPr lang="en-US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п</a:t>
            </a:r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. тільки один раз;</a:t>
            </a:r>
          </a:p>
          <a:p>
            <a:pPr marL="342900" indent="-342900">
              <a:lnSpc>
                <a:spcPct val="20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en-US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Ro </a:t>
            </a:r>
            <a:r>
              <a:rPr lang="uk-UA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завжди дорівнює </a:t>
            </a:r>
            <a:r>
              <a:rPr lang="en-US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R </a:t>
            </a:r>
            <a:r>
              <a:rPr lang="ru-RU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п</a:t>
            </a:r>
            <a:r>
              <a:rPr lang="uk-UA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6686568" cy="64292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Полотняне переплетення</a:t>
            </a:r>
            <a:endParaRPr lang="uk-UA" dirty="0"/>
          </a:p>
        </p:txBody>
      </p:sp>
      <p:pic>
        <p:nvPicPr>
          <p:cNvPr id="3" name="Рисунок 2" descr="&amp;Scy;&amp;ocy;&amp;dcy;&amp;iecy;&amp;rcy;&amp;zhcy;&amp;acy;&amp;ncy;&amp;icy;&amp;iecy; 1. &amp;Tcy;&amp;iecy;&amp;kcy;&amp;scy;&amp;tcy;&amp;icy;&amp;lcy;&amp;softcy;&amp;ncy;&amp;ocy;&amp;iecy; &amp;mcy;&amp;acy;&amp;tcy;&amp;iecy;&amp;rcy;&amp;icy;&amp;acy;&amp;lcy;&amp;ocy;&amp;vcy;&amp;iecy;&amp;dcy;&amp;iecy;&amp;ncy;&amp;icy;&amp;iecy; - &amp;Lcy;&amp;iecy;&amp;kcy;&amp;tscy;&amp;icy;&amp;icy; - &amp;pcy;&amp;ocy; &amp;tcy;&amp;iecy;&amp;kcy;…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357298"/>
            <a:ext cx="3300420" cy="2433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28596" y="1428736"/>
            <a:ext cx="4714908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полотняному переплетенні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</a:t>
            </a:r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і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</a:t>
            </a:r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чергуються через одну: на лицевий бік виходять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</a:t>
            </a:r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.н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., потім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</a:t>
            </a:r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.п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</a:t>
            </a:r>
            <a:endParaRPr lang="uk-UA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3786190"/>
            <a:ext cx="36359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R=R</a:t>
            </a:r>
            <a:r>
              <a:rPr lang="uk-UA" sz="2800" b="1" u="sng" baseline="-25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</a:t>
            </a:r>
            <a:r>
              <a:rPr lang="en-US" sz="2800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=R</a:t>
            </a:r>
            <a:r>
              <a:rPr lang="ru-RU" sz="2800" b="1" u="sng" baseline="-250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</a:t>
            </a:r>
            <a:r>
              <a:rPr lang="en-US" sz="2800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=2</a:t>
            </a:r>
            <a:r>
              <a:rPr lang="uk-UA" sz="2800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нитки</a:t>
            </a:r>
            <a:endParaRPr lang="uk-UA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14942" y="3929066"/>
            <a:ext cx="33874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Рис.1.2. </a:t>
            </a:r>
          </a:p>
          <a:p>
            <a:pPr algn="ctr"/>
            <a:r>
              <a:rPr lang="uk-U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Полотняне переплетення</a:t>
            </a:r>
            <a:endParaRPr lang="uk-U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5000636"/>
            <a:ext cx="678661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Тканини полотняного переплетення мають рівну, матову, однакову з обох боків поверхню. </a:t>
            </a:r>
            <a:endParaRPr lang="uk-UA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472518" cy="1071570"/>
          </a:xfrm>
        </p:spPr>
        <p:txBody>
          <a:bodyPr>
            <a:normAutofit/>
          </a:bodyPr>
          <a:lstStyle/>
          <a:p>
            <a:pPr algn="ctr"/>
            <a:r>
              <a:rPr lang="uk-UA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Виготовлення</a:t>
            </a:r>
            <a:r>
              <a:rPr lang="uk-UA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 тканин полотняним переплетенням</a:t>
            </a:r>
            <a:endParaRPr lang="uk-UA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85852" y="1571612"/>
            <a:ext cx="627447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uk-UA" dirty="0" smtClean="0">
                <a:solidFill>
                  <a:srgbClr val="33CC33"/>
                </a:solidFill>
              </a:rPr>
              <a:t>Бавовняні</a:t>
            </a:r>
            <a:r>
              <a:rPr lang="uk-UA" dirty="0" smtClean="0"/>
              <a:t> – ситці, бязі, міткалі, </a:t>
            </a:r>
            <a:r>
              <a:rPr lang="uk-UA" dirty="0" err="1" smtClean="0"/>
              <a:t>маркізети</a:t>
            </a:r>
            <a:r>
              <a:rPr lang="uk-UA" dirty="0" smtClean="0"/>
              <a:t>, </a:t>
            </a:r>
            <a:r>
              <a:rPr lang="uk-UA" dirty="0" err="1" smtClean="0"/>
              <a:t>батисти</a:t>
            </a:r>
            <a:r>
              <a:rPr lang="uk-UA" dirty="0" smtClean="0"/>
              <a:t> і т.д.</a:t>
            </a:r>
          </a:p>
          <a:p>
            <a:pPr>
              <a:lnSpc>
                <a:spcPct val="150000"/>
              </a:lnSpc>
            </a:pPr>
            <a:r>
              <a:rPr lang="uk-UA" dirty="0" smtClean="0">
                <a:solidFill>
                  <a:srgbClr val="FFFF00"/>
                </a:solidFill>
              </a:rPr>
              <a:t>Лляні</a:t>
            </a:r>
            <a:r>
              <a:rPr lang="uk-UA" dirty="0" smtClean="0"/>
              <a:t> – полотна, бортівки, </a:t>
            </a:r>
            <a:r>
              <a:rPr lang="uk-UA" dirty="0" err="1" smtClean="0"/>
              <a:t>парусіни</a:t>
            </a:r>
            <a:r>
              <a:rPr lang="uk-UA" dirty="0"/>
              <a:t> </a:t>
            </a:r>
            <a:r>
              <a:rPr lang="uk-UA" dirty="0" smtClean="0"/>
              <a:t>і т.д.</a:t>
            </a:r>
          </a:p>
          <a:p>
            <a:pPr>
              <a:lnSpc>
                <a:spcPct val="150000"/>
              </a:lnSpc>
            </a:pPr>
            <a:r>
              <a:rPr lang="uk-UA" dirty="0" smtClean="0">
                <a:solidFill>
                  <a:srgbClr val="FF0000"/>
                </a:solidFill>
              </a:rPr>
              <a:t>Шовкові</a:t>
            </a:r>
            <a:r>
              <a:rPr lang="uk-UA" dirty="0" smtClean="0"/>
              <a:t> – крепдешин, креп-жоржет, креп-шифон і т.д.</a:t>
            </a:r>
          </a:p>
          <a:p>
            <a:pPr>
              <a:lnSpc>
                <a:spcPct val="150000"/>
              </a:lnSpc>
            </a:pPr>
            <a:r>
              <a:rPr lang="uk-UA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Вовняні</a:t>
            </a:r>
            <a:r>
              <a:rPr lang="uk-UA" dirty="0" smtClean="0"/>
              <a:t> – сукна, сукняні і костюмні тканини.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3786190"/>
            <a:ext cx="8858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Властивості тканин, виготовлених полотняним переплетенням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728" y="4714884"/>
            <a:ext cx="5816016" cy="12883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Clr>
                <a:srgbClr val="00B0F0"/>
              </a:buClr>
              <a:buFont typeface="Wingdings" pitchFamily="2" charset="2"/>
              <a:buChar char="v"/>
            </a:pPr>
            <a:r>
              <a:rPr lang="uk-UA" dirty="0" smtClean="0"/>
              <a:t>підвищена міцність в процесі розтягування;</a:t>
            </a:r>
          </a:p>
          <a:p>
            <a:pPr>
              <a:lnSpc>
                <a:spcPct val="150000"/>
              </a:lnSpc>
              <a:buClr>
                <a:srgbClr val="00B0F0"/>
              </a:buClr>
              <a:buFont typeface="Wingdings" pitchFamily="2" charset="2"/>
              <a:buChar char="v"/>
            </a:pPr>
            <a:r>
              <a:rPr lang="uk-UA" dirty="0" smtClean="0"/>
              <a:t> підвищена жорсткість при підвищеній щільності;</a:t>
            </a:r>
          </a:p>
          <a:p>
            <a:pPr>
              <a:lnSpc>
                <a:spcPct val="150000"/>
              </a:lnSpc>
              <a:buClr>
                <a:srgbClr val="00B0F0"/>
              </a:buClr>
              <a:buFont typeface="Wingdings" pitchFamily="2" charset="2"/>
              <a:buChar char="v"/>
            </a:pPr>
            <a:r>
              <a:rPr lang="uk-UA" dirty="0" smtClean="0"/>
              <a:t>полотняні тканини не чинять опір різанню.</a:t>
            </a:r>
            <a:endParaRPr lang="uk-UA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069848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/>
              <a:t>Саржеве переплетення</a:t>
            </a:r>
            <a:endParaRPr lang="uk-UA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2143116"/>
            <a:ext cx="4429156" cy="332398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uk-UA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Утворює на лицевому боці тканини рубчик, що проходить знизу зліва вгору праворуч, під кутом </a:t>
            </a:r>
            <a:r>
              <a:rPr lang="uk-UA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45</a:t>
            </a:r>
            <a:r>
              <a:rPr lang="en-U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º </a:t>
            </a:r>
            <a:r>
              <a:rPr lang="ru-RU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-  по </a:t>
            </a:r>
            <a:r>
              <a:rPr lang="ru-RU" sz="24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діагоналі</a:t>
            </a:r>
            <a:r>
              <a:rPr lang="ru-RU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(саржа, </a:t>
            </a:r>
            <a:r>
              <a:rPr lang="ru-RU" sz="24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кашемір</a:t>
            </a:r>
            <a:r>
              <a:rPr lang="ru-RU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, шотландка і т.д.)</a:t>
            </a:r>
          </a:p>
          <a:p>
            <a:endParaRPr lang="uk-UA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1026" name="Picture 2" descr="&amp;Scy;&amp;ocy;&amp;dcy;&amp;iecy;&amp;rcy;&amp;zhcy;&amp;acy;&amp;ncy;&amp;icy;&amp;iecy; 1. &amp;Tcy;&amp;iecy;&amp;kcy;&amp;scy;&amp;tcy;&amp;icy;&amp;lcy;&amp;softcy;&amp;ncy;&amp;ocy;&amp;iecy; &amp;mcy;&amp;acy;&amp;tcy;&amp;iecy;&amp;rcy;&amp;icy;&amp;acy;&amp;lcy;&amp;ocy;&amp;vcy;&amp;iecy;&amp;dcy;&amp;iecy;&amp;ncy;&amp;icy;&amp;iecy; - &amp;Lcy;&amp;iecy;&amp;kcy;&amp;tscy;&amp;icy;&amp;icy; - &amp;pcy;&amp;ocy; &amp;tcy;&amp;iecy;&amp;kcy;…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928802"/>
            <a:ext cx="4242251" cy="3000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072066" y="5072074"/>
            <a:ext cx="3299301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uk-UA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Рис. 1.3. </a:t>
            </a:r>
          </a:p>
          <a:p>
            <a:pPr algn="ctr"/>
            <a:r>
              <a:rPr lang="uk-UA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Саржеве </a:t>
            </a:r>
            <a:r>
              <a:rPr lang="uk-UA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преплетення</a:t>
            </a:r>
            <a:endParaRPr lang="uk-UA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515352" cy="106984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Характерні ознаки утворення саржі :</a:t>
            </a:r>
            <a:endParaRPr lang="uk-UA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500174"/>
            <a:ext cx="81439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Найменша кількість ниток в рапорті -  3.</a:t>
            </a:r>
          </a:p>
          <a:p>
            <a:pPr>
              <a:buFont typeface="Arial" pitchFamily="34" charset="0"/>
              <a:buChar char="•"/>
            </a:pP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При кожному наступному прокладанні н.п. ткацький малюнок зсувається на 1 нитку.</a:t>
            </a:r>
            <a:endParaRPr lang="uk-UA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00166" y="2857496"/>
            <a:ext cx="5695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Саржеве переплетення позначають дробом:</a:t>
            </a:r>
            <a:endParaRPr lang="uk-UA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3643314"/>
            <a:ext cx="81439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000" b="1" dirty="0" smtClean="0">
                <a:ln w="1905"/>
                <a:solidFill>
                  <a:srgbClr val="F40CE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 чисельнику </a:t>
            </a:r>
            <a:r>
              <a:rPr lang="uk-UA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ставлять число основних перекриттів в кожному ряду рапорта.</a:t>
            </a:r>
          </a:p>
          <a:p>
            <a:pPr>
              <a:buFont typeface="Arial" pitchFamily="34" charset="0"/>
              <a:buChar char="•"/>
            </a:pPr>
            <a:r>
              <a:rPr lang="uk-UA" sz="2000" b="1" dirty="0" smtClean="0">
                <a:ln w="1905"/>
                <a:solidFill>
                  <a:srgbClr val="F76DA8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 знаменнику</a:t>
            </a:r>
            <a:r>
              <a:rPr lang="uk-UA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число піткальних перекриттів.</a:t>
            </a:r>
          </a:p>
          <a:p>
            <a:pPr>
              <a:buFont typeface="Arial" pitchFamily="34" charset="0"/>
              <a:buChar char="•"/>
            </a:pPr>
            <a:r>
              <a:rPr lang="uk-UA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Основне саржеве переплетення: </a:t>
            </a:r>
            <a:r>
              <a:rPr lang="uk-UA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2/1, 3/1, 4/1: на лицевому боці переважають </a:t>
            </a:r>
            <a:r>
              <a:rPr lang="uk-UA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</a:t>
            </a:r>
            <a:r>
              <a:rPr lang="en-US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r>
              <a:rPr lang="uk-UA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о.</a:t>
            </a:r>
          </a:p>
          <a:p>
            <a:pPr>
              <a:buFont typeface="Arial" pitchFamily="34" charset="0"/>
              <a:buChar char="•"/>
            </a:pPr>
            <a:r>
              <a:rPr lang="uk-UA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Піткальне саржеве переплетення: </a:t>
            </a:r>
            <a:r>
              <a:rPr lang="uk-UA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½, 1/3 ,1/4 : на лицевому боці переважають </a:t>
            </a:r>
            <a:r>
              <a:rPr lang="uk-UA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</a:t>
            </a:r>
            <a:r>
              <a:rPr lang="en-US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.п</a:t>
            </a:r>
            <a:r>
              <a:rPr lang="uk-UA" sz="2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uk-UA" sz="2000" b="1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472518" cy="1069848"/>
          </a:xfrm>
        </p:spPr>
        <p:txBody>
          <a:bodyPr>
            <a:noAutofit/>
          </a:bodyPr>
          <a:lstStyle/>
          <a:p>
            <a:r>
              <a:rPr lang="uk-UA" sz="2800" dirty="0" smtClean="0"/>
              <a:t>Виготовлення тканин саржевим переплетенням</a:t>
            </a:r>
            <a:endParaRPr lang="uk-UA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000364" y="1142984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1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Основне саржеве переплетення</a:t>
            </a:r>
            <a:endParaRPr lang="uk-UA" sz="1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00364" y="1928802"/>
            <a:ext cx="3214710" cy="35719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grpSp>
        <p:nvGrpSpPr>
          <p:cNvPr id="26" name="Группа 25"/>
          <p:cNvGrpSpPr/>
          <p:nvPr/>
        </p:nvGrpSpPr>
        <p:grpSpPr>
          <a:xfrm>
            <a:off x="1785918" y="1071546"/>
            <a:ext cx="5357850" cy="2071702"/>
            <a:chOff x="1785918" y="1071546"/>
            <a:chExt cx="5357850" cy="2071702"/>
          </a:xfrm>
        </p:grpSpPr>
        <p:sp>
          <p:nvSpPr>
            <p:cNvPr id="3" name="Блок-схема: типовой процесс 2"/>
            <p:cNvSpPr/>
            <p:nvPr/>
          </p:nvSpPr>
          <p:spPr>
            <a:xfrm>
              <a:off x="2428860" y="1071546"/>
              <a:ext cx="3857652" cy="642942"/>
            </a:xfrm>
            <a:prstGeom prst="flowChartPredefinedProcess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uk-UA" sz="1600" b="1" cap="all" dirty="0" smtClean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Основне саржеве переплетення</a:t>
              </a:r>
              <a:endParaRPr lang="uk-UA" sz="1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71802" y="1928802"/>
              <a:ext cx="3143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Напівшовкові тканини</a:t>
              </a:r>
              <a:endParaRPr lang="uk-UA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cxnSp>
          <p:nvCxnSpPr>
            <p:cNvPr id="8" name="Прямая соединительная линия 7"/>
            <p:cNvCxnSpPr>
              <a:stCxn id="4" idx="2"/>
            </p:cNvCxnSpPr>
            <p:nvPr/>
          </p:nvCxnSpPr>
          <p:spPr>
            <a:xfrm rot="5400000">
              <a:off x="4256371" y="1828282"/>
              <a:ext cx="201838" cy="792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9" name="Овал 8"/>
            <p:cNvSpPr/>
            <p:nvPr/>
          </p:nvSpPr>
          <p:spPr>
            <a:xfrm>
              <a:off x="1785918" y="2643182"/>
              <a:ext cx="2071702" cy="500066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Шовк – </a:t>
              </a:r>
              <a:r>
                <a:rPr lang="uk-UA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н</a:t>
              </a:r>
              <a:r>
                <a:rPr lang="uk-UA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.о</a:t>
              </a:r>
              <a:r>
                <a:rPr lang="uk-UA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.</a:t>
              </a:r>
              <a:endParaRPr lang="uk-UA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10" name="Овал 9"/>
            <p:cNvSpPr/>
            <p:nvPr/>
          </p:nvSpPr>
          <p:spPr>
            <a:xfrm>
              <a:off x="5000628" y="2643182"/>
              <a:ext cx="2143140" cy="500066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214942" y="2714620"/>
              <a:ext cx="1928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Бавовна – </a:t>
              </a:r>
              <a:r>
                <a:rPr lang="uk-UA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н .п</a:t>
              </a:r>
              <a:r>
                <a:rPr lang="uk-UA" dirty="0" smtClean="0"/>
                <a:t>.</a:t>
              </a:r>
              <a:endParaRPr lang="uk-UA" dirty="0"/>
            </a:p>
          </p:txBody>
        </p:sp>
        <p:cxnSp>
          <p:nvCxnSpPr>
            <p:cNvPr id="13" name="Прямая со стрелкой 12"/>
            <p:cNvCxnSpPr>
              <a:endCxn id="9" idx="0"/>
            </p:cNvCxnSpPr>
            <p:nvPr/>
          </p:nvCxnSpPr>
          <p:spPr>
            <a:xfrm rot="10800000" flipV="1">
              <a:off x="2821770" y="2285992"/>
              <a:ext cx="821537" cy="35719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>
              <a:endCxn id="10" idx="0"/>
            </p:cNvCxnSpPr>
            <p:nvPr/>
          </p:nvCxnSpPr>
          <p:spPr>
            <a:xfrm>
              <a:off x="5143504" y="2285992"/>
              <a:ext cx="928694" cy="35719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7" name="Группа 26"/>
          <p:cNvGrpSpPr/>
          <p:nvPr/>
        </p:nvGrpSpPr>
        <p:grpSpPr>
          <a:xfrm>
            <a:off x="1571604" y="3786190"/>
            <a:ext cx="5786478" cy="2143140"/>
            <a:chOff x="1571604" y="3786190"/>
            <a:chExt cx="5786478" cy="2143140"/>
          </a:xfrm>
        </p:grpSpPr>
        <p:sp>
          <p:nvSpPr>
            <p:cNvPr id="16" name="Блок-схема: типовой процесс 15"/>
            <p:cNvSpPr/>
            <p:nvPr/>
          </p:nvSpPr>
          <p:spPr>
            <a:xfrm>
              <a:off x="2428860" y="3786190"/>
              <a:ext cx="3857652" cy="642942"/>
            </a:xfrm>
            <a:prstGeom prst="flowChartPredefinedProcess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uk-UA" sz="1600" b="1" cap="all" dirty="0" smtClean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Уточне саржеве переплетення</a:t>
              </a:r>
              <a:endParaRPr lang="uk-UA" sz="1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2857488" y="4714884"/>
              <a:ext cx="3214710" cy="35719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928926" y="4714884"/>
              <a:ext cx="3143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Напіввовняні</a:t>
              </a:r>
              <a:r>
                <a:rPr lang="uk-UA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 тканини</a:t>
              </a:r>
              <a:endParaRPr lang="uk-UA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sp>
          <p:nvSpPr>
            <p:cNvPr id="22" name="Овал 21"/>
            <p:cNvSpPr/>
            <p:nvPr/>
          </p:nvSpPr>
          <p:spPr>
            <a:xfrm>
              <a:off x="5214942" y="5429264"/>
              <a:ext cx="2143140" cy="500066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Вовна – н.п.</a:t>
              </a:r>
              <a:endParaRPr lang="uk-UA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3" name="Овал 22"/>
            <p:cNvSpPr/>
            <p:nvPr/>
          </p:nvSpPr>
          <p:spPr>
            <a:xfrm>
              <a:off x="1571604" y="5429264"/>
              <a:ext cx="2214578" cy="500066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16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Бавовна – н.о.</a:t>
              </a:r>
              <a:endParaRPr lang="uk-UA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cxnSp>
          <p:nvCxnSpPr>
            <p:cNvPr id="24" name="Прямая со стрелкой 23"/>
            <p:cNvCxnSpPr/>
            <p:nvPr/>
          </p:nvCxnSpPr>
          <p:spPr>
            <a:xfrm rot="10800000" flipV="1">
              <a:off x="2714612" y="5072074"/>
              <a:ext cx="821537" cy="35719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25" name="Прямая со стрелкой 24"/>
          <p:cNvCxnSpPr/>
          <p:nvPr/>
        </p:nvCxnSpPr>
        <p:spPr>
          <a:xfrm>
            <a:off x="5214942" y="5072074"/>
            <a:ext cx="928694" cy="3571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069848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/>
              <a:t>Властивості тканин, виготовлених саржевим переплетенням:</a:t>
            </a:r>
            <a:endParaRPr lang="uk-UA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2071678"/>
            <a:ext cx="79296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FFC000"/>
              </a:buClr>
              <a:buFont typeface="Wingdings" pitchFamily="2" charset="2"/>
              <a:buChar char="Ø"/>
            </a:pPr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більша еластичність, м'якість; </a:t>
            </a:r>
          </a:p>
          <a:p>
            <a:pPr>
              <a:buClr>
                <a:srgbClr val="FFC000"/>
              </a:buClr>
              <a:buFont typeface="Wingdings" pitchFamily="2" charset="2"/>
              <a:buChar char="Ø"/>
            </a:pPr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менша міцність, ніж у полотняного переплетення, </a:t>
            </a:r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тому що</a:t>
            </a:r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перекриття у саржевому переплетенні більш довгі, ніж у полотняному;</a:t>
            </a:r>
          </a:p>
          <a:p>
            <a:pPr>
              <a:buClr>
                <a:srgbClr val="FFC000"/>
              </a:buClr>
              <a:buFont typeface="Wingdings" pitchFamily="2" charset="2"/>
              <a:buChar char="Ø"/>
            </a:pPr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при низькій щільності тканини володіють підвищеною розтяжністю по діагоналі.</a:t>
            </a:r>
            <a:endParaRPr lang="uk-UA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" name="Рисунок 4" descr="&amp;Dcy;&amp;zhcy;&amp;icy;&amp;ncy;&amp;scy;&amp;ocy;&amp;vcy;&amp;ycy;&amp;iecy; &amp;tcy;&amp;kcy;&amp;acy;&amp;ncy;&amp;icy; - Moda-review.com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4786322"/>
            <a:ext cx="3491480" cy="14369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069848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Сатино</a:t>
            </a:r>
            <a:r>
              <a:rPr lang="uk-UA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- атласне </a:t>
            </a:r>
            <a:r>
              <a:rPr lang="uk-UA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переплетення</a:t>
            </a:r>
            <a:endParaRPr lang="uk-UA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2000240"/>
            <a:ext cx="7286675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Тканини сатинових і атласних переплетень на лицевому боці мають подовжені перекриття, тому вони гладкі і блискучі.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лицевому боці </a:t>
            </a:r>
            <a:r>
              <a:rPr lang="uk-UA" sz="2000" dirty="0" smtClean="0">
                <a:ln w="18415" cmpd="sng">
                  <a:noFill/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сатину</a:t>
            </a: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переважають </a:t>
            </a:r>
            <a:r>
              <a:rPr lang="uk-UA" sz="2000" dirty="0" smtClean="0">
                <a:ln w="18415" cmpd="sng">
                  <a:noFill/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н.п</a:t>
            </a: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лицевому боці </a:t>
            </a:r>
            <a:r>
              <a:rPr lang="uk-UA" sz="2000" dirty="0" smtClean="0">
                <a:ln w="18415" cmpd="sng">
                  <a:noFill/>
                  <a:prstDash val="solid"/>
                </a:ln>
                <a:solidFill>
                  <a:srgbClr val="F76DA8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атласу</a:t>
            </a: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переважають </a:t>
            </a:r>
            <a:r>
              <a:rPr lang="uk-UA" sz="2000" dirty="0" smtClean="0">
                <a:ln w="18415" cmpd="sng">
                  <a:noFill/>
                  <a:prstDash val="solid"/>
                </a:ln>
                <a:solidFill>
                  <a:srgbClr val="F76DA8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н.о</a:t>
            </a: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 рапорті (</a:t>
            </a:r>
            <a:r>
              <a:rPr 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</a:t>
            </a: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)</a:t>
            </a:r>
            <a:r>
              <a:rPr 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uk-UA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сатинового і атласного переплетень повинно бути не менше 5-ти ниток.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642918"/>
            <a:ext cx="8229600" cy="1069848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Сатинове переплетення</a:t>
            </a:r>
            <a:br>
              <a:rPr lang="uk-UA" dirty="0" smtClean="0"/>
            </a:br>
            <a:endParaRPr lang="uk-UA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2214554"/>
            <a:ext cx="3100384" cy="1752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28596" y="2428868"/>
            <a:ext cx="4929222" cy="32778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lnSpc>
                <a:spcPct val="150000"/>
              </a:lnSpc>
            </a:pPr>
            <a:r>
              <a:rPr lang="uk-UA" b="1" dirty="0" smtClean="0">
                <a:ln/>
                <a:solidFill>
                  <a:schemeClr val="accent3"/>
                </a:solidFill>
              </a:rPr>
              <a:t>Кожна н.о. у рапорті (</a:t>
            </a:r>
            <a:r>
              <a:rPr lang="en-US" b="1" dirty="0" smtClean="0">
                <a:ln/>
                <a:solidFill>
                  <a:schemeClr val="accent3"/>
                </a:solidFill>
              </a:rPr>
              <a:t>R</a:t>
            </a:r>
            <a:r>
              <a:rPr lang="uk-UA" b="1" dirty="0" smtClean="0">
                <a:ln/>
                <a:solidFill>
                  <a:schemeClr val="accent3"/>
                </a:solidFill>
              </a:rPr>
              <a:t>)</a:t>
            </a:r>
            <a:r>
              <a:rPr lang="en-US" b="1" dirty="0" smtClean="0">
                <a:ln/>
                <a:solidFill>
                  <a:schemeClr val="accent3"/>
                </a:solidFill>
              </a:rPr>
              <a:t> </a:t>
            </a:r>
            <a:r>
              <a:rPr lang="uk-UA" b="1" dirty="0" smtClean="0">
                <a:ln/>
                <a:solidFill>
                  <a:schemeClr val="accent3"/>
                </a:solidFill>
              </a:rPr>
              <a:t>виходить 1 раз на лицевий бік і потім проходить під 4-ма н.п.</a:t>
            </a:r>
          </a:p>
          <a:p>
            <a:pPr>
              <a:lnSpc>
                <a:spcPct val="150000"/>
              </a:lnSpc>
            </a:pPr>
            <a:r>
              <a:rPr lang="uk-UA" b="1" dirty="0" smtClean="0">
                <a:ln/>
                <a:solidFill>
                  <a:schemeClr val="accent3"/>
                </a:solidFill>
              </a:rPr>
              <a:t>У кожному наступному, горизонтальному ряді відбувається таке саме чергування перекриттів, але відбувається зсув на 2 нитки.</a:t>
            </a:r>
          </a:p>
          <a:p>
            <a:endParaRPr lang="uk-UA" b="1" dirty="0">
              <a:ln/>
              <a:solidFill>
                <a:schemeClr val="accent3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4572008"/>
            <a:ext cx="2893741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uk-UA" b="1" dirty="0" smtClean="0">
                <a:ln/>
                <a:solidFill>
                  <a:schemeClr val="accent3"/>
                </a:solidFill>
              </a:rPr>
              <a:t>Рис.1.4. </a:t>
            </a:r>
          </a:p>
          <a:p>
            <a:pPr algn="ctr"/>
            <a:r>
              <a:rPr lang="uk-UA" b="1" dirty="0" smtClean="0">
                <a:ln/>
                <a:solidFill>
                  <a:schemeClr val="accent3"/>
                </a:solidFill>
              </a:rPr>
              <a:t>П</a:t>
            </a:r>
            <a:r>
              <a:rPr lang="en-US" b="1" dirty="0" smtClean="0">
                <a:ln/>
                <a:solidFill>
                  <a:schemeClr val="accent3"/>
                </a:solidFill>
              </a:rPr>
              <a:t>’</a:t>
            </a:r>
            <a:r>
              <a:rPr lang="uk-UA" b="1" dirty="0" err="1" smtClean="0">
                <a:ln/>
                <a:solidFill>
                  <a:schemeClr val="accent3"/>
                </a:solidFill>
              </a:rPr>
              <a:t>ятинитковий</a:t>
            </a:r>
            <a:r>
              <a:rPr lang="uk-UA" b="1" dirty="0" smtClean="0">
                <a:ln/>
                <a:solidFill>
                  <a:schemeClr val="accent3"/>
                </a:solidFill>
              </a:rPr>
              <a:t> сатин</a:t>
            </a:r>
            <a:endParaRPr lang="uk-UA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069848"/>
          </a:xfrm>
        </p:spPr>
        <p:txBody>
          <a:bodyPr>
            <a:normAutofit/>
          </a:bodyPr>
          <a:lstStyle/>
          <a:p>
            <a:pPr algn="ctr"/>
            <a:r>
              <a:rPr lang="uk-UA" sz="3600" dirty="0" smtClean="0"/>
              <a:t>Атласне переплетення</a:t>
            </a:r>
            <a:endParaRPr lang="uk-UA" sz="36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2500306"/>
            <a:ext cx="3319459" cy="1947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4572000" y="4929198"/>
            <a:ext cx="4572000" cy="64633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Рис.1.5. </a:t>
            </a:r>
          </a:p>
          <a:p>
            <a:pPr algn="ctr"/>
            <a:r>
              <a:rPr lang="uk-U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’</a:t>
            </a:r>
            <a:r>
              <a:rPr lang="uk-UA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ятинитковий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атлас</a:t>
            </a:r>
            <a:endParaRPr lang="uk-U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071678"/>
            <a:ext cx="4929222" cy="267765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Кожна </a:t>
            </a:r>
            <a:r>
              <a:rPr lang="uk-UA" sz="2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н.о.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у рапорті покриває 4-ри </a:t>
            </a:r>
            <a:r>
              <a:rPr lang="uk-UA" sz="2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н.п.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і під 1-ну </a:t>
            </a:r>
            <a:r>
              <a:rPr lang="uk-UA" sz="2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н.п.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підходить.</a:t>
            </a:r>
          </a:p>
          <a:p>
            <a:r>
              <a:rPr lang="uk-UA" sz="2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Лицьовий </a:t>
            </a:r>
            <a:r>
              <a:rPr lang="uk-UA" sz="2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застил </a:t>
            </a:r>
            <a:r>
              <a:rPr lang="uk-UA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тканин атласного переплетення складається із </a:t>
            </a:r>
            <a:r>
              <a:rPr lang="uk-UA" sz="2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ниток основи.</a:t>
            </a:r>
            <a:endParaRPr lang="uk-UA" sz="24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Прямая соединительная линия 18"/>
          <p:cNvCxnSpPr/>
          <p:nvPr/>
        </p:nvCxnSpPr>
        <p:spPr>
          <a:xfrm rot="5400000">
            <a:off x="1536679" y="3963991"/>
            <a:ext cx="357190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5400000">
            <a:off x="6680215" y="3963991"/>
            <a:ext cx="357190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>
            <a:off x="4251323" y="3963991"/>
            <a:ext cx="357190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pSp>
        <p:nvGrpSpPr>
          <p:cNvPr id="72" name="Группа 71"/>
          <p:cNvGrpSpPr/>
          <p:nvPr/>
        </p:nvGrpSpPr>
        <p:grpSpPr>
          <a:xfrm>
            <a:off x="500034" y="3429000"/>
            <a:ext cx="8215370" cy="3286148"/>
            <a:chOff x="500034" y="3429000"/>
            <a:chExt cx="8215370" cy="3286148"/>
          </a:xfrm>
        </p:grpSpPr>
        <p:sp>
          <p:nvSpPr>
            <p:cNvPr id="10" name="Блок-схема: типовой процесс 9"/>
            <p:cNvSpPr/>
            <p:nvPr/>
          </p:nvSpPr>
          <p:spPr>
            <a:xfrm>
              <a:off x="500034" y="3429000"/>
              <a:ext cx="8215370" cy="357190"/>
            </a:xfrm>
            <a:prstGeom prst="flowChartPredefinedProcess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Виготовлення тканин атласним переплетенням</a:t>
              </a:r>
              <a:endPara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endParaRPr>
            </a:p>
          </p:txBody>
        </p:sp>
        <p:sp>
          <p:nvSpPr>
            <p:cNvPr id="11" name="Блок-схема: перфолента 10"/>
            <p:cNvSpPr/>
            <p:nvPr/>
          </p:nvSpPr>
          <p:spPr>
            <a:xfrm>
              <a:off x="928662" y="4071942"/>
              <a:ext cx="1714512" cy="500066"/>
            </a:xfrm>
            <a:prstGeom prst="flowChartPunchedTap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Бавовняні</a:t>
              </a:r>
              <a:r>
                <a:rPr lang="uk-UA" dirty="0" smtClean="0"/>
                <a:t> </a:t>
              </a:r>
              <a:endParaRPr lang="uk-UA" dirty="0"/>
            </a:p>
          </p:txBody>
        </p:sp>
        <p:sp>
          <p:nvSpPr>
            <p:cNvPr id="12" name="Блок-схема: перфолента 11"/>
            <p:cNvSpPr/>
            <p:nvPr/>
          </p:nvSpPr>
          <p:spPr>
            <a:xfrm>
              <a:off x="3643306" y="4071942"/>
              <a:ext cx="1571636" cy="500066"/>
            </a:xfrm>
            <a:prstGeom prst="flowChartPunchedTap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Лляні</a:t>
              </a:r>
              <a:endParaRPr lang="uk-UA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sp>
          <p:nvSpPr>
            <p:cNvPr id="13" name="Блок-схема: перфолента 12"/>
            <p:cNvSpPr/>
            <p:nvPr/>
          </p:nvSpPr>
          <p:spPr>
            <a:xfrm>
              <a:off x="6072198" y="4071942"/>
              <a:ext cx="1643074" cy="500066"/>
            </a:xfrm>
            <a:prstGeom prst="flowChartPunchedTap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Шовкові</a:t>
              </a:r>
              <a:endParaRPr lang="uk-UA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785786" y="5000636"/>
              <a:ext cx="2071702" cy="428628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accent1">
                      <a:lumMod val="50000"/>
                    </a:schemeClr>
                  </a:solidFill>
                </a:rPr>
                <a:t>Сатин-дубль</a:t>
              </a:r>
              <a:endParaRPr lang="uk-UA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785786" y="5643578"/>
              <a:ext cx="2071702" cy="428628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accent1">
                      <a:lumMod val="50000"/>
                    </a:schemeClr>
                  </a:solidFill>
                </a:rPr>
                <a:t>Ластик</a:t>
              </a:r>
              <a:r>
                <a:rPr lang="uk-UA" dirty="0" smtClean="0"/>
                <a:t> </a:t>
              </a:r>
              <a:endParaRPr lang="uk-UA" dirty="0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6572264" y="5572140"/>
              <a:ext cx="2071702" cy="285752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sz="1600" dirty="0" smtClean="0">
                  <a:solidFill>
                    <a:schemeClr val="accent1">
                      <a:lumMod val="50000"/>
                    </a:schemeClr>
                  </a:solidFill>
                </a:rPr>
                <a:t>Корсетні тканини</a:t>
              </a:r>
              <a:endParaRPr lang="uk-UA" sz="16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6572264" y="5143512"/>
              <a:ext cx="2071702" cy="285752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accent1">
                      <a:lumMod val="50000"/>
                    </a:schemeClr>
                  </a:solidFill>
                </a:rPr>
                <a:t>Креп-сатин</a:t>
              </a:r>
              <a:endParaRPr lang="uk-UA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6572264" y="4714884"/>
              <a:ext cx="2071702" cy="285752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accent1">
                      <a:lumMod val="50000"/>
                    </a:schemeClr>
                  </a:solidFill>
                </a:rPr>
                <a:t>Атлас</a:t>
              </a:r>
              <a:endParaRPr lang="uk-UA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3428992" y="5000636"/>
              <a:ext cx="2071702" cy="428628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solidFill>
                    <a:schemeClr val="accent1">
                      <a:lumMod val="50000"/>
                    </a:schemeClr>
                  </a:solidFill>
                </a:rPr>
                <a:t>Костюмні</a:t>
              </a:r>
              <a:r>
                <a:rPr lang="uk-UA" dirty="0" smtClean="0"/>
                <a:t> </a:t>
              </a:r>
              <a:endParaRPr lang="uk-UA" dirty="0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6572264" y="6000768"/>
              <a:ext cx="2071702" cy="285752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sz="1600" dirty="0" smtClean="0">
                  <a:solidFill>
                    <a:schemeClr val="accent1">
                      <a:lumMod val="50000"/>
                    </a:schemeClr>
                  </a:solidFill>
                </a:rPr>
                <a:t>Штапелі для піжам</a:t>
              </a:r>
              <a:endParaRPr lang="uk-UA" sz="16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6572264" y="6429396"/>
              <a:ext cx="2071702" cy="285752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sz="1400" dirty="0" smtClean="0">
                  <a:solidFill>
                    <a:schemeClr val="accent1">
                      <a:lumMod val="50000"/>
                    </a:schemeClr>
                  </a:solidFill>
                </a:rPr>
                <a:t>Підкладочні н/шовк.</a:t>
              </a:r>
              <a:endParaRPr lang="uk-UA" sz="1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33" name="Прямая соединительная линия 32"/>
            <p:cNvCxnSpPr/>
            <p:nvPr/>
          </p:nvCxnSpPr>
          <p:spPr>
            <a:xfrm rot="5400000">
              <a:off x="5322099" y="5607859"/>
              <a:ext cx="2071702" cy="1588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>
              <a:endCxn id="26" idx="1"/>
            </p:cNvCxnSpPr>
            <p:nvPr/>
          </p:nvCxnSpPr>
          <p:spPr>
            <a:xfrm>
              <a:off x="6357950" y="4857760"/>
              <a:ext cx="214314" cy="1588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>
              <a:endCxn id="25" idx="1"/>
            </p:cNvCxnSpPr>
            <p:nvPr/>
          </p:nvCxnSpPr>
          <p:spPr>
            <a:xfrm>
              <a:off x="6357950" y="5286388"/>
              <a:ext cx="214314" cy="1588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>
              <a:endCxn id="24" idx="1"/>
            </p:cNvCxnSpPr>
            <p:nvPr/>
          </p:nvCxnSpPr>
          <p:spPr>
            <a:xfrm>
              <a:off x="6357950" y="5715016"/>
              <a:ext cx="214314" cy="1588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>
              <a:endCxn id="28" idx="1"/>
            </p:cNvCxnSpPr>
            <p:nvPr/>
          </p:nvCxnSpPr>
          <p:spPr>
            <a:xfrm>
              <a:off x="6357950" y="6143644"/>
              <a:ext cx="214314" cy="1588"/>
            </a:xfrm>
            <a:prstGeom prst="line">
              <a:avLst/>
            </a:prstGeom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cxnSp>
        <p:nvCxnSpPr>
          <p:cNvPr id="47" name="Прямая соединительная линия 46"/>
          <p:cNvCxnSpPr>
            <a:endCxn id="29" idx="1"/>
          </p:cNvCxnSpPr>
          <p:nvPr/>
        </p:nvCxnSpPr>
        <p:spPr>
          <a:xfrm>
            <a:off x="6357950" y="6572272"/>
            <a:ext cx="214314" cy="15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rot="5400000">
            <a:off x="1572398" y="4785528"/>
            <a:ext cx="428628" cy="15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>
            <a:stCxn id="22" idx="2"/>
            <a:endCxn id="23" idx="0"/>
          </p:cNvCxnSpPr>
          <p:nvPr/>
        </p:nvCxnSpPr>
        <p:spPr>
          <a:xfrm rot="5400000">
            <a:off x="1714480" y="5536421"/>
            <a:ext cx="214314" cy="15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5400000">
            <a:off x="4179885" y="4749809"/>
            <a:ext cx="500066" cy="158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76" name="Группа 75"/>
          <p:cNvGrpSpPr/>
          <p:nvPr/>
        </p:nvGrpSpPr>
        <p:grpSpPr>
          <a:xfrm>
            <a:off x="142844" y="1142984"/>
            <a:ext cx="8858312" cy="1857388"/>
            <a:chOff x="142844" y="1142984"/>
            <a:chExt cx="8858312" cy="185738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214678" y="1714488"/>
              <a:ext cx="2428892" cy="500066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Бавовняні тканини</a:t>
              </a:r>
              <a:endParaRPr lang="uk-UA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cxnSp>
          <p:nvCxnSpPr>
            <p:cNvPr id="6" name="Прямая со стрелкой 5"/>
            <p:cNvCxnSpPr/>
            <p:nvPr/>
          </p:nvCxnSpPr>
          <p:spPr>
            <a:xfrm rot="5400000">
              <a:off x="4322761" y="1606537"/>
              <a:ext cx="214314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" name="Овал 6"/>
            <p:cNvSpPr/>
            <p:nvPr/>
          </p:nvSpPr>
          <p:spPr>
            <a:xfrm>
              <a:off x="3714744" y="2500306"/>
              <a:ext cx="1428760" cy="500066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Сатини</a:t>
              </a:r>
              <a:r>
                <a:rPr lang="uk-UA" dirty="0" smtClean="0"/>
                <a:t> </a:t>
              </a:r>
              <a:endParaRPr lang="uk-UA" dirty="0"/>
            </a:p>
          </p:txBody>
        </p:sp>
        <p:cxnSp>
          <p:nvCxnSpPr>
            <p:cNvPr id="9" name="Прямая со стрелкой 8"/>
            <p:cNvCxnSpPr>
              <a:stCxn id="4" idx="2"/>
              <a:endCxn id="7" idx="0"/>
            </p:cNvCxnSpPr>
            <p:nvPr/>
          </p:nvCxnSpPr>
          <p:spPr>
            <a:xfrm rot="5400000">
              <a:off x="4286248" y="2357430"/>
              <a:ext cx="285752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3" name="Блок-схема: типовой процесс 72"/>
            <p:cNvSpPr/>
            <p:nvPr/>
          </p:nvSpPr>
          <p:spPr>
            <a:xfrm>
              <a:off x="142844" y="1142984"/>
              <a:ext cx="8858312" cy="357190"/>
            </a:xfrm>
            <a:prstGeom prst="flowChartPredefinedProcess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b="1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rPr>
                <a:t>Виготовлення тканин сатиновим переплетенням </a:t>
              </a:r>
              <a:endParaRPr lang="uk-UA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186766" cy="1571620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/>
              <a:t>Властивості тканин, виготовлених сатиновим і атласним переплетенням:</a:t>
            </a:r>
            <a:endParaRPr lang="uk-UA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1643050"/>
            <a:ext cx="70723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Font typeface="Wingdings" pitchFamily="2" charset="2"/>
              <a:buChar char="ü"/>
            </a:pPr>
            <a:r>
              <a:rPr lang="uk-U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Підвищене протистояння стиранню;</a:t>
            </a:r>
          </a:p>
          <a:p>
            <a:pPr algn="ctr">
              <a:lnSpc>
                <a:spcPct val="150000"/>
              </a:lnSpc>
              <a:buFont typeface="Wingdings" pitchFamily="2" charset="2"/>
              <a:buChar char="ü"/>
            </a:pPr>
            <a:r>
              <a:rPr lang="uk-U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Гладкість;</a:t>
            </a:r>
          </a:p>
          <a:p>
            <a:pPr algn="ctr">
              <a:lnSpc>
                <a:spcPct val="150000"/>
              </a:lnSpc>
              <a:buFont typeface="Wingdings" pitchFamily="2" charset="2"/>
              <a:buChar char="ü"/>
            </a:pPr>
            <a:r>
              <a:rPr lang="uk-U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Обсипання </a:t>
            </a:r>
            <a:r>
              <a:rPr lang="uk-U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зрізів при пошитті;</a:t>
            </a:r>
          </a:p>
          <a:p>
            <a:pPr algn="ctr">
              <a:lnSpc>
                <a:spcPct val="150000"/>
              </a:lnSpc>
              <a:buFont typeface="Wingdings" pitchFamily="2" charset="2"/>
              <a:buChar char="ü"/>
            </a:pPr>
            <a:r>
              <a:rPr lang="uk-UA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Ковзання в процесі настилання.</a:t>
            </a:r>
          </a:p>
        </p:txBody>
      </p:sp>
      <p:pic>
        <p:nvPicPr>
          <p:cNvPr id="4" name="Рисунок 3" descr="&amp;Pcy;&amp;lcy;&amp;iecy;&amp;tcy;&amp;iecy;&amp;ncy;&amp;icy;&amp;yacy; &amp;tcy;&amp;kcy;&amp;acy;&amp;ncy;&amp;iecy;&amp;jcy; &amp;dcy;&amp;lcy;&amp;yacy; &amp;pcy;&amp;ocy;&amp;scy;&amp;tcy;&amp;iecy;&amp;lcy;&amp;softcy;&amp;ncy;&amp;ocy;&amp;gcy;&amp;ocy; &amp;bcy;&amp;iecy;&amp;lcy;&amp;softcy;&amp;yacy;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929066"/>
            <a:ext cx="3143252" cy="2143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7650" name="Picture 2" descr="Satin Fashion &amp;kcy;&amp;ucy;&amp;pcy;&amp;icy;&amp;tcy;&amp;softcy; &amp;tcy;&amp;kcy;&amp;acy;&amp;ncy;&amp;softcy; &amp;ncy;&amp;iecy;&amp;dcy;&amp;ocy;&amp;rcy;&amp;ocy;&amp;gcy;&amp;ocy; &amp;vcy; &amp;Mcy;&amp;ocy;&amp;scy;&amp;kcy;&amp;vcy;&amp;iecy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3857628"/>
            <a:ext cx="3000396" cy="21223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2714620"/>
            <a:ext cx="6072230" cy="1069848"/>
          </a:xfrm>
        </p:spPr>
        <p:txBody>
          <a:bodyPr>
            <a:noAutofit/>
          </a:bodyPr>
          <a:lstStyle/>
          <a:p>
            <a:r>
              <a:rPr lang="uk-UA" sz="5400" dirty="0" smtClean="0"/>
              <a:t>Дякую за увагу!</a:t>
            </a:r>
            <a:endParaRPr lang="uk-UA" sz="5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277</TotalTime>
  <Words>811</Words>
  <Application>Microsoft Office PowerPoint</Application>
  <PresentationFormat>Экран (4:3)</PresentationFormat>
  <Paragraphs>115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Городская</vt:lpstr>
      <vt:lpstr>БУДОВА ТКАНИН. Переплетення I класу. Прості.</vt:lpstr>
      <vt:lpstr>Будова тканин</vt:lpstr>
      <vt:lpstr>Презентация PowerPoint</vt:lpstr>
      <vt:lpstr>Презентация PowerPoint</vt:lpstr>
      <vt:lpstr>Презентация PowerPoint</vt:lpstr>
      <vt:lpstr>Презентация PowerPoint</vt:lpstr>
      <vt:lpstr>Полотняне переплетення</vt:lpstr>
      <vt:lpstr>Виготовлення тканин полотняним переплетенням</vt:lpstr>
      <vt:lpstr>Саржеве переплетення</vt:lpstr>
      <vt:lpstr>Характерні ознаки утворення саржі :</vt:lpstr>
      <vt:lpstr>Виготовлення тканин саржевим переплетенням</vt:lpstr>
      <vt:lpstr>Властивості тканин, виготовлених саржевим переплетенням:</vt:lpstr>
      <vt:lpstr>Сатино - атласне переплетення</vt:lpstr>
      <vt:lpstr>Сатинове переплетення </vt:lpstr>
      <vt:lpstr>Атласне переплетення</vt:lpstr>
      <vt:lpstr>Презентация PowerPoint</vt:lpstr>
      <vt:lpstr>Властивості тканин, виготовлених сатиновим і атласним переплетенням:</vt:lpstr>
      <vt:lpstr>Дякую за увагу!</vt:lpstr>
    </vt:vector>
  </TitlesOfParts>
  <Company>Noname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БУДОВА ТКАНИН. Переплетення I класу. Прості.</dc:title>
  <dc:creator>Nat</dc:creator>
  <cp:lastModifiedBy>ASUS-G2SV</cp:lastModifiedBy>
  <cp:revision>37</cp:revision>
  <dcterms:created xsi:type="dcterms:W3CDTF">2014-10-22T19:19:02Z</dcterms:created>
  <dcterms:modified xsi:type="dcterms:W3CDTF">2021-03-11T18:04:26Z</dcterms:modified>
</cp:coreProperties>
</file>