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5143500" cx="9144000"/>
  <p:notesSz cx="6858000" cy="9144000"/>
  <p:embeddedFontLst>
    <p:embeddedFont>
      <p:font typeface="Roboto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Roboto-regular.fntdata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oboto-boldItalic.fntdata"/><Relationship Id="rId30" Type="http://schemas.openxmlformats.org/officeDocument/2006/relationships/font" Target="fonts/Robot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8ff385940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8ff385940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8ff385940c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8ff385940c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8ff385940c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8ff385940c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8ff385940c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8ff385940c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8ff385940c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8ff385940c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8ff385940c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8ff385940c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8ff385940c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8ff385940c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8ff385940c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8ff385940c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8ff385940c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8ff385940c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8ff385940c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8ff385940c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8ff385940c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8ff385940c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8ff385940c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8ff385940c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8ff385940c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8ff385940c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8ff385940c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8ff385940c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8ff385940c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8ff385940c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8ff385940c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8ff385940c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8ff385940c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8ff385940c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8ff385940c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8ff385940c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8ff385940c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8ff385940c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8ff385940c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8ff385940c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8ff385940c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8ff385940c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zakon2.rada.gov.ua/laws/show/435-15" TargetMode="External"/><Relationship Id="rId4" Type="http://schemas.openxmlformats.org/officeDocument/2006/relationships/hyperlink" Target="http://zakon2.rada.gov.ua/laws/show/436-15" TargetMode="External"/><Relationship Id="rId5" Type="http://schemas.openxmlformats.org/officeDocument/2006/relationships/hyperlink" Target="http://zakon2.rada.gov.ua/laws/show/1023-12" TargetMode="External"/><Relationship Id="rId6" Type="http://schemas.openxmlformats.org/officeDocument/2006/relationships/hyperlink" Target="http://zakon5.rada.gov.ua/laws/show/2809-15" TargetMode="External"/><Relationship Id="rId7" Type="http://schemas.openxmlformats.org/officeDocument/2006/relationships/hyperlink" Target="http://zakon3.rada.gov.ua/laws/show/172-94-%D0%BF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zakon5.rada.gov.ua/laws/show/833-2006-%D0%BF" TargetMode="External"/><Relationship Id="rId4" Type="http://schemas.openxmlformats.org/officeDocument/2006/relationships/hyperlink" Target="http://zakon0.rada.gov.ua/laws/show/z1257-07" TargetMode="External"/><Relationship Id="rId5" Type="http://schemas.openxmlformats.org/officeDocument/2006/relationships/hyperlink" Target="http://zakon2.rada.gov.ua/laws/show/z0628-03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zakon5.rada.gov.ua/laws/show/z0288-02" TargetMode="External"/><Relationship Id="rId4" Type="http://schemas.openxmlformats.org/officeDocument/2006/relationships/hyperlink" Target="https://zakon.rada.gov.ua/laws/show/ru/v0005700-96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zakon2.rada.gov.ua/laws/show/1023-12" TargetMode="External"/><Relationship Id="rId4" Type="http://schemas.openxmlformats.org/officeDocument/2006/relationships/image" Target="../media/image6.jpg"/><Relationship Id="rId5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zakon.rada.gov.ua/laws/show/1023-12#Text" TargetMode="External"/><Relationship Id="rId4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zakon.rada.gov.ua/laws/show/2704-19#Text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zakon2.rada.gov.ua/laws/show/1023-12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://zakon2.rada.gov.ua/laws/show/1023-12" TargetMode="External"/><Relationship Id="rId4" Type="http://schemas.openxmlformats.org/officeDocument/2006/relationships/image" Target="../media/image5.jpg"/><Relationship Id="rId5" Type="http://schemas.openxmlformats.org/officeDocument/2006/relationships/image" Target="../media/image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://zakon2.rada.gov.ua/laws/show/1023-12" TargetMode="External"/><Relationship Id="rId4" Type="http://schemas.openxmlformats.org/officeDocument/2006/relationships/image" Target="../media/image13.jpg"/><Relationship Id="rId5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zakon.rada.gov.ua/laws/show/435-15#n3357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212033" y="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5050">
                <a:latin typeface="Roboto"/>
                <a:ea typeface="Roboto"/>
                <a:cs typeface="Roboto"/>
                <a:sym typeface="Roboto"/>
              </a:rPr>
              <a:t>Основи законодавства про захист прав споживачів</a:t>
            </a:r>
            <a:endParaRPr b="1" sz="920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6750" y="2052600"/>
            <a:ext cx="2900400" cy="290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287075"/>
            <a:ext cx="8520600" cy="1236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40740"/>
              <a:buFont typeface="Arial"/>
              <a:buNone/>
            </a:pPr>
            <a:r>
              <a:rPr b="1" lang="uk" sz="2700">
                <a:latin typeface="Georgia"/>
                <a:ea typeface="Georgia"/>
                <a:cs typeface="Georgia"/>
                <a:sym typeface="Georgia"/>
              </a:rPr>
              <a:t>Нормативна база</a:t>
            </a:r>
            <a:endParaRPr b="1" sz="27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83725" y="645925"/>
            <a:ext cx="8891400" cy="426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7825" lvl="0" marL="685800" marR="139700" rtl="0" algn="l">
              <a:lnSpc>
                <a:spcPct val="105000"/>
              </a:lnSpc>
              <a:spcBef>
                <a:spcPts val="300"/>
              </a:spcBef>
              <a:spcAft>
                <a:spcPts val="0"/>
              </a:spcAft>
              <a:buClr>
                <a:srgbClr val="073763"/>
              </a:buClr>
              <a:buSzPts val="2350"/>
              <a:buChar char="●"/>
            </a:pPr>
            <a:r>
              <a:rPr lang="uk" sz="2350">
                <a:solidFill>
                  <a:srgbClr val="073763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Цивільний кодекс України</a:t>
            </a:r>
            <a:endParaRPr sz="2350">
              <a:solidFill>
                <a:srgbClr val="073763"/>
              </a:solidFill>
            </a:endParaRPr>
          </a:p>
          <a:p>
            <a:pPr indent="-377825" lvl="0" marL="685800" marR="1397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50"/>
              <a:buChar char="●"/>
            </a:pPr>
            <a:r>
              <a:rPr lang="uk" sz="2350">
                <a:solidFill>
                  <a:srgbClr val="073763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Господарський кодекс України</a:t>
            </a:r>
            <a:endParaRPr sz="2350">
              <a:solidFill>
                <a:srgbClr val="073763"/>
              </a:solidFill>
            </a:endParaRPr>
          </a:p>
          <a:p>
            <a:pPr indent="-377825" lvl="0" marL="685800" marR="1397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50"/>
              <a:buChar char="●"/>
            </a:pPr>
            <a:r>
              <a:rPr lang="uk" sz="2350">
                <a:solidFill>
                  <a:srgbClr val="073763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 України "Про захист прав споживачів"</a:t>
            </a:r>
            <a:endParaRPr sz="2350">
              <a:solidFill>
                <a:srgbClr val="073763"/>
              </a:solidFill>
            </a:endParaRPr>
          </a:p>
          <a:p>
            <a:pPr indent="-377825" lvl="0" marL="685800" marR="1397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50"/>
              <a:buChar char="●"/>
            </a:pPr>
            <a:r>
              <a:rPr lang="uk" sz="2350">
                <a:solidFill>
                  <a:srgbClr val="073763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 України "Про внесення змін до Закону України "Про якість та безпеку харчових продуктів та продовольчої сировини"</a:t>
            </a:r>
            <a:endParaRPr sz="2350">
              <a:solidFill>
                <a:srgbClr val="073763"/>
              </a:solidFill>
            </a:endParaRPr>
          </a:p>
          <a:p>
            <a:pPr indent="-377825" lvl="0" marL="685800" marR="1397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50"/>
              <a:buChar char="●"/>
            </a:pPr>
            <a:r>
              <a:rPr lang="uk" sz="2350">
                <a:solidFill>
                  <a:srgbClr val="073763"/>
                </a:solidFill>
                <a:uFill>
                  <a:noFill/>
                </a:u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Перелік товарів належної якості, що не підлягають обміну (поверненню), затверджено постановою Кабінету Міністрів України від 19 березня 1994 року № 172 "Про реалізацію окремих положень Закону України "Про захист прав споживачів"</a:t>
            </a:r>
            <a:endParaRPr sz="2350">
              <a:solidFill>
                <a:srgbClr val="073763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ctrTitle"/>
          </p:nvPr>
        </p:nvSpPr>
        <p:spPr>
          <a:xfrm>
            <a:off x="311700" y="227275"/>
            <a:ext cx="8520600" cy="61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400"/>
              </a:spcAft>
              <a:buClr>
                <a:schemeClr val="dk1"/>
              </a:buClr>
              <a:buSzPct val="40740"/>
              <a:buFont typeface="Arial"/>
              <a:buNone/>
            </a:pPr>
            <a:r>
              <a:rPr b="1" lang="uk" sz="2700">
                <a:latin typeface="Georgia"/>
                <a:ea typeface="Georgia"/>
                <a:cs typeface="Georgia"/>
                <a:sym typeface="Georgia"/>
              </a:rPr>
              <a:t>Нормативна база</a:t>
            </a:r>
            <a:endParaRPr/>
          </a:p>
        </p:txBody>
      </p:sp>
      <p:sp>
        <p:nvSpPr>
          <p:cNvPr id="67" name="Google Shape;67;p15"/>
          <p:cNvSpPr txBox="1"/>
          <p:nvPr>
            <p:ph idx="1" type="subTitle"/>
          </p:nvPr>
        </p:nvSpPr>
        <p:spPr>
          <a:xfrm>
            <a:off x="103675" y="845275"/>
            <a:ext cx="8931300" cy="278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9015" lvl="0" marL="685800" marR="139700" rtl="0" algn="l">
              <a:lnSpc>
                <a:spcPct val="95000"/>
              </a:lnSpc>
              <a:spcBef>
                <a:spcPts val="300"/>
              </a:spcBef>
              <a:spcAft>
                <a:spcPts val="0"/>
              </a:spcAft>
              <a:buClr>
                <a:srgbClr val="073763"/>
              </a:buClr>
              <a:buSzPts val="2369"/>
              <a:buChar char="●"/>
            </a:pPr>
            <a:r>
              <a:rPr lang="uk" sz="2368">
                <a:solidFill>
                  <a:srgbClr val="073763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Порядок провадження торговельної діяльності та правил торговельного обслуговування населення, затверджений постановою Кабінету Міністрів України від 15 червня 2006 року № 833</a:t>
            </a:r>
            <a:endParaRPr sz="2368">
              <a:solidFill>
                <a:srgbClr val="073763"/>
              </a:solidFill>
            </a:endParaRPr>
          </a:p>
          <a:p>
            <a:pPr indent="-379015" lvl="0" marL="685800" marR="1397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69"/>
              <a:buChar char="●"/>
            </a:pPr>
            <a:r>
              <a:rPr lang="uk" sz="2368">
                <a:solidFill>
                  <a:srgbClr val="073763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Правила роздрібної торгівлі непродовольчими товарами, затверджені наказом Міністерства економіки України від 19 квітня 2007 року № 104</a:t>
            </a:r>
            <a:endParaRPr sz="2368">
              <a:solidFill>
                <a:srgbClr val="073763"/>
              </a:solidFill>
            </a:endParaRPr>
          </a:p>
          <a:p>
            <a:pPr indent="-379015" lvl="0" marL="685800" marR="1397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369"/>
              <a:buChar char="●"/>
            </a:pPr>
            <a:r>
              <a:rPr lang="uk" sz="2368">
                <a:solidFill>
                  <a:srgbClr val="073763"/>
                </a:solidFill>
                <a:uFill>
                  <a:noFill/>
                </a:u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Правила роздрібної торгівлі продовольчими товарами (із змінами), затверджені наказом Міністерства економіки та з питань європейської інтеграції України від 11 липня 2003 року № 185</a:t>
            </a:r>
            <a:endParaRPr sz="2368">
              <a:solidFill>
                <a:srgbClr val="073763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SzPts val="523"/>
              <a:buNone/>
            </a:pPr>
            <a:r>
              <a:t/>
            </a:r>
            <a:endParaRPr sz="133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ctrTitle"/>
          </p:nvPr>
        </p:nvSpPr>
        <p:spPr>
          <a:xfrm>
            <a:off x="311700" y="147525"/>
            <a:ext cx="8520600" cy="5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400"/>
              </a:spcAft>
              <a:buClr>
                <a:schemeClr val="dk1"/>
              </a:buClr>
              <a:buSzPct val="40740"/>
              <a:buFont typeface="Arial"/>
              <a:buNone/>
            </a:pPr>
            <a:r>
              <a:rPr b="1" lang="uk" sz="2700">
                <a:latin typeface="Georgia"/>
                <a:ea typeface="Georgia"/>
                <a:cs typeface="Georgia"/>
                <a:sym typeface="Georgia"/>
              </a:rPr>
              <a:t>Нормативна база</a:t>
            </a:r>
            <a:endParaRPr/>
          </a:p>
        </p:txBody>
      </p:sp>
      <p:sp>
        <p:nvSpPr>
          <p:cNvPr id="73" name="Google Shape;73;p16"/>
          <p:cNvSpPr txBox="1"/>
          <p:nvPr>
            <p:ph idx="1" type="subTitle"/>
          </p:nvPr>
        </p:nvSpPr>
        <p:spPr>
          <a:xfrm>
            <a:off x="123600" y="705825"/>
            <a:ext cx="8891400" cy="414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2181" lvl="0" marL="685800" marR="139700" rtl="0" algn="l">
              <a:lnSpc>
                <a:spcPct val="75000"/>
              </a:lnSpc>
              <a:spcBef>
                <a:spcPts val="300"/>
              </a:spcBef>
              <a:spcAft>
                <a:spcPts val="0"/>
              </a:spcAft>
              <a:buClr>
                <a:srgbClr val="073763"/>
              </a:buClr>
              <a:buSzPts val="2576"/>
              <a:buChar char="●"/>
            </a:pPr>
            <a:r>
              <a:rPr lang="uk" sz="2576">
                <a:solidFill>
                  <a:srgbClr val="073763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Правилах торгівлі на ринках (із змінами), затверджених наказом Міністерства економіки та з питань європейської інтеграції України, Міністерства внутрішніх справ України, Державної податкової адміністрації України, Державного комітету стандартизації, метрології та сертифікації України від 26 лютого 2002 року № 57/188/84/105</a:t>
            </a:r>
            <a:endParaRPr sz="2576">
              <a:solidFill>
                <a:srgbClr val="073763"/>
              </a:solidFill>
            </a:endParaRPr>
          </a:p>
          <a:p>
            <a:pPr indent="-392181" lvl="0" marL="685800" marR="13970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576"/>
              <a:buChar char="●"/>
            </a:pPr>
            <a:r>
              <a:rPr lang="uk" sz="2576">
                <a:solidFill>
                  <a:srgbClr val="073763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Постанова Пленуму Верховного Суду України від 12 квітня 1996 року № 5 "Про практику розгляду цивільних справ за позовами про захист прав споживачів"</a:t>
            </a:r>
            <a:endParaRPr sz="2576">
              <a:solidFill>
                <a:srgbClr val="073763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1018"/>
              <a:buNone/>
            </a:pPr>
            <a:r>
              <a:t/>
            </a:r>
            <a:endParaRPr sz="269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2460">
                <a:latin typeface="Georgia"/>
                <a:ea typeface="Georgia"/>
                <a:cs typeface="Georgia"/>
                <a:sym typeface="Georgia"/>
              </a:rPr>
              <a:t>Визначення поняття "споживач"</a:t>
            </a:r>
            <a:endParaRPr b="1" sz="246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4680"/>
          </a:p>
        </p:txBody>
      </p:sp>
      <p:sp>
        <p:nvSpPr>
          <p:cNvPr id="79" name="Google Shape;79;p17"/>
          <p:cNvSpPr txBox="1"/>
          <p:nvPr>
            <p:ph idx="1" type="subTitle"/>
          </p:nvPr>
        </p:nvSpPr>
        <p:spPr>
          <a:xfrm>
            <a:off x="311700" y="744575"/>
            <a:ext cx="5972100" cy="288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2850">
                <a:solidFill>
                  <a:srgbClr val="202122"/>
                </a:solidFill>
              </a:rPr>
              <a:t>- фізична особа, яка придбаває, замовляє, використовує або має намір придбати чи замовити продукцію для особистих потреб, безпосередньо не пов'язаних з підприємницькою діяльністю або виконанням обов'язків найманого працівника (стаття 1 </a:t>
            </a:r>
            <a:r>
              <a:rPr lang="uk" sz="2850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захист прав споживачів"</a:t>
            </a:r>
            <a:r>
              <a:rPr lang="uk" sz="2850">
                <a:solidFill>
                  <a:srgbClr val="202122"/>
                </a:solidFill>
              </a:rPr>
              <a:t>)</a:t>
            </a:r>
            <a:endParaRPr sz="4600"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83600" y="2998400"/>
            <a:ext cx="2872350" cy="182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37112" y="187400"/>
            <a:ext cx="2565325" cy="256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b="1" lang="uk" sz="2800">
                <a:latin typeface="Georgia"/>
                <a:ea typeface="Georgia"/>
                <a:cs typeface="Georgia"/>
                <a:sym typeface="Georgia"/>
              </a:rPr>
              <a:t>Права споживачів</a:t>
            </a:r>
            <a:endParaRPr b="1" sz="28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8"/>
          <p:cNvSpPr txBox="1"/>
          <p:nvPr>
            <p:ph idx="1" type="subTitle"/>
          </p:nvPr>
        </p:nvSpPr>
        <p:spPr>
          <a:xfrm>
            <a:off x="311700" y="925025"/>
            <a:ext cx="8520600" cy="400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2750">
                <a:solidFill>
                  <a:srgbClr val="202122"/>
                </a:solidFill>
              </a:rPr>
              <a:t>Згідно статті 4 </a:t>
            </a:r>
            <a:r>
              <a:rPr lang="uk" sz="2750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захист прав споживачів"</a:t>
            </a:r>
            <a:r>
              <a:rPr lang="uk" sz="2750">
                <a:solidFill>
                  <a:srgbClr val="202122"/>
                </a:solidFill>
              </a:rPr>
              <a:t> (далі - Закон) споживачі під час придбання, замовлення або використання продукції, яка реалізується на території України, для задоволення своїх особистих потреб </a:t>
            </a:r>
            <a:r>
              <a:rPr b="1" lang="uk" sz="2750">
                <a:solidFill>
                  <a:srgbClr val="202122"/>
                </a:solidFill>
              </a:rPr>
              <a:t>мають право на:</a:t>
            </a:r>
            <a:endParaRPr b="1" sz="27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0000"/>
              <a:buFont typeface="Arial"/>
              <a:buNone/>
            </a:pPr>
            <a:r>
              <a:rPr lang="uk" sz="2750">
                <a:solidFill>
                  <a:srgbClr val="202122"/>
                </a:solidFill>
              </a:rPr>
              <a:t>1) захист своїх прав державою;</a:t>
            </a:r>
            <a:endParaRPr sz="27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uk" sz="2750">
                <a:solidFill>
                  <a:srgbClr val="202122"/>
                </a:solidFill>
              </a:rPr>
              <a:t>2) належну якість продукції </a:t>
            </a:r>
            <a:endParaRPr sz="27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0000"/>
              <a:buFont typeface="Arial"/>
              <a:buNone/>
            </a:pPr>
            <a:r>
              <a:rPr lang="uk" sz="2750">
                <a:solidFill>
                  <a:srgbClr val="202122"/>
                </a:solidFill>
              </a:rPr>
              <a:t>та обслуговування;</a:t>
            </a:r>
            <a:endParaRPr sz="27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0000"/>
              <a:buFont typeface="Arial"/>
              <a:buNone/>
            </a:pPr>
            <a:r>
              <a:rPr lang="uk" sz="2750">
                <a:solidFill>
                  <a:srgbClr val="202122"/>
                </a:solidFill>
              </a:rPr>
              <a:t>3) безпеку продукції;</a:t>
            </a:r>
            <a:endParaRPr sz="27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b="1" sz="105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03727" y="2719300"/>
            <a:ext cx="3428574" cy="217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ctrTitle"/>
          </p:nvPr>
        </p:nvSpPr>
        <p:spPr>
          <a:xfrm>
            <a:off x="311700" y="366825"/>
            <a:ext cx="8520600" cy="63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800">
                <a:latin typeface="Georgia"/>
                <a:ea typeface="Georgia"/>
                <a:cs typeface="Georgia"/>
                <a:sym typeface="Georgia"/>
              </a:rPr>
              <a:t>Права споживачів</a:t>
            </a:r>
            <a:endParaRPr/>
          </a:p>
        </p:txBody>
      </p:sp>
      <p:sp>
        <p:nvSpPr>
          <p:cNvPr id="94" name="Google Shape;94;p19"/>
          <p:cNvSpPr txBox="1"/>
          <p:nvPr>
            <p:ph idx="1" type="subTitle"/>
          </p:nvPr>
        </p:nvSpPr>
        <p:spPr>
          <a:xfrm>
            <a:off x="311700" y="1004625"/>
            <a:ext cx="8683500" cy="388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uk" sz="2562">
                <a:solidFill>
                  <a:srgbClr val="202122"/>
                </a:solidFill>
              </a:rPr>
              <a:t>4) необхідну, доступну, достовірну та своєчасну інформацію державною мовою про продукцію, її кількість, якість, асортимент, її виробника (виконавця, продавця) відповідно до Закону України "Про забезпечення функціонування української мови як державної";</a:t>
            </a:r>
            <a:endParaRPr sz="2562">
              <a:solidFill>
                <a:srgbClr val="202122"/>
              </a:solidFill>
            </a:endParaRPr>
          </a:p>
          <a:p>
            <a:pPr indent="0" lvl="0" marL="0" marR="139700" rtl="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uk" sz="2562">
                <a:solidFill>
                  <a:srgbClr val="202122"/>
                </a:solidFill>
              </a:rPr>
              <a:t>4</a:t>
            </a:r>
            <a:r>
              <a:rPr b="1" baseline="30000" lang="uk" sz="2562">
                <a:solidFill>
                  <a:srgbClr val="202122"/>
                </a:solidFill>
              </a:rPr>
              <a:t>-1</a:t>
            </a:r>
            <a:r>
              <a:rPr lang="uk" sz="2562">
                <a:solidFill>
                  <a:srgbClr val="202122"/>
                </a:solidFill>
              </a:rPr>
              <a:t>) обслуговування державною мовою відповідно до </a:t>
            </a:r>
            <a:r>
              <a:rPr lang="uk" sz="2562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забезпечення функціонування української мови як державної"</a:t>
            </a:r>
            <a:r>
              <a:rPr lang="uk" sz="2562">
                <a:solidFill>
                  <a:srgbClr val="202122"/>
                </a:solidFill>
              </a:rPr>
              <a:t>;</a:t>
            </a:r>
            <a:endParaRPr sz="2562">
              <a:solidFill>
                <a:srgbClr val="202122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SzPts val="275"/>
              <a:buNone/>
            </a:pPr>
            <a:r>
              <a:t/>
            </a:r>
            <a:endParaRPr sz="7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ctrTitle"/>
          </p:nvPr>
        </p:nvSpPr>
        <p:spPr>
          <a:xfrm>
            <a:off x="231950" y="325925"/>
            <a:ext cx="8520600" cy="65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800">
                <a:latin typeface="Georgia"/>
                <a:ea typeface="Georgia"/>
                <a:cs typeface="Georgia"/>
                <a:sym typeface="Georgia"/>
              </a:rPr>
              <a:t>Права споживачів</a:t>
            </a:r>
            <a:endParaRPr/>
          </a:p>
        </p:txBody>
      </p:sp>
      <p:sp>
        <p:nvSpPr>
          <p:cNvPr id="100" name="Google Shape;100;p20"/>
          <p:cNvSpPr txBox="1"/>
          <p:nvPr>
            <p:ph idx="1" type="subTitle"/>
          </p:nvPr>
        </p:nvSpPr>
        <p:spPr>
          <a:xfrm>
            <a:off x="311700" y="1124400"/>
            <a:ext cx="6849300" cy="42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4"/>
              <a:buFont typeface="Arial"/>
              <a:buNone/>
            </a:pPr>
            <a:r>
              <a:rPr lang="uk" sz="3162">
                <a:solidFill>
                  <a:srgbClr val="202122"/>
                </a:solidFill>
              </a:rPr>
              <a:t>5) відшкодування майнової та моральної шкоди, завданої внаслідок недоліків продукції (дефекту в продукції), відповідно до закону;</a:t>
            </a:r>
            <a:endParaRPr sz="3162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4"/>
              <a:buFont typeface="Arial"/>
              <a:buNone/>
            </a:pPr>
            <a:r>
              <a:rPr lang="uk" sz="3162">
                <a:solidFill>
                  <a:srgbClr val="202122"/>
                </a:solidFill>
              </a:rPr>
              <a:t>6) звернення до суду та інших уповноважених державних органів за захистом порушених прав;</a:t>
            </a:r>
            <a:endParaRPr sz="3162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4"/>
              <a:buFont typeface="Arial"/>
              <a:buNone/>
            </a:pPr>
            <a:r>
              <a:rPr lang="uk" sz="3162">
                <a:solidFill>
                  <a:srgbClr val="202122"/>
                </a:solidFill>
              </a:rPr>
              <a:t>7) об'єднання в громадські організації споживачів (об'єднання споживачів).</a:t>
            </a:r>
            <a:endParaRPr sz="3162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61000" y="1124400"/>
            <a:ext cx="1678200" cy="2157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ctrTitle"/>
          </p:nvPr>
        </p:nvSpPr>
        <p:spPr>
          <a:xfrm>
            <a:off x="311700" y="744575"/>
            <a:ext cx="8520600" cy="1396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38372"/>
              <a:buFont typeface="Arial"/>
              <a:buNone/>
            </a:pPr>
            <a:r>
              <a:rPr b="1" lang="uk" sz="2866">
                <a:latin typeface="Georgia"/>
                <a:ea typeface="Georgia"/>
                <a:cs typeface="Georgia"/>
                <a:sym typeface="Georgia"/>
              </a:rPr>
              <a:t>Обов'язки споживача під час придбання, замовлення або використання продукції</a:t>
            </a:r>
            <a:endParaRPr b="1" sz="2866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1"/>
          <p:cNvSpPr txBox="1"/>
          <p:nvPr>
            <p:ph idx="1" type="subTitle"/>
          </p:nvPr>
        </p:nvSpPr>
        <p:spPr>
          <a:xfrm>
            <a:off x="311700" y="1363625"/>
            <a:ext cx="8520600" cy="408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4602"/>
              <a:buFont typeface="Arial"/>
              <a:buNone/>
            </a:pPr>
            <a:r>
              <a:rPr b="1" lang="uk" sz="2466">
                <a:solidFill>
                  <a:srgbClr val="202122"/>
                </a:solidFill>
              </a:rPr>
              <a:t>Споживач зобов'язаний:</a:t>
            </a:r>
            <a:endParaRPr b="1" sz="2466">
              <a:solidFill>
                <a:srgbClr val="202122"/>
              </a:solidFill>
            </a:endParaRPr>
          </a:p>
          <a:p>
            <a:pPr indent="-373459" lvl="0" marL="9017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466">
                <a:solidFill>
                  <a:srgbClr val="202122"/>
                </a:solidFill>
              </a:rPr>
              <a:t>перед початком експлуатації товару уважно ознайомитися з правилами експлуатації, викладеними в наданій виробником (продавцем, виконавцем) документації на товар;</a:t>
            </a:r>
            <a:endParaRPr sz="2466">
              <a:solidFill>
                <a:srgbClr val="202122"/>
              </a:solidFill>
            </a:endParaRPr>
          </a:p>
          <a:p>
            <a:pPr indent="-373459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466">
                <a:solidFill>
                  <a:srgbClr val="202122"/>
                </a:solidFill>
              </a:rPr>
              <a:t>в разі необхідності роз'яснення умов та правил використання товару - до початку використання товару звернутися за роз’ясненнями до продавця (виробника, виконавця) або до іншої вказаної в експлуатаційній документації особи, що виконує їх функції;</a:t>
            </a:r>
            <a:endParaRPr sz="2466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 sz="2908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>
            <p:ph idx="1" type="subTitle"/>
          </p:nvPr>
        </p:nvSpPr>
        <p:spPr>
          <a:xfrm>
            <a:off x="203350" y="187400"/>
            <a:ext cx="8811600" cy="506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b="1" lang="uk" sz="2466">
                <a:solidFill>
                  <a:srgbClr val="202122"/>
                </a:solidFill>
              </a:rPr>
              <a:t>Споживач зобов'язаний:</a:t>
            </a:r>
            <a:endParaRPr b="1" sz="2466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rgbClr val="202122"/>
              </a:solidFill>
            </a:endParaRPr>
          </a:p>
          <a:p>
            <a:pPr indent="-368501" lvl="0" marL="9017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591">
                <a:solidFill>
                  <a:srgbClr val="202122"/>
                </a:solidFill>
              </a:rPr>
              <a:t>користуватися товаром згідно з його цільовим призначенням та дотримуватися умов (вимог, норм, правил), встановлених виробником товару (виконавцем) в експлуатаційній документації;</a:t>
            </a:r>
            <a:endParaRPr sz="2591">
              <a:solidFill>
                <a:srgbClr val="202122"/>
              </a:solidFill>
            </a:endParaRPr>
          </a:p>
          <a:p>
            <a:pPr indent="-368501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591">
                <a:solidFill>
                  <a:srgbClr val="202122"/>
                </a:solidFill>
              </a:rPr>
              <a:t>з метою запобігання негативним для споживача наслідкам використання товару - застосовувати передбачені виробником в товарі засоби безпеки з дотриманням передбачених експлуатаційною документацією спеціальних правил, а в разі відсутності таких правил в документації - дотримуватися звичайних розумних заходів безпеки, встановлених для товарів такого роду Закону.</a:t>
            </a:r>
            <a:endParaRPr sz="2591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t/>
            </a:r>
            <a:endParaRPr b="1" sz="2466">
              <a:solidFill>
                <a:srgbClr val="20212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/>
          <p:nvPr>
            <p:ph type="ctrTitle"/>
          </p:nvPr>
        </p:nvSpPr>
        <p:spPr>
          <a:xfrm>
            <a:off x="311708" y="22622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3200">
                <a:latin typeface="Georgia"/>
                <a:ea typeface="Georgia"/>
                <a:cs typeface="Georgia"/>
                <a:sym typeface="Georgia"/>
              </a:rPr>
              <a:t>Придбання товару неналежної якості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2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4350" y="1625850"/>
            <a:ext cx="4975299" cy="3209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/>
          <p:nvPr>
            <p:ph type="ctrTitle"/>
          </p:nvPr>
        </p:nvSpPr>
        <p:spPr>
          <a:xfrm>
            <a:off x="311700" y="1941775"/>
            <a:ext cx="8520600" cy="362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uk" sz="2635">
                <a:solidFill>
                  <a:srgbClr val="202122"/>
                </a:solidFill>
              </a:rPr>
              <a:t>У разі виявлення протягом встановленого гарантійного строку недоліків споживач, в порядку та у строки, що встановлені законодавством, </a:t>
            </a:r>
            <a:r>
              <a:rPr lang="uk" sz="2635" u="sng">
                <a:solidFill>
                  <a:srgbClr val="202122"/>
                </a:solidFill>
              </a:rPr>
              <a:t>має право вимагати</a:t>
            </a:r>
            <a:r>
              <a:rPr lang="uk" sz="2635">
                <a:solidFill>
                  <a:srgbClr val="202122"/>
                </a:solidFill>
              </a:rPr>
              <a:t>:</a:t>
            </a:r>
            <a:endParaRPr sz="2635">
              <a:solidFill>
                <a:srgbClr val="202122"/>
              </a:solidFill>
            </a:endParaRPr>
          </a:p>
          <a:p>
            <a:pPr indent="-395922" lvl="0" marL="9017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ts val="2635"/>
              <a:buAutoNum type="arabicPeriod"/>
            </a:pPr>
            <a:r>
              <a:rPr lang="uk" sz="2635">
                <a:solidFill>
                  <a:srgbClr val="202122"/>
                </a:solidFill>
              </a:rPr>
              <a:t>пропорційного зменшення ціни;</a:t>
            </a:r>
            <a:endParaRPr sz="2635">
              <a:solidFill>
                <a:srgbClr val="202122"/>
              </a:solidFill>
            </a:endParaRPr>
          </a:p>
          <a:p>
            <a:pPr indent="-395922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635"/>
              <a:buAutoNum type="arabicPeriod"/>
            </a:pPr>
            <a:r>
              <a:rPr lang="uk" sz="2635">
                <a:solidFill>
                  <a:srgbClr val="202122"/>
                </a:solidFill>
              </a:rPr>
              <a:t>безоплатного усунення недоліків товару в розумний строк;</a:t>
            </a:r>
            <a:endParaRPr sz="2635">
              <a:solidFill>
                <a:srgbClr val="202122"/>
              </a:solidFill>
            </a:endParaRPr>
          </a:p>
          <a:p>
            <a:pPr indent="-395922" lvl="0" marL="901700" marR="139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635"/>
              <a:buAutoNum type="arabicPeriod"/>
            </a:pPr>
            <a:r>
              <a:rPr lang="uk" sz="2635">
                <a:solidFill>
                  <a:srgbClr val="202122"/>
                </a:solidFill>
              </a:rPr>
              <a:t>відшкодування витрат на усунення недоліків товару (стаття 8 </a:t>
            </a:r>
            <a:r>
              <a:rPr lang="uk" sz="2635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захист прав споживачів"</a:t>
            </a:r>
            <a:r>
              <a:rPr lang="uk" sz="2635">
                <a:solidFill>
                  <a:srgbClr val="202122"/>
                </a:solidFill>
              </a:rPr>
              <a:t>).</a:t>
            </a:r>
            <a:endParaRPr sz="2635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468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>
            <p:ph idx="1" type="subTitle"/>
          </p:nvPr>
        </p:nvSpPr>
        <p:spPr>
          <a:xfrm>
            <a:off x="311700" y="167475"/>
            <a:ext cx="5812800" cy="497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6808"/>
              <a:buFont typeface="Arial"/>
              <a:buNone/>
            </a:pPr>
            <a:r>
              <a:rPr lang="uk" sz="2350">
                <a:solidFill>
                  <a:srgbClr val="202122"/>
                </a:solidFill>
              </a:rPr>
              <a:t>Для непродовольчих товарів, що перебували у використанні - задовольняються вимоги споживача за згодою продавця.</a:t>
            </a:r>
            <a:endParaRPr sz="2350">
              <a:solidFill>
                <a:srgbClr val="20212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6808"/>
              <a:buFont typeface="Arial"/>
              <a:buNone/>
            </a:pPr>
            <a:r>
              <a:rPr lang="uk" sz="2350">
                <a:solidFill>
                  <a:srgbClr val="202122"/>
                </a:solidFill>
              </a:rPr>
              <a:t>Товар неналежної якості підлягає обміну протягом </a:t>
            </a:r>
            <a:r>
              <a:rPr b="1" i="1" lang="uk" sz="2350">
                <a:solidFill>
                  <a:srgbClr val="202122"/>
                </a:solidFill>
              </a:rPr>
              <a:t>гарантійного строку</a:t>
            </a:r>
            <a:r>
              <a:rPr lang="uk" sz="2350">
                <a:solidFill>
                  <a:srgbClr val="202122"/>
                </a:solidFill>
              </a:rPr>
              <a:t> (строк, протягом якого виробник (продавець, виконавець або будь-яка третя особа) бере на себе зобов'язання про здійснення безоплатного ремонту або заміни відповідної продукції у зв'язку з введенням її в обіг), який зазначається в </a:t>
            </a:r>
            <a:r>
              <a:rPr lang="uk" sz="2350" u="sng">
                <a:solidFill>
                  <a:srgbClr val="202122"/>
                </a:solidFill>
              </a:rPr>
              <a:t>паспорті на продукцію або будь-якому іншому документі</a:t>
            </a:r>
            <a:r>
              <a:rPr lang="uk" sz="2350">
                <a:solidFill>
                  <a:srgbClr val="202122"/>
                </a:solidFill>
              </a:rPr>
              <a:t>, що додається до продукції.</a:t>
            </a:r>
            <a:endParaRPr sz="23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0" name="Google Shape;13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76900" y="1214400"/>
            <a:ext cx="2714701" cy="2714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6"/>
          <p:cNvSpPr txBox="1"/>
          <p:nvPr>
            <p:ph type="ctrTitle"/>
          </p:nvPr>
        </p:nvSpPr>
        <p:spPr>
          <a:xfrm>
            <a:off x="212033" y="51915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44295"/>
              <a:buFont typeface="Arial"/>
              <a:buNone/>
            </a:pPr>
            <a:r>
              <a:rPr b="1" lang="uk" sz="2483"/>
              <a:t>Права споживача у разі виявлення недоліків товару протягом встановленого гарантійного терміну з вини виробника:</a:t>
            </a:r>
            <a:endParaRPr b="1" sz="2483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6"/>
          <p:cNvSpPr txBox="1"/>
          <p:nvPr>
            <p:ph idx="1" type="subTitle"/>
          </p:nvPr>
        </p:nvSpPr>
        <p:spPr>
          <a:xfrm>
            <a:off x="311700" y="1822150"/>
            <a:ext cx="6510300" cy="318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90525" lvl="0" marL="68580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202122"/>
              </a:buClr>
              <a:buSzPts val="2550"/>
              <a:buChar char="●"/>
            </a:pPr>
            <a:r>
              <a:rPr lang="uk" sz="2550">
                <a:solidFill>
                  <a:srgbClr val="202122"/>
                </a:solidFill>
              </a:rPr>
              <a:t>розірвання договору і повернення коштів, які були витрачені на покупку,</a:t>
            </a:r>
            <a:endParaRPr sz="2550">
              <a:solidFill>
                <a:srgbClr val="202122"/>
              </a:solidFill>
            </a:endParaRPr>
          </a:p>
          <a:p>
            <a:pPr indent="-3905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550"/>
              <a:buChar char="●"/>
            </a:pPr>
            <a:r>
              <a:rPr lang="uk" sz="2550">
                <a:solidFill>
                  <a:srgbClr val="202122"/>
                </a:solidFill>
              </a:rPr>
              <a:t>на заміну товару на такий самий, або аналогічний, якщо є в наяваності у продавця.</a:t>
            </a:r>
            <a:endParaRPr sz="25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7" name="Google Shape;13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33650" y="1662800"/>
            <a:ext cx="3349250" cy="334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7"/>
          <p:cNvSpPr txBox="1"/>
          <p:nvPr>
            <p:ph type="ctrTitle"/>
          </p:nvPr>
        </p:nvSpPr>
        <p:spPr>
          <a:xfrm>
            <a:off x="311700" y="405675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50">
                <a:solidFill>
                  <a:srgbClr val="202122"/>
                </a:solidFill>
              </a:rPr>
              <a:t>Строки виконання вимоги заміни товару:</a:t>
            </a:r>
            <a:endParaRPr sz="6800"/>
          </a:p>
        </p:txBody>
      </p:sp>
      <p:sp>
        <p:nvSpPr>
          <p:cNvPr id="143" name="Google Shape;143;p27"/>
          <p:cNvSpPr txBox="1"/>
          <p:nvPr>
            <p:ph idx="1" type="subTitle"/>
          </p:nvPr>
        </p:nvSpPr>
        <p:spPr>
          <a:xfrm>
            <a:off x="311700" y="1443375"/>
            <a:ext cx="5912400" cy="342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3222" lvl="0" marL="685800" rtl="0" algn="l">
              <a:lnSpc>
                <a:spcPct val="95000"/>
              </a:lnSpc>
              <a:spcBef>
                <a:spcPts val="300"/>
              </a:spcBef>
              <a:spcAft>
                <a:spcPts val="0"/>
              </a:spcAft>
              <a:buClr>
                <a:srgbClr val="202122"/>
              </a:buClr>
              <a:buSzPts val="2435"/>
              <a:buChar char="●"/>
            </a:pPr>
            <a:r>
              <a:rPr lang="uk" sz="2435">
                <a:solidFill>
                  <a:srgbClr val="202122"/>
                </a:solidFill>
              </a:rPr>
              <a:t>за наявності товару – негайно;</a:t>
            </a:r>
            <a:endParaRPr sz="2435">
              <a:solidFill>
                <a:srgbClr val="202122"/>
              </a:solidFill>
            </a:endParaRPr>
          </a:p>
          <a:p>
            <a:pPr indent="-383222" lvl="0" marL="6858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435"/>
              <a:buChar char="●"/>
            </a:pPr>
            <a:r>
              <a:rPr lang="uk" sz="2435">
                <a:solidFill>
                  <a:srgbClr val="202122"/>
                </a:solidFill>
              </a:rPr>
              <a:t>у разі перевірки якості товару - 14 денний термін або за домовленістю;</a:t>
            </a:r>
            <a:endParaRPr sz="2435">
              <a:solidFill>
                <a:srgbClr val="202122"/>
              </a:solidFill>
            </a:endParaRPr>
          </a:p>
          <a:p>
            <a:pPr indent="-383222" lvl="0" marL="685800" marR="1397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435"/>
              <a:buChar char="●"/>
            </a:pPr>
            <a:r>
              <a:rPr lang="uk" sz="2435">
                <a:solidFill>
                  <a:srgbClr val="202122"/>
                </a:solidFill>
              </a:rPr>
              <a:t>у разі відсутності товару – 2-місячний строк з моменту подання заяви (частина шоста стаття 8 </a:t>
            </a:r>
            <a:r>
              <a:rPr lang="uk" sz="2435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захист прав споживачів"</a:t>
            </a:r>
            <a:r>
              <a:rPr lang="uk" sz="2435">
                <a:solidFill>
                  <a:srgbClr val="202122"/>
                </a:solidFill>
              </a:rPr>
              <a:t>).</a:t>
            </a:r>
            <a:endParaRPr sz="2435">
              <a:solidFill>
                <a:srgbClr val="202122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SzPts val="770"/>
              <a:buNone/>
            </a:pPr>
            <a:r>
              <a:t/>
            </a:r>
            <a:endParaRPr sz="1960"/>
          </a:p>
        </p:txBody>
      </p:sp>
      <p:pic>
        <p:nvPicPr>
          <p:cNvPr id="144" name="Google Shape;14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6375" y="1443375"/>
            <a:ext cx="2615100" cy="1740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39525" y="3217280"/>
            <a:ext cx="2207990" cy="1655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8"/>
          <p:cNvSpPr txBox="1"/>
          <p:nvPr>
            <p:ph type="ctrTitle"/>
          </p:nvPr>
        </p:nvSpPr>
        <p:spPr>
          <a:xfrm>
            <a:off x="150600" y="199375"/>
            <a:ext cx="8842800" cy="1343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47826"/>
              <a:buFont typeface="Arial"/>
              <a:buNone/>
            </a:pPr>
            <a:r>
              <a:rPr b="1" lang="uk" sz="2300">
                <a:latin typeface="Georgia"/>
                <a:ea typeface="Georgia"/>
                <a:cs typeface="Georgia"/>
                <a:sym typeface="Georgia"/>
              </a:rPr>
              <a:t>Умови обміну/повернення товару належної якості</a:t>
            </a:r>
            <a:endParaRPr b="1" sz="23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28"/>
          <p:cNvSpPr txBox="1"/>
          <p:nvPr>
            <p:ph idx="1" type="subTitle"/>
          </p:nvPr>
        </p:nvSpPr>
        <p:spPr>
          <a:xfrm>
            <a:off x="150600" y="825350"/>
            <a:ext cx="8842800" cy="412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1950">
                <a:solidFill>
                  <a:srgbClr val="202122"/>
                </a:solidFill>
              </a:rPr>
              <a:t>Права споживачів при придбанні непродовольчого товару належної якості:</a:t>
            </a:r>
            <a:endParaRPr b="1" sz="1950">
              <a:solidFill>
                <a:srgbClr val="202122"/>
              </a:solidFill>
            </a:endParaRPr>
          </a:p>
          <a:p>
            <a:pPr indent="-352425" lvl="0" marL="6858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ts val="1950"/>
              <a:buChar char="●"/>
            </a:pPr>
            <a:r>
              <a:rPr lang="uk" sz="1950">
                <a:solidFill>
                  <a:srgbClr val="202122"/>
                </a:solidFill>
              </a:rPr>
              <a:t>обміняти товар належної якості на аналогічний, якщо куплений товар не підійшов за формою, габаритами, фасоном, кольором, розміром або з інших причин не може бути використаний за призначенням;</a:t>
            </a:r>
            <a:endParaRPr sz="1950">
              <a:solidFill>
                <a:srgbClr val="202122"/>
              </a:solidFill>
            </a:endParaRPr>
          </a:p>
          <a:p>
            <a:pPr indent="-3524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950"/>
              <a:buChar char="●"/>
            </a:pPr>
            <a:r>
              <a:rPr lang="uk" sz="1950">
                <a:solidFill>
                  <a:srgbClr val="202122"/>
                </a:solidFill>
              </a:rPr>
              <a:t>придбати будь-які інші товари з наявного асортименту з відповідним перерахуванням вартості, якщо відсутній аналогічний товар;</a:t>
            </a:r>
            <a:endParaRPr sz="1950">
              <a:solidFill>
                <a:srgbClr val="202122"/>
              </a:solidFill>
            </a:endParaRPr>
          </a:p>
          <a:p>
            <a:pPr indent="-3524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950"/>
              <a:buChar char="●"/>
            </a:pPr>
            <a:r>
              <a:rPr lang="uk" sz="1950">
                <a:solidFill>
                  <a:srgbClr val="202122"/>
                </a:solidFill>
              </a:rPr>
              <a:t>здійснити обмін товару на аналогічний при першому ж надходженні відповідного товару в продаж;</a:t>
            </a:r>
            <a:endParaRPr sz="1950">
              <a:solidFill>
                <a:srgbClr val="202122"/>
              </a:solidFill>
            </a:endParaRPr>
          </a:p>
          <a:p>
            <a:pPr indent="-35242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950"/>
              <a:buChar char="●"/>
            </a:pPr>
            <a:r>
              <a:rPr lang="uk" sz="1950">
                <a:solidFill>
                  <a:srgbClr val="202122"/>
                </a:solidFill>
              </a:rPr>
              <a:t>розірвати договір та одержати назад гроші у розмірі вартості повернутого товару.</a:t>
            </a:r>
            <a:endParaRPr sz="19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/>
          <p:nvPr>
            <p:ph idx="1" type="subTitle"/>
          </p:nvPr>
        </p:nvSpPr>
        <p:spPr>
          <a:xfrm>
            <a:off x="83725" y="307025"/>
            <a:ext cx="8891400" cy="464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693">
                <a:solidFill>
                  <a:srgbClr val="202122"/>
                </a:solidFill>
              </a:rPr>
              <a:t>Строк обміну:</a:t>
            </a:r>
            <a:r>
              <a:rPr lang="uk" sz="2693">
                <a:solidFill>
                  <a:srgbClr val="202122"/>
                </a:solidFill>
              </a:rPr>
              <a:t> протягом 14 днів, не рахуючи дня купівлі.</a:t>
            </a:r>
            <a:br>
              <a:rPr lang="uk" sz="2693">
                <a:solidFill>
                  <a:srgbClr val="202122"/>
                </a:solidFill>
              </a:rPr>
            </a:br>
            <a:r>
              <a:rPr b="1" lang="uk" sz="2693">
                <a:solidFill>
                  <a:srgbClr val="202122"/>
                </a:solidFill>
              </a:rPr>
              <a:t>Умови обміну:</a:t>
            </a:r>
            <a:endParaRPr b="1" sz="2693">
              <a:solidFill>
                <a:srgbClr val="202122"/>
              </a:solidFill>
            </a:endParaRPr>
          </a:p>
          <a:p>
            <a:pPr indent="-399630" lvl="0" marL="6858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ts val="2693"/>
              <a:buChar char="●"/>
            </a:pPr>
            <a:r>
              <a:rPr lang="uk" sz="2693">
                <a:solidFill>
                  <a:srgbClr val="202122"/>
                </a:solidFill>
              </a:rPr>
              <a:t>якщо товар не використовувався</a:t>
            </a:r>
            <a:endParaRPr sz="2693">
              <a:solidFill>
                <a:srgbClr val="202122"/>
              </a:solidFill>
            </a:endParaRPr>
          </a:p>
          <a:p>
            <a:pPr indent="-399630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693"/>
              <a:buChar char="●"/>
            </a:pPr>
            <a:r>
              <a:rPr lang="uk" sz="2693">
                <a:solidFill>
                  <a:srgbClr val="202122"/>
                </a:solidFill>
              </a:rPr>
              <a:t>якщо збережено його товарний вигляд, споживчі властивості, пломби, ярлики,</a:t>
            </a:r>
            <a:endParaRPr sz="2693">
              <a:solidFill>
                <a:srgbClr val="202122"/>
              </a:solidFill>
            </a:endParaRPr>
          </a:p>
          <a:p>
            <a:pPr indent="-399630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2693"/>
              <a:buChar char="●"/>
            </a:pPr>
            <a:r>
              <a:rPr lang="uk" sz="2693">
                <a:solidFill>
                  <a:srgbClr val="202122"/>
                </a:solidFill>
              </a:rPr>
              <a:t>збережено розрахунковий документ, виданий споживачеві разом з проданим товаром, або відтворений на дисплеї програмного реєстратора розрахункових операцій </a:t>
            </a:r>
            <a:endParaRPr sz="33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0"/>
          <p:cNvSpPr txBox="1"/>
          <p:nvPr>
            <p:ph type="ctrTitle"/>
          </p:nvPr>
        </p:nvSpPr>
        <p:spPr>
          <a:xfrm>
            <a:off x="311700" y="446575"/>
            <a:ext cx="8520600" cy="169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37714"/>
              <a:buFont typeface="Arial"/>
              <a:buNone/>
            </a:pPr>
            <a:r>
              <a:rPr b="1" lang="uk" sz="2916"/>
              <a:t>Права споживача при розірванні договору купівлі-продажу:</a:t>
            </a:r>
            <a:endParaRPr b="1" sz="2916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30"/>
          <p:cNvSpPr txBox="1"/>
          <p:nvPr>
            <p:ph idx="1" type="subTitle"/>
          </p:nvPr>
        </p:nvSpPr>
        <p:spPr>
          <a:xfrm>
            <a:off x="123600" y="1164275"/>
            <a:ext cx="5955000" cy="42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10000"/>
          </a:bodyPr>
          <a:lstStyle/>
          <a:p>
            <a:pPr indent="-369254" lvl="0" marL="68580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202122"/>
              </a:buClr>
              <a:buSzPct val="100000"/>
              <a:buChar char="●"/>
            </a:pPr>
            <a:r>
              <a:rPr lang="uk" sz="2858">
                <a:solidFill>
                  <a:srgbClr val="202122"/>
                </a:solidFill>
              </a:rPr>
              <a:t>розрахунки із споживачем провадяться виходячи з вартості товару на час його купівлі.</a:t>
            </a:r>
            <a:endParaRPr sz="2858">
              <a:solidFill>
                <a:srgbClr val="202122"/>
              </a:solidFill>
            </a:endParaRPr>
          </a:p>
          <a:p>
            <a:pPr indent="-369254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Char char="●"/>
            </a:pPr>
            <a:r>
              <a:rPr lang="uk" sz="2858">
                <a:solidFill>
                  <a:srgbClr val="202122"/>
                </a:solidFill>
              </a:rPr>
              <a:t>гроші, сплачені за товар, повертаються споживачеві у день розірвання договору,</a:t>
            </a:r>
            <a:endParaRPr sz="2858">
              <a:solidFill>
                <a:srgbClr val="202122"/>
              </a:solidFill>
            </a:endParaRPr>
          </a:p>
          <a:p>
            <a:pPr indent="-369254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Char char="●"/>
            </a:pPr>
            <a:r>
              <a:rPr lang="uk" sz="2858">
                <a:solidFill>
                  <a:srgbClr val="202122"/>
                </a:solidFill>
              </a:rPr>
              <a:t>в разі неможливості повернути гроші у день розірвання договору - в інший строк за домовленістю сторін, але не пізніше ніж протягом семи днів.</a:t>
            </a:r>
            <a:endParaRPr sz="2858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8630" y="1702525"/>
            <a:ext cx="2946876" cy="196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1"/>
          <p:cNvSpPr txBox="1"/>
          <p:nvPr>
            <p:ph type="ctrTitle"/>
          </p:nvPr>
        </p:nvSpPr>
        <p:spPr>
          <a:xfrm>
            <a:off x="311700" y="744575"/>
            <a:ext cx="8520600" cy="12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</a:pPr>
            <a:r>
              <a:rPr b="1" lang="uk" sz="3033">
                <a:latin typeface="Georgia"/>
                <a:ea typeface="Georgia"/>
                <a:cs typeface="Georgia"/>
                <a:sym typeface="Georgia"/>
              </a:rPr>
              <a:t>Вимоги до інформації</a:t>
            </a:r>
            <a:endParaRPr b="1" sz="3033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ct val="36263"/>
              <a:buFont typeface="Arial"/>
              <a:buNone/>
            </a:pPr>
            <a:r>
              <a:rPr b="1" lang="uk" sz="3033">
                <a:latin typeface="Georgia"/>
                <a:ea typeface="Georgia"/>
                <a:cs typeface="Georgia"/>
                <a:sym typeface="Georgia"/>
              </a:rPr>
              <a:t> про продукцію</a:t>
            </a:r>
            <a:endParaRPr b="1" sz="3033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31"/>
          <p:cNvSpPr txBox="1"/>
          <p:nvPr>
            <p:ph idx="1" type="subTitle"/>
          </p:nvPr>
        </p:nvSpPr>
        <p:spPr>
          <a:xfrm>
            <a:off x="0" y="1721200"/>
            <a:ext cx="8832300" cy="374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950">
                <a:solidFill>
                  <a:srgbClr val="202122"/>
                </a:solidFill>
              </a:rPr>
              <a:t>Споживач має право на одержання необхідної, доступної, достовірної та своєчасної інформації про продукцію</a:t>
            </a:r>
            <a:r>
              <a:rPr lang="uk" sz="2950">
                <a:solidFill>
                  <a:srgbClr val="202122"/>
                </a:solidFill>
              </a:rPr>
              <a:t>, що забезпечує можливість її свідомого і компетентного вибору. Інформація повинна бути надана споживачеві до придбання ним товару чи замовлення роботи (послуги).</a:t>
            </a:r>
            <a:endParaRPr sz="4700"/>
          </a:p>
        </p:txBody>
      </p:sp>
      <p:pic>
        <p:nvPicPr>
          <p:cNvPr id="170" name="Google Shape;17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51600" y="119620"/>
            <a:ext cx="3021850" cy="160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2"/>
          <p:cNvSpPr txBox="1"/>
          <p:nvPr>
            <p:ph type="ctrTitle"/>
          </p:nvPr>
        </p:nvSpPr>
        <p:spPr>
          <a:xfrm>
            <a:off x="231958" y="-2721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600">
                <a:latin typeface="Georgia"/>
                <a:ea typeface="Georgia"/>
                <a:cs typeface="Georgia"/>
                <a:sym typeface="Georgia"/>
              </a:rPr>
              <a:t>Судовий захист прав споживачів</a:t>
            </a:r>
            <a:endParaRPr b="1" sz="26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32"/>
          <p:cNvSpPr txBox="1"/>
          <p:nvPr>
            <p:ph idx="1" type="subTitle"/>
          </p:nvPr>
        </p:nvSpPr>
        <p:spPr>
          <a:xfrm>
            <a:off x="311700" y="905100"/>
            <a:ext cx="6245100" cy="436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1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8538"/>
              <a:buFont typeface="Arial"/>
              <a:buNone/>
            </a:pPr>
            <a:r>
              <a:rPr lang="uk" sz="2266">
                <a:solidFill>
                  <a:srgbClr val="202122"/>
                </a:solidFill>
              </a:rPr>
              <a:t>Споживачі мають право захисти свої порушені права шляхом звернення до суду з позовною заявою про:</a:t>
            </a:r>
            <a:endParaRPr sz="2266">
              <a:solidFill>
                <a:srgbClr val="202122"/>
              </a:solidFill>
            </a:endParaRPr>
          </a:p>
          <a:p>
            <a:pPr indent="-340126" lvl="0" marL="9017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266">
                <a:solidFill>
                  <a:srgbClr val="202122"/>
                </a:solidFill>
              </a:rPr>
              <a:t>про усунення недоліків товару;</a:t>
            </a:r>
            <a:endParaRPr sz="2266">
              <a:solidFill>
                <a:srgbClr val="202122"/>
              </a:solidFill>
            </a:endParaRPr>
          </a:p>
          <a:p>
            <a:pPr indent="-340126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266">
                <a:solidFill>
                  <a:srgbClr val="202122"/>
                </a:solidFill>
              </a:rPr>
              <a:t>про заміну товару неналежної якості на аналогічний товар належної якості;</a:t>
            </a:r>
            <a:endParaRPr sz="2266">
              <a:solidFill>
                <a:srgbClr val="202122"/>
              </a:solidFill>
            </a:endParaRPr>
          </a:p>
          <a:p>
            <a:pPr indent="-340126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266">
                <a:solidFill>
                  <a:srgbClr val="202122"/>
                </a:solidFill>
              </a:rPr>
              <a:t>про розірвання договору і відшкодування понесених зби­тків;</a:t>
            </a:r>
            <a:endParaRPr sz="2266">
              <a:solidFill>
                <a:srgbClr val="202122"/>
              </a:solidFill>
            </a:endParaRPr>
          </a:p>
          <a:p>
            <a:pPr indent="-340126" lvl="0" marL="9017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ct val="100000"/>
              <a:buAutoNum type="arabicPeriod"/>
            </a:pPr>
            <a:r>
              <a:rPr lang="uk" sz="2266">
                <a:solidFill>
                  <a:srgbClr val="202122"/>
                </a:solidFill>
              </a:rPr>
              <a:t>про відшкодування матеріальної і моральної шкоди, запо­діяної товаром неналежної якості.</a:t>
            </a:r>
            <a:endParaRPr sz="2266">
              <a:solidFill>
                <a:srgbClr val="202122"/>
              </a:solidFill>
            </a:endParaRPr>
          </a:p>
          <a:p>
            <a:pPr indent="0" lvl="0" marL="0" marR="13970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8538"/>
              <a:buFont typeface="Arial"/>
              <a:buNone/>
            </a:pPr>
            <a:r>
              <a:rPr lang="uk" sz="2266">
                <a:solidFill>
                  <a:srgbClr val="202122"/>
                </a:solidFill>
              </a:rPr>
              <a:t>Споживачі </a:t>
            </a:r>
            <a:r>
              <a:rPr lang="uk" sz="2266" u="sng">
                <a:solidFill>
                  <a:srgbClr val="202122"/>
                </a:solidFill>
              </a:rPr>
              <a:t>звільняються від сплати судового збору</a:t>
            </a:r>
            <a:r>
              <a:rPr lang="uk" sz="2266">
                <a:solidFill>
                  <a:srgbClr val="202122"/>
                </a:solidFill>
              </a:rPr>
              <a:t> за позовами, що пов'язані з порушенням їх прав (частина третя статті 22 </a:t>
            </a:r>
            <a:r>
              <a:rPr lang="uk" sz="2266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Закону України "Про захист прав споживачів"</a:t>
            </a:r>
            <a:r>
              <a:rPr lang="uk" sz="2266">
                <a:solidFill>
                  <a:srgbClr val="202122"/>
                </a:solidFill>
              </a:rPr>
              <a:t>).</a:t>
            </a:r>
            <a:endParaRPr sz="2266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7" name="Google Shape;177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6925" y="326950"/>
            <a:ext cx="2195625" cy="1646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83175" y="2445076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3"/>
          <p:cNvSpPr txBox="1"/>
          <p:nvPr>
            <p:ph type="ctrTitle"/>
          </p:nvPr>
        </p:nvSpPr>
        <p:spPr>
          <a:xfrm>
            <a:off x="311700" y="286050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250">
                <a:solidFill>
                  <a:srgbClr val="202122"/>
                </a:solidFill>
              </a:rPr>
              <a:t>Позовна давність у випадку виявлення недоліків товару:</a:t>
            </a:r>
            <a:endParaRPr sz="6400"/>
          </a:p>
        </p:txBody>
      </p:sp>
      <p:sp>
        <p:nvSpPr>
          <p:cNvPr id="184" name="Google Shape;184;p33"/>
          <p:cNvSpPr txBox="1"/>
          <p:nvPr>
            <p:ph idx="1" type="subTitle"/>
          </p:nvPr>
        </p:nvSpPr>
        <p:spPr>
          <a:xfrm>
            <a:off x="311700" y="1283875"/>
            <a:ext cx="8520600" cy="366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6075" lvl="0" marL="685800" marR="13970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один рік - обчислюється від дня виявлення недоліків у межах строків, встановлених статтею 680 </a:t>
            </a:r>
            <a:r>
              <a:rPr lang="uk" sz="1850">
                <a:solidFill>
                  <a:srgbClr val="3366BB"/>
                </a:solidFill>
                <a:uFill>
                  <a:noFill/>
                </a:u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Цивільного кодексу України</a:t>
            </a:r>
            <a:r>
              <a:rPr lang="uk" sz="1850">
                <a:solidFill>
                  <a:srgbClr val="202122"/>
                </a:solidFill>
              </a:rPr>
              <a:t>, а якщо на товар встановлено гарантійний строк (строк придатності), - від дня виявлення недоліків у межах гарантійного строку (строку придатності);</a:t>
            </a:r>
            <a:endParaRPr sz="1850">
              <a:solidFill>
                <a:srgbClr val="202122"/>
              </a:solidFill>
            </a:endParaRPr>
          </a:p>
          <a:p>
            <a:pPr indent="-346075" lvl="0" marL="6858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02122"/>
              </a:buClr>
              <a:buSzPts val="1850"/>
              <a:buChar char="●"/>
            </a:pPr>
            <a:r>
              <a:rPr lang="uk" sz="1850">
                <a:solidFill>
                  <a:srgbClr val="202122"/>
                </a:solidFill>
              </a:rPr>
              <a:t>якщо на товар не встановлений гарантійний строк або строк придатності, вимога у зв'язку з його недоліками може бути пред'явлена покупцем за умови, що недоліки були виявлені </a:t>
            </a:r>
            <a:r>
              <a:rPr lang="uk" sz="1850" u="sng">
                <a:solidFill>
                  <a:srgbClr val="202122"/>
                </a:solidFill>
              </a:rPr>
              <a:t>протягом розумного строку, але в межах двох років</a:t>
            </a:r>
            <a:r>
              <a:rPr lang="uk" sz="1850">
                <a:solidFill>
                  <a:srgbClr val="202122"/>
                </a:solidFill>
              </a:rPr>
              <a:t>, а щодо нерухомого майна - в межах </a:t>
            </a:r>
            <a:r>
              <a:rPr lang="uk" sz="1850" u="sng">
                <a:solidFill>
                  <a:srgbClr val="202122"/>
                </a:solidFill>
              </a:rPr>
              <a:t>трьох років</a:t>
            </a:r>
            <a:r>
              <a:rPr lang="uk" sz="1850">
                <a:solidFill>
                  <a:srgbClr val="202122"/>
                </a:solidFill>
              </a:rPr>
              <a:t> від дня передання товару покупцеві, якщо договором або законом не встановлений більший строк.</a:t>
            </a:r>
            <a:endParaRPr sz="1850">
              <a:solidFill>
                <a:srgbClr val="202122"/>
              </a:solidFill>
            </a:endParaRPr>
          </a:p>
          <a:p>
            <a:pPr indent="0" lvl="0" marL="0" rtl="0" algn="ctr">
              <a:spcBef>
                <a:spcPts val="1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AD1DC"/>
        </a:solidFill>
      </p:bgPr>
    </p:bg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4"/>
          <p:cNvSpPr txBox="1"/>
          <p:nvPr>
            <p:ph type="ctrTitle"/>
          </p:nvPr>
        </p:nvSpPr>
        <p:spPr>
          <a:xfrm>
            <a:off x="311700" y="-152550"/>
            <a:ext cx="8520600" cy="12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ДЯКУЮ ЗА УВАГУ!</a:t>
            </a:r>
            <a:endParaRPr b="1"/>
          </a:p>
        </p:txBody>
      </p:sp>
      <p:pic>
        <p:nvPicPr>
          <p:cNvPr id="190" name="Google Shape;190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4575" y="1124550"/>
            <a:ext cx="5773875" cy="386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