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</p:sldIdLst>
  <p:sldSz cx="12192000" cy="6858000"/>
  <p:notesSz cx="6858000" cy="9144000"/>
  <p:embeddedFontLst>
    <p:embeddedFont>
      <p:font typeface="Century Gothic" pitchFamily="34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4" roundtripDataSignature="AMtx7mhX2Kpa06d43oCZZ84tH4HCRvgJ9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7"/>
          <p:cNvSpPr txBox="1"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7"/>
          <p:cNvSpPr txBox="1"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20" name="Google Shape;20;p17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7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7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TITL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8"/>
          <p:cNvSpPr txBox="1"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  <a:defRPr sz="4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8"/>
          <p:cNvSpPr txBox="1"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420"/>
              </a:spcBef>
              <a:spcAft>
                <a:spcPts val="0"/>
              </a:spcAft>
              <a:buSzPts val="1680"/>
              <a:buNone/>
              <a:defRPr sz="2100">
                <a:solidFill>
                  <a:srgbClr val="0F486F"/>
                </a:solidFill>
              </a:defRPr>
            </a:lvl1pPr>
            <a:lvl2pPr lvl="1" algn="ctr">
              <a:spcBef>
                <a:spcPts val="600"/>
              </a:spcBef>
              <a:spcAft>
                <a:spcPts val="0"/>
              </a:spcAft>
              <a:buSzPts val="144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SzPts val="128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6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6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6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6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6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600"/>
              </a:spcBef>
              <a:spcAft>
                <a:spcPts val="600"/>
              </a:spcAft>
              <a:buSzPts val="112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8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8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8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cxnSp>
        <p:nvCxnSpPr>
          <p:cNvPr id="29" name="Google Shape;29;p18"/>
          <p:cNvCxnSpPr/>
          <p:nvPr/>
        </p:nvCxnSpPr>
        <p:spPr>
          <a:xfrm flipH="1">
            <a:off x="8228012" y="8467"/>
            <a:ext cx="3810000" cy="3810000"/>
          </a:xfrm>
          <a:prstGeom prst="straightConnector1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0" name="Google Shape;30;p18"/>
          <p:cNvCxnSpPr/>
          <p:nvPr/>
        </p:nvCxnSpPr>
        <p:spPr>
          <a:xfrm flipH="1">
            <a:off x="6108170" y="91545"/>
            <a:ext cx="6080655" cy="6080655"/>
          </a:xfrm>
          <a:prstGeom prst="straightConnector1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" name="Google Shape;31;p18"/>
          <p:cNvCxnSpPr/>
          <p:nvPr/>
        </p:nvCxnSpPr>
        <p:spPr>
          <a:xfrm flipH="1">
            <a:off x="7235825" y="228600"/>
            <a:ext cx="4953000" cy="4953000"/>
          </a:xfrm>
          <a:prstGeom prst="straightConnector1">
            <a:avLst/>
          </a:prstGeom>
          <a:noFill/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2" name="Google Shape;32;p18"/>
          <p:cNvCxnSpPr/>
          <p:nvPr/>
        </p:nvCxnSpPr>
        <p:spPr>
          <a:xfrm flipH="1">
            <a:off x="7335837" y="32278"/>
            <a:ext cx="4852989" cy="4852989"/>
          </a:xfrm>
          <a:prstGeom prst="straightConnector1">
            <a:avLst/>
          </a:prstGeom>
          <a:noFill/>
          <a:ln w="317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" name="Google Shape;33;p18"/>
          <p:cNvCxnSpPr/>
          <p:nvPr/>
        </p:nvCxnSpPr>
        <p:spPr>
          <a:xfrm flipH="1">
            <a:off x="7845426" y="609601"/>
            <a:ext cx="4343399" cy="4343399"/>
          </a:xfrm>
          <a:prstGeom prst="straightConnector1">
            <a:avLst/>
          </a:prstGeom>
          <a:noFill/>
          <a:ln w="317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9"/>
          <p:cNvSpPr txBox="1"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entury Gothic"/>
              <a:buNone/>
              <a:defRPr sz="36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9"/>
          <p:cNvSpPr txBox="1"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0F486F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0"/>
          <p:cNvSpPr txBox="1"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body" idx="1"/>
          </p:nvPr>
        </p:nvSpPr>
        <p:spPr>
          <a:xfrm>
            <a:off x="684211" y="685800"/>
            <a:ext cx="4937655" cy="3615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2"/>
          </p:nvPr>
        </p:nvSpPr>
        <p:spPr>
          <a:xfrm>
            <a:off x="5808133" y="685801"/>
            <a:ext cx="4934479" cy="361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entury Gothic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560"/>
              </a:spcBef>
              <a:spcAft>
                <a:spcPts val="0"/>
              </a:spcAft>
              <a:buSzPts val="2240"/>
              <a:buNone/>
              <a:defRPr sz="2800" b="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84211" y="1270529"/>
            <a:ext cx="4937655" cy="3030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body" idx="3"/>
          </p:nvPr>
        </p:nvSpPr>
        <p:spPr>
          <a:xfrm>
            <a:off x="6079066" y="685800"/>
            <a:ext cx="4665134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560"/>
              </a:spcBef>
              <a:spcAft>
                <a:spcPts val="0"/>
              </a:spcAft>
              <a:buSzPts val="2240"/>
              <a:buNone/>
              <a:defRPr sz="2800" b="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body" idx="4"/>
          </p:nvPr>
        </p:nvSpPr>
        <p:spPr>
          <a:xfrm>
            <a:off x="5806545" y="1262062"/>
            <a:ext cx="4929188" cy="3030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21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1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2"/>
          <p:cNvSpPr txBox="1"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3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3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4"/>
          <p:cNvSpPr txBox="1"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entury Gothic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4"/>
          <p:cNvSpPr txBox="1">
            <a:spLocks noGrp="1"/>
          </p:cNvSpPr>
          <p:nvPr>
            <p:ph type="body" idx="1"/>
          </p:nvPr>
        </p:nvSpPr>
        <p:spPr>
          <a:xfrm>
            <a:off x="684212" y="685800"/>
            <a:ext cx="5943601" cy="53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68" name="Google Shape;68;p24"/>
          <p:cNvSpPr txBox="1">
            <a:spLocks noGrp="1"/>
          </p:cNvSpPr>
          <p:nvPr>
            <p:ph type="body" idx="2"/>
          </p:nvPr>
        </p:nvSpPr>
        <p:spPr>
          <a:xfrm>
            <a:off x="7085012" y="2209799"/>
            <a:ext cx="3657600" cy="2091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20"/>
              </a:spcBef>
              <a:spcAft>
                <a:spcPts val="0"/>
              </a:spcAft>
              <a:buSzPts val="1280"/>
              <a:buNone/>
              <a:defRPr sz="16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sz="28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>
            <a:spLocks noGrp="1"/>
          </p:cNvSpPr>
          <p:nvPr>
            <p:ph type="pic" idx="2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noFill/>
          <a:ln w="15875" cap="flat" cmpd="sng">
            <a:solidFill>
              <a:schemeClr val="lt1">
                <a:alpha val="4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600"/>
              </a:spcBef>
              <a:spcAft>
                <a:spcPts val="60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1"/>
          </p:nvPr>
        </p:nvSpPr>
        <p:spPr>
          <a:xfrm>
            <a:off x="4722812" y="2777066"/>
            <a:ext cx="6021388" cy="204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анорамная фотография с подписью">
  <p:cSld name="Панорамная фотография с подписью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noFill/>
          <a:ln w="15875" cap="flat" cmpd="sng">
            <a:solidFill>
              <a:schemeClr val="lt1">
                <a:alpha val="4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600"/>
              </a:spcBef>
              <a:spcAft>
                <a:spcPts val="600"/>
              </a:spcAft>
              <a:buClr>
                <a:schemeClr val="l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914402" y="3843867"/>
            <a:ext cx="830421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20"/>
              </a:spcBef>
              <a:spcAft>
                <a:spcPts val="0"/>
              </a:spcAft>
              <a:buSzPts val="1280"/>
              <a:buFont typeface="Century Gothic"/>
              <a:buNone/>
              <a:defRPr sz="16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40"/>
              <a:buFont typeface="Century Gothic"/>
              <a:buNone/>
              <a:defRPr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80"/>
              <a:buFont typeface="Century Gothic"/>
              <a:buNone/>
              <a:defRPr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Font typeface="Century Gothic"/>
              <a:buNone/>
              <a:defRPr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Font typeface="Century Gothic"/>
              <a:buNone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подпись">
  <p:cSld name="Заголовок и подпись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  <a:defRPr sz="32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0F486F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с подписью">
  <p:cSld name="Цитата с подписью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  <a:defRPr sz="3200" b="0" cap="none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>
            <a:off x="1446212" y="3429000"/>
            <a:ext cx="85344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40"/>
              <a:buFont typeface="Century Gothic"/>
              <a:buNone/>
              <a:defRPr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80"/>
              <a:buFont typeface="Century Gothic"/>
              <a:buNone/>
              <a:defRPr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Font typeface="Century Gothic"/>
              <a:buNone/>
              <a:defRPr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Font typeface="Century Gothic"/>
              <a:buNone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body" idx="2"/>
          </p:nvPr>
        </p:nvSpPr>
        <p:spPr>
          <a:xfrm>
            <a:off x="684213" y="4301067"/>
            <a:ext cx="8534400" cy="1684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0F486F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8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99" name="Google Shape;99;p28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80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</a:t>
            </a:r>
            <a:endParaRPr/>
          </a:p>
        </p:txBody>
      </p:sp>
      <p:sp>
        <p:nvSpPr>
          <p:cNvPr id="100" name="Google Shape;100;p28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80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Карточка имени">
  <p:cSld name="Карточка имени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9"/>
          <p:cNvSpPr txBox="1"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  <a:defRPr sz="32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9"/>
          <p:cNvSpPr txBox="1"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0F486F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4" name="Google Shape;104;p29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9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9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карточки имени">
  <p:cSld name="Цитата карточки имени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0"/>
          <p:cNvSpPr txBox="1"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  <a:defRPr sz="3200" b="0" cap="none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30"/>
          <p:cNvSpPr txBox="1">
            <a:spLocks noGrp="1"/>
          </p:cNvSpPr>
          <p:nvPr>
            <p:ph type="body" idx="1"/>
          </p:nvPr>
        </p:nvSpPr>
        <p:spPr>
          <a:xfrm>
            <a:off x="684212" y="3928534"/>
            <a:ext cx="8534401" cy="10498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920"/>
              <a:buNone/>
              <a:defRPr sz="2400" b="0" cap="none">
                <a:solidFill>
                  <a:schemeClr val="lt1"/>
                </a:solidFill>
              </a:defRPr>
            </a:lvl1pPr>
            <a:lvl2pPr marL="914400" lvl="1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110" name="Google Shape;110;p30"/>
          <p:cNvSpPr txBox="1">
            <a:spLocks noGrp="1"/>
          </p:cNvSpPr>
          <p:nvPr>
            <p:ph type="body" idx="2"/>
          </p:nvPr>
        </p:nvSpPr>
        <p:spPr>
          <a:xfrm>
            <a:off x="684211" y="4978400"/>
            <a:ext cx="8534401" cy="10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0F486F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11" name="Google Shape;111;p30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30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30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14" name="Google Shape;114;p3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80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</a:t>
            </a:r>
            <a:endParaRPr/>
          </a:p>
        </p:txBody>
      </p:sp>
      <p:sp>
        <p:nvSpPr>
          <p:cNvPr id="115" name="Google Shape;115;p30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80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Истина или ложь">
  <p:cSld name="Истина или ложь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1"/>
          <p:cNvSpPr txBox="1"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entury Gothic"/>
              <a:buNone/>
              <a:defRPr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31"/>
          <p:cNvSpPr txBox="1">
            <a:spLocks noGrp="1"/>
          </p:cNvSpPr>
          <p:nvPr>
            <p:ph type="body" idx="1"/>
          </p:nvPr>
        </p:nvSpPr>
        <p:spPr>
          <a:xfrm>
            <a:off x="684212" y="3928534"/>
            <a:ext cx="85344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920"/>
              <a:buNone/>
              <a:defRPr sz="2400" b="0" cap="none">
                <a:solidFill>
                  <a:schemeClr val="lt1"/>
                </a:solidFill>
              </a:defRPr>
            </a:lvl1pPr>
            <a:lvl2pPr marL="914400" lvl="1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119" name="Google Shape;119;p31"/>
          <p:cNvSpPr txBox="1">
            <a:spLocks noGrp="1"/>
          </p:cNvSpPr>
          <p:nvPr>
            <p:ph type="body" idx="2"/>
          </p:nvPr>
        </p:nvSpPr>
        <p:spPr>
          <a:xfrm>
            <a:off x="684211" y="4766732"/>
            <a:ext cx="8534401" cy="1227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0F486F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0" name="Google Shape;120;p31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31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31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32"/>
          <p:cNvSpPr txBox="1"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entury Gothic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32"/>
          <p:cNvSpPr txBox="1">
            <a:spLocks noGrp="1"/>
          </p:cNvSpPr>
          <p:nvPr>
            <p:ph type="body" idx="1"/>
          </p:nvPr>
        </p:nvSpPr>
        <p:spPr>
          <a:xfrm rot="5400000">
            <a:off x="3143778" y="-1773767"/>
            <a:ext cx="3615267" cy="853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126" name="Google Shape;126;p32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32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32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33"/>
          <p:cNvSpPr txBox="1">
            <a:spLocks noGrp="1"/>
          </p:cNvSpPr>
          <p:nvPr>
            <p:ph type="title"/>
          </p:nvPr>
        </p:nvSpPr>
        <p:spPr>
          <a:xfrm rot="5400000">
            <a:off x="7427912" y="1943100"/>
            <a:ext cx="45720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33"/>
          <p:cNvSpPr txBox="1">
            <a:spLocks noGrp="1"/>
          </p:cNvSpPr>
          <p:nvPr>
            <p:ph type="body" idx="1"/>
          </p:nvPr>
        </p:nvSpPr>
        <p:spPr>
          <a:xfrm rot="5400000">
            <a:off x="1943100" y="-571500"/>
            <a:ext cx="5308600" cy="78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6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600"/>
              </a:spcBef>
              <a:spcAft>
                <a:spcPts val="60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132" name="Google Shape;132;p33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33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33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2D2EF"/>
            </a:gs>
            <a:gs pos="10000">
              <a:srgbClr val="62D2EF"/>
            </a:gs>
            <a:gs pos="100000">
              <a:srgbClr val="05578D"/>
            </a:gs>
          </a:gsLst>
          <a:lin ang="612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6"/>
          <p:cNvGrpSpPr/>
          <p:nvPr/>
        </p:nvGrpSpPr>
        <p:grpSpPr>
          <a:xfrm>
            <a:off x="9206969" y="2963333"/>
            <a:ext cx="2981859" cy="3208867"/>
            <a:chOff x="9206969" y="2963333"/>
            <a:chExt cx="2981859" cy="3208867"/>
          </a:xfrm>
        </p:grpSpPr>
        <p:cxnSp>
          <p:nvCxnSpPr>
            <p:cNvPr id="7" name="Google Shape;7;p16"/>
            <p:cNvCxnSpPr/>
            <p:nvPr/>
          </p:nvCxnSpPr>
          <p:spPr>
            <a:xfrm flipH="1">
              <a:off x="11276012" y="2963333"/>
              <a:ext cx="912814" cy="912812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" name="Google Shape;8;p16"/>
            <p:cNvCxnSpPr/>
            <p:nvPr/>
          </p:nvCxnSpPr>
          <p:spPr>
            <a:xfrm flipH="1">
              <a:off x="9206969" y="3190344"/>
              <a:ext cx="2981857" cy="2981856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9" name="Google Shape;9;p16"/>
            <p:cNvCxnSpPr/>
            <p:nvPr/>
          </p:nvCxnSpPr>
          <p:spPr>
            <a:xfrm flipH="1">
              <a:off x="10292292" y="3285067"/>
              <a:ext cx="1896534" cy="1896533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0" name="Google Shape;10;p16"/>
            <p:cNvCxnSpPr/>
            <p:nvPr/>
          </p:nvCxnSpPr>
          <p:spPr>
            <a:xfrm flipH="1">
              <a:off x="10443103" y="3131080"/>
              <a:ext cx="1745722" cy="1745720"/>
            </a:xfrm>
            <a:prstGeom prst="straightConnector1">
              <a:avLst/>
            </a:prstGeom>
            <a:noFill/>
            <a:ln w="2857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1" name="Google Shape;11;p16"/>
            <p:cNvCxnSpPr/>
            <p:nvPr/>
          </p:nvCxnSpPr>
          <p:spPr>
            <a:xfrm flipH="1">
              <a:off x="10918826" y="3683001"/>
              <a:ext cx="1270001" cy="1269999"/>
            </a:xfrm>
            <a:prstGeom prst="straightConnector1">
              <a:avLst/>
            </a:prstGeom>
            <a:noFill/>
            <a:ln w="2857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12" name="Google Shape;12;p16"/>
          <p:cNvSpPr txBox="1"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entury Gothic"/>
              <a:buNone/>
              <a:defRPr sz="36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16"/>
          <p:cNvSpPr txBox="1"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3302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▶"/>
              <a:defRPr sz="20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20040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09880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99719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99720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99720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99720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99720" algn="l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99720" algn="l" rtl="0">
              <a:spcBef>
                <a:spcPts val="600"/>
              </a:spcBef>
              <a:spcAft>
                <a:spcPts val="600"/>
              </a:spcAft>
              <a:buClr>
                <a:schemeClr val="l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0F486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" name="Google Shape;14;p16"/>
          <p:cNvSpPr txBox="1">
            <a:spLocks noGrp="1"/>
          </p:cNvSpPr>
          <p:nvPr>
            <p:ph type="dt" idx="10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09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" name="Google Shape;15;p16"/>
          <p:cNvSpPr txBox="1">
            <a:spLocks noGrp="1"/>
          </p:cNvSpPr>
          <p:nvPr>
            <p:ph type="ftr" idx="11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09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6" name="Google Shape;16;p16"/>
          <p:cNvSpPr txBox="1">
            <a:spLocks noGrp="1"/>
          </p:cNvSpPr>
          <p:nvPr>
            <p:ph type="sldNum" idx="12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200" b="0" i="0" u="none" strike="noStrike" cap="none">
                <a:solidFill>
                  <a:srgbClr val="09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3200" b="0" i="0" u="none" strike="noStrike" cap="none">
                <a:solidFill>
                  <a:srgbClr val="09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3200" b="0" i="0" u="none" strike="noStrike" cap="none">
                <a:solidFill>
                  <a:srgbClr val="09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3200" b="0" i="0" u="none" strike="noStrike" cap="none">
                <a:solidFill>
                  <a:srgbClr val="09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3200" b="0" i="0" u="none" strike="noStrike" cap="none">
                <a:solidFill>
                  <a:srgbClr val="09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3200" b="0" i="0" u="none" strike="noStrike" cap="none">
                <a:solidFill>
                  <a:srgbClr val="09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3200" b="0" i="0" u="none" strike="noStrike" cap="none">
                <a:solidFill>
                  <a:srgbClr val="09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3200" b="0" i="0" u="none" strike="noStrike" cap="none">
                <a:solidFill>
                  <a:srgbClr val="09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3200" b="0" i="0" u="none" strike="noStrike" cap="none">
                <a:solidFill>
                  <a:srgbClr val="09304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"/>
          <p:cNvSpPr txBox="1">
            <a:spLocks noGrp="1"/>
          </p:cNvSpPr>
          <p:nvPr>
            <p:ph type="title"/>
          </p:nvPr>
        </p:nvSpPr>
        <p:spPr>
          <a:xfrm>
            <a:off x="6881818" y="5143512"/>
            <a:ext cx="4801841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entury Gothic"/>
              <a:buNone/>
            </a:pPr>
            <a:r>
              <a:rPr lang="uk-UA" sz="1800" b="1" dirty="0" smtClean="0">
                <a:solidFill>
                  <a:schemeClr val="dk1"/>
                </a:solidFill>
                <a:latin typeface="+mj-lt"/>
              </a:rPr>
              <a:t>Підготував:</a:t>
            </a:r>
            <a:br>
              <a:rPr lang="uk-UA" sz="1800" b="1" dirty="0" smtClean="0">
                <a:solidFill>
                  <a:schemeClr val="dk1"/>
                </a:solidFill>
                <a:latin typeface="+mj-lt"/>
              </a:rPr>
            </a:br>
            <a:r>
              <a:rPr lang="uk-UA" sz="1800" b="1" dirty="0" smtClean="0">
                <a:solidFill>
                  <a:schemeClr val="dk1"/>
                </a:solidFill>
                <a:latin typeface="+mj-lt"/>
              </a:rPr>
              <a:t>викладач спеціальних дисциплін</a:t>
            </a:r>
            <a:br>
              <a:rPr lang="uk-UA" sz="1800" b="1" dirty="0" smtClean="0">
                <a:solidFill>
                  <a:schemeClr val="dk1"/>
                </a:solidFill>
                <a:latin typeface="+mj-lt"/>
              </a:rPr>
            </a:br>
            <a:r>
              <a:rPr lang="uk-UA" sz="1800" b="1" dirty="0" smtClean="0">
                <a:solidFill>
                  <a:schemeClr val="dk1"/>
                </a:solidFill>
                <a:latin typeface="+mj-lt"/>
              </a:rPr>
              <a:t>відділення механізації та транспорту </a:t>
            </a:r>
            <a:br>
              <a:rPr lang="uk-UA" sz="1800" b="1" dirty="0" smtClean="0">
                <a:solidFill>
                  <a:schemeClr val="dk1"/>
                </a:solidFill>
                <a:latin typeface="+mj-lt"/>
              </a:rPr>
            </a:br>
            <a:r>
              <a:rPr lang="uk-UA" sz="1800" b="1" dirty="0" smtClean="0">
                <a:solidFill>
                  <a:schemeClr val="dk1"/>
                </a:solidFill>
                <a:latin typeface="+mj-lt"/>
              </a:rPr>
              <a:t>Хомич Петро Васильович </a:t>
            </a:r>
            <a:endParaRPr sz="1800" b="1">
              <a:solidFill>
                <a:schemeClr val="dk1"/>
              </a:solidFill>
              <a:latin typeface="+mj-lt"/>
            </a:endParaRPr>
          </a:p>
        </p:txBody>
      </p:sp>
      <p:pic>
        <p:nvPicPr>
          <p:cNvPr id="140" name="Google Shape;140;p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38084" y="1643050"/>
            <a:ext cx="5286412" cy="3214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24496" y="1643050"/>
            <a:ext cx="5929354" cy="321471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139;p1"/>
          <p:cNvSpPr txBox="1">
            <a:spLocks/>
          </p:cNvSpPr>
          <p:nvPr/>
        </p:nvSpPr>
        <p:spPr>
          <a:xfrm>
            <a:off x="1166778" y="0"/>
            <a:ext cx="10529657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entury Gothic"/>
              <a:buNone/>
              <a:tabLst/>
              <a:defRPr/>
            </a:pPr>
            <a:r>
              <a:rPr kumimoji="0" lang="uk-UA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entury Gothic"/>
                <a:ea typeface="Century Gothic"/>
                <a:cs typeface="Century Gothic"/>
                <a:sym typeface="Century Gothic"/>
              </a:rPr>
              <a:t>СИСТЕМА ЖИВЛЕННЯ ДИЗЕЛЯ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entury Gothic"/>
              <a:buNone/>
              <a:tabLst/>
              <a:defRPr/>
            </a:pPr>
            <a:r>
              <a:rPr lang="uk-UA" sz="5400" b="1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ПОВІТРЯМ</a:t>
            </a:r>
            <a:endParaRPr kumimoji="0" lang="uk-UA" sz="5400" b="1" i="0" u="none" strike="noStrike" kern="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24298" y="428604"/>
            <a:ext cx="4340218" cy="942980"/>
          </a:xfrm>
        </p:spPr>
        <p:txBody>
          <a:bodyPr/>
          <a:lstStyle/>
          <a:p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МЕТА УРОКУ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9588" y="1500174"/>
            <a:ext cx="10787138" cy="4572032"/>
          </a:xfrm>
        </p:spPr>
        <p:txBody>
          <a:bodyPr>
            <a:normAutofit fontScale="92500" lnSpcReduction="20000"/>
          </a:bodyPr>
          <a:lstStyle/>
          <a:p>
            <a:r>
              <a:rPr lang="ru-RU" sz="3600" b="1" dirty="0" err="1" smtClean="0">
                <a:solidFill>
                  <a:schemeClr val="tx1"/>
                </a:solidFill>
              </a:rPr>
              <a:t>навчальна</a:t>
            </a:r>
            <a:r>
              <a:rPr lang="ru-RU" sz="3600" b="1" dirty="0" smtClean="0">
                <a:solidFill>
                  <a:schemeClr val="tx1"/>
                </a:solidFill>
              </a:rPr>
              <a:t>: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 </a:t>
            </a:r>
            <a:r>
              <a:rPr lang="ru-RU" sz="2400" dirty="0" err="1" smtClean="0">
                <a:solidFill>
                  <a:schemeClr val="tx1"/>
                </a:solidFill>
              </a:rPr>
              <a:t>вивчити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загальну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будову</a:t>
            </a:r>
            <a:r>
              <a:rPr lang="ru-RU" sz="2400" dirty="0" smtClean="0">
                <a:solidFill>
                  <a:schemeClr val="tx1"/>
                </a:solidFill>
              </a:rPr>
              <a:t> та принцип </a:t>
            </a:r>
            <a:r>
              <a:rPr lang="ru-RU" sz="2400" dirty="0" err="1" smtClean="0">
                <a:solidFill>
                  <a:schemeClr val="tx1"/>
                </a:solidFill>
              </a:rPr>
              <a:t>дії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системи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живлення</a:t>
            </a:r>
            <a:r>
              <a:rPr lang="ru-RU" sz="2400" dirty="0" smtClean="0">
                <a:solidFill>
                  <a:schemeClr val="tx1"/>
                </a:solidFill>
              </a:rPr>
              <a:t> дизельного </a:t>
            </a:r>
            <a:r>
              <a:rPr lang="ru-RU" sz="2400" dirty="0" err="1" smtClean="0">
                <a:solidFill>
                  <a:schemeClr val="tx1"/>
                </a:solidFill>
              </a:rPr>
              <a:t>двигуна</a:t>
            </a:r>
            <a:r>
              <a:rPr lang="ru-RU" sz="2400" dirty="0" smtClean="0">
                <a:solidFill>
                  <a:schemeClr val="tx1"/>
                </a:solidFill>
              </a:rPr>
              <a:t>; </a:t>
            </a:r>
          </a:p>
          <a:p>
            <a:r>
              <a:rPr lang="ru-RU" sz="2400" dirty="0" err="1" smtClean="0">
                <a:solidFill>
                  <a:schemeClr val="tx1"/>
                </a:solidFill>
              </a:rPr>
              <a:t>сформувати</a:t>
            </a:r>
            <a:r>
              <a:rPr lang="ru-RU" sz="2400" dirty="0" smtClean="0">
                <a:solidFill>
                  <a:schemeClr val="tx1"/>
                </a:solidFill>
              </a:rPr>
              <a:t> в </a:t>
            </a:r>
            <a:r>
              <a:rPr lang="ru-RU" sz="2400" dirty="0" err="1" smtClean="0">
                <a:solidFill>
                  <a:schemeClr val="tx1"/>
                </a:solidFill>
              </a:rPr>
              <a:t>учнів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поняття</a:t>
            </a:r>
            <a:r>
              <a:rPr lang="ru-RU" sz="2400" dirty="0" smtClean="0">
                <a:solidFill>
                  <a:schemeClr val="tx1"/>
                </a:solidFill>
              </a:rPr>
              <a:t> про </a:t>
            </a:r>
            <a:r>
              <a:rPr lang="ru-RU" sz="2400" dirty="0" err="1" smtClean="0">
                <a:solidFill>
                  <a:schemeClr val="tx1"/>
                </a:solidFill>
              </a:rPr>
              <a:t>призначення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її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основних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частин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3600" b="1" dirty="0" err="1" smtClean="0">
                <a:solidFill>
                  <a:schemeClr val="tx1"/>
                </a:solidFill>
              </a:rPr>
              <a:t>розвиваюча</a:t>
            </a:r>
            <a:r>
              <a:rPr lang="ru-RU" sz="3600" b="1" dirty="0" smtClean="0">
                <a:solidFill>
                  <a:schemeClr val="tx1"/>
                </a:solidFill>
              </a:rPr>
              <a:t>:</a:t>
            </a:r>
            <a:r>
              <a:rPr lang="ru-RU" sz="2400" dirty="0" smtClean="0">
                <a:solidFill>
                  <a:schemeClr val="tx1"/>
                </a:solidFill>
              </a:rPr>
              <a:t> </a:t>
            </a:r>
            <a:r>
              <a:rPr lang="ru-RU" sz="2400" dirty="0" err="1" smtClean="0">
                <a:solidFill>
                  <a:schemeClr val="tx1"/>
                </a:solidFill>
              </a:rPr>
              <a:t>зумовлювати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розвиток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творчого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мислення</a:t>
            </a:r>
            <a:r>
              <a:rPr lang="ru-RU" sz="2400" dirty="0" smtClean="0">
                <a:solidFill>
                  <a:schemeClr val="tx1"/>
                </a:solidFill>
              </a:rPr>
              <a:t> шляхом </a:t>
            </a:r>
            <a:r>
              <a:rPr lang="ru-RU" sz="2400" dirty="0" err="1" smtClean="0">
                <a:solidFill>
                  <a:schemeClr val="tx1"/>
                </a:solidFill>
              </a:rPr>
              <a:t>аналізу</a:t>
            </a:r>
            <a:r>
              <a:rPr lang="ru-RU" sz="2400" dirty="0" smtClean="0">
                <a:solidFill>
                  <a:schemeClr val="tx1"/>
                </a:solidFill>
              </a:rPr>
              <a:t>; </a:t>
            </a:r>
          </a:p>
          <a:p>
            <a:r>
              <a:rPr lang="ru-RU" sz="2400" dirty="0" err="1" smtClean="0">
                <a:solidFill>
                  <a:schemeClr val="tx1"/>
                </a:solidFill>
              </a:rPr>
              <a:t>узагальнювати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і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систематизувати</a:t>
            </a:r>
            <a:r>
              <a:rPr lang="ru-RU" sz="2400" dirty="0" smtClean="0">
                <a:solidFill>
                  <a:schemeClr val="tx1"/>
                </a:solidFill>
              </a:rPr>
              <a:t>; </a:t>
            </a:r>
          </a:p>
          <a:p>
            <a:r>
              <a:rPr lang="ru-RU" sz="2400" dirty="0" err="1" smtClean="0">
                <a:solidFill>
                  <a:schemeClr val="tx1"/>
                </a:solidFill>
              </a:rPr>
              <a:t>розвинути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технічний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кругозір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учнів</a:t>
            </a:r>
            <a:r>
              <a:rPr lang="ru-RU" sz="2400" dirty="0" smtClean="0">
                <a:solidFill>
                  <a:schemeClr val="tx1"/>
                </a:solidFill>
              </a:rPr>
              <a:t> та </a:t>
            </a:r>
            <a:r>
              <a:rPr lang="ru-RU" sz="2400" dirty="0" err="1" smtClean="0">
                <a:solidFill>
                  <a:schemeClr val="tx1"/>
                </a:solidFill>
              </a:rPr>
              <a:t>уміння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спілкуватись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мовою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техніки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3600" b="1" dirty="0" err="1" smtClean="0">
                <a:solidFill>
                  <a:schemeClr val="tx1"/>
                </a:solidFill>
              </a:rPr>
              <a:t>виховна</a:t>
            </a:r>
            <a:r>
              <a:rPr lang="ru-RU" sz="3600" b="1" dirty="0" smtClean="0">
                <a:solidFill>
                  <a:schemeClr val="tx1"/>
                </a:solidFill>
              </a:rPr>
              <a:t>:</a:t>
            </a:r>
            <a:r>
              <a:rPr lang="ru-RU" sz="2400" dirty="0" smtClean="0">
                <a:solidFill>
                  <a:schemeClr val="tx1"/>
                </a:solidFill>
              </a:rPr>
              <a:t> </a:t>
            </a:r>
            <a:r>
              <a:rPr lang="ru-RU" sz="2400" dirty="0" err="1" smtClean="0">
                <a:solidFill>
                  <a:schemeClr val="tx1"/>
                </a:solidFill>
              </a:rPr>
              <a:t>виховувати</a:t>
            </a:r>
            <a:r>
              <a:rPr lang="ru-RU" sz="2400" dirty="0" smtClean="0">
                <a:solidFill>
                  <a:schemeClr val="tx1"/>
                </a:solidFill>
              </a:rPr>
              <a:t> в </a:t>
            </a:r>
            <a:r>
              <a:rPr lang="ru-RU" sz="2400" dirty="0" err="1" smtClean="0">
                <a:solidFill>
                  <a:schemeClr val="tx1"/>
                </a:solidFill>
              </a:rPr>
              <a:t>учнів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прагнення</a:t>
            </a:r>
            <a:r>
              <a:rPr lang="ru-RU" sz="2400" dirty="0" smtClean="0">
                <a:solidFill>
                  <a:schemeClr val="tx1"/>
                </a:solidFill>
              </a:rPr>
              <a:t> до </a:t>
            </a:r>
            <a:r>
              <a:rPr lang="ru-RU" sz="2400" dirty="0" err="1" smtClean="0">
                <a:solidFill>
                  <a:schemeClr val="tx1"/>
                </a:solidFill>
              </a:rPr>
              <a:t>глибокого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засвоєння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нових</a:t>
            </a:r>
            <a:r>
              <a:rPr lang="ru-RU" sz="2400" dirty="0" smtClean="0">
                <a:solidFill>
                  <a:schemeClr val="tx1"/>
                </a:solidFill>
              </a:rPr>
              <a:t>  </a:t>
            </a:r>
            <a:r>
              <a:rPr lang="ru-RU" sz="2400" dirty="0" err="1" smtClean="0">
                <a:solidFill>
                  <a:schemeClr val="tx1"/>
                </a:solidFill>
              </a:rPr>
              <a:t>знань</a:t>
            </a:r>
            <a:r>
              <a:rPr lang="ru-RU" sz="2400" dirty="0" smtClean="0">
                <a:solidFill>
                  <a:schemeClr val="tx1"/>
                </a:solidFill>
              </a:rPr>
              <a:t> та </a:t>
            </a:r>
            <a:r>
              <a:rPr lang="ru-RU" sz="2400" dirty="0" err="1" smtClean="0">
                <a:solidFill>
                  <a:schemeClr val="tx1"/>
                </a:solidFill>
              </a:rPr>
              <a:t>любов</a:t>
            </a:r>
            <a:r>
              <a:rPr lang="ru-RU" sz="2400" dirty="0" smtClean="0">
                <a:solidFill>
                  <a:schemeClr val="tx1"/>
                </a:solidFill>
              </a:rPr>
              <a:t> до </a:t>
            </a:r>
            <a:r>
              <a:rPr lang="ru-RU" sz="2400" dirty="0" err="1" smtClean="0">
                <a:solidFill>
                  <a:schemeClr val="tx1"/>
                </a:solidFill>
              </a:rPr>
              <a:t>обраної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професії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eaLnBrk="1" hangingPunct="1">
              <a:defRPr/>
            </a:pPr>
            <a:endParaRPr lang="ru-RU" altLang="uk-UA" sz="24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"/>
          <p:cNvSpPr txBox="1">
            <a:spLocks noGrp="1"/>
          </p:cNvSpPr>
          <p:nvPr>
            <p:ph type="title"/>
          </p:nvPr>
        </p:nvSpPr>
        <p:spPr>
          <a:xfrm>
            <a:off x="1181640" y="224980"/>
            <a:ext cx="10548749" cy="3061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117BF6"/>
              </a:buClr>
              <a:buSzPts val="3600"/>
              <a:buFont typeface="Century Gothic"/>
              <a:buNone/>
            </a:pPr>
            <a:r>
              <a:rPr lang="uk-UA" b="1" dirty="0">
                <a:solidFill>
                  <a:srgbClr val="117BF6"/>
                </a:solidFill>
              </a:rPr>
              <a:t>   </a:t>
            </a:r>
            <a:r>
              <a:rPr lang="uk-UA" b="1" dirty="0" smtClean="0">
                <a:solidFill>
                  <a:srgbClr val="117BF6"/>
                </a:solidFill>
              </a:rPr>
              <a:t>    </a:t>
            </a:r>
            <a:r>
              <a:rPr lang="uk-UA" b="1" dirty="0" smtClean="0">
                <a:solidFill>
                  <a:schemeClr val="tx1"/>
                </a:solidFill>
              </a:rPr>
              <a:t>Повторення пройденого матеріалу</a:t>
            </a:r>
            <a:r>
              <a:rPr lang="uk-UA" b="1" dirty="0" smtClean="0">
                <a:solidFill>
                  <a:srgbClr val="117BF6"/>
                </a:solidFill>
              </a:rPr>
              <a:t/>
            </a:r>
            <a:br>
              <a:rPr lang="uk-UA" b="1" dirty="0" smtClean="0">
                <a:solidFill>
                  <a:srgbClr val="117BF6"/>
                </a:solidFill>
              </a:rPr>
            </a:br>
            <a:r>
              <a:rPr lang="uk-UA" sz="2000" b="1" dirty="0" smtClean="0">
                <a:solidFill>
                  <a:schemeClr val="tx1"/>
                </a:solidFill>
              </a:rPr>
              <a:t>ТРОХИ </a:t>
            </a:r>
            <a:r>
              <a:rPr lang="uk-UA" sz="2000" b="1" dirty="0">
                <a:solidFill>
                  <a:schemeClr val="tx1"/>
                </a:solidFill>
              </a:rPr>
              <a:t>ПРО РОБОТУ ДВЗ</a:t>
            </a:r>
            <a:r>
              <a:rPr lang="uk-UA" sz="1800" dirty="0"/>
              <a:t/>
            </a:r>
            <a:br>
              <a:rPr lang="uk-UA" sz="1800" dirty="0"/>
            </a:br>
            <a:r>
              <a:rPr lang="uk-UA" sz="1800" dirty="0">
                <a:solidFill>
                  <a:schemeClr val="dk1"/>
                </a:solidFill>
              </a:rPr>
              <a:t>РОБОТА ДВЗ ЗАСНОВАНА НА ЗГОРЯННІ ПАЛИВА В ЦИЛІНДРАХ ДВИГУНА. ЕФЕКТИВНІСТЬ ЦЬОГО ПРОЦЕСУ ОЦІНЮЄТЬСЯ ПО-РІЗНОМУ - ВІД ТРИДЦЯТИ ДО СОРОКА П'ЯТИ ВІДСОТКІВ ТЕПЛОВОЇ ЕНЕРГІЇ ПЕРЕТВОРЮЄТЬСЯ В МЕХАНІЧНУ. ЩЕ ДО ДВАДЦЯТИ П'ЯТИ ВІДСОТКІВ ЙДЕ НА ТЕПЛОВІ ВТРАТИ, НАГРІВАННЯ ДВИГУНА. І ПРИБЛИЗНО СОРОК ВІДСОТКІВ ЕНЕРГІЇ БЕЗПОВОРОТНО ВТРАЧАЄТЬСЯ РАЗОМ З ВИХЛОПНИМИ ГАЗАМИ. ЧАСТИНУ ВТРАТ ВДАЄТЬСЯ ЗМЕНШИТИ! І В ЦЬОМУ ПРОЦЕСІ БЕРЕ УЧАСТЬ ТУРБОНАДДУВ ТА ТУРБОКОМПАУНД.</a:t>
            </a:r>
            <a:endParaRPr sz="1800" b="1">
              <a:solidFill>
                <a:srgbClr val="0F486F"/>
              </a:solidFill>
            </a:endParaRPr>
          </a:p>
        </p:txBody>
      </p:sp>
      <p:pic>
        <p:nvPicPr>
          <p:cNvPr id="147" name="Google Shape;147;p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167438" y="3429000"/>
            <a:ext cx="5685056" cy="3284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User\Desktop\ccff279c7baa1b8db1d5307bac11214c-400x24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9588" y="3500438"/>
            <a:ext cx="5080000" cy="3073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"/>
          <p:cNvSpPr txBox="1">
            <a:spLocks noGrp="1"/>
          </p:cNvSpPr>
          <p:nvPr>
            <p:ph type="title"/>
          </p:nvPr>
        </p:nvSpPr>
        <p:spPr>
          <a:xfrm>
            <a:off x="1922809" y="322656"/>
            <a:ext cx="8534400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Century Gothic"/>
              <a:buNone/>
            </a:pPr>
            <a:r>
              <a:rPr lang="uk-UA" b="1">
                <a:solidFill>
                  <a:srgbClr val="002060"/>
                </a:solidFill>
              </a:rPr>
              <a:t>ЯК ВІДБУВАЄТЬСЯ ВИКОРИСТАННЯ ЕНЕРГІЇ ВІДПРАЦЬОВАНИХ ГАЗІВ?</a:t>
            </a:r>
            <a:endParaRPr b="1">
              <a:solidFill>
                <a:srgbClr val="002060"/>
              </a:solidFill>
            </a:endParaRPr>
          </a:p>
        </p:txBody>
      </p:sp>
      <p:sp>
        <p:nvSpPr>
          <p:cNvPr id="153" name="Google Shape;153;p3"/>
          <p:cNvSpPr txBox="1">
            <a:spLocks noGrp="1"/>
          </p:cNvSpPr>
          <p:nvPr>
            <p:ph type="body" idx="1"/>
          </p:nvPr>
        </p:nvSpPr>
        <p:spPr>
          <a:xfrm>
            <a:off x="538385" y="1829723"/>
            <a:ext cx="11126624" cy="46565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85750" lvl="0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584"/>
              <a:buChar char="▶"/>
            </a:pPr>
            <a:r>
              <a:rPr lang="uk-UA" sz="3230">
                <a:solidFill>
                  <a:schemeClr val="dk1"/>
                </a:solidFill>
              </a:rPr>
              <a:t>Після згоряння палива в циліндрах ДВС, вихлопні гази видаляються і надходять в вихлопну систему . Для утилізації частини енергії першим на їх шляху стоїть турбокомпресор. Його привід здійснюється вихлопними газами, і це дозволяє забезпечити подачу додаткового обсягу повітря в мотор. Такий підхід дозволяє частково утилізувати енергію вихлопних газів. На виході ДВС їх температура становить сімсот градусів, після турбокомпресора вона дорівнює шістсот градусів.</a:t>
            </a:r>
            <a:endParaRPr/>
          </a:p>
          <a:p>
            <a:pPr marL="285750" lvl="0" indent="-199390" algn="l" rtl="0">
              <a:lnSpc>
                <a:spcPct val="90000"/>
              </a:lnSpc>
              <a:spcBef>
                <a:spcPts val="940"/>
              </a:spcBef>
              <a:spcAft>
                <a:spcPts val="0"/>
              </a:spcAft>
              <a:buSzPts val="1360"/>
              <a:buNone/>
            </a:pPr>
            <a:endParaRPr sz="1700">
              <a:solidFill>
                <a:schemeClr val="dk1"/>
              </a:solidFill>
            </a:endParaRPr>
          </a:p>
          <a:p>
            <a:pPr marL="285750" lvl="0" indent="-199390" algn="l" rtl="0">
              <a:lnSpc>
                <a:spcPct val="90000"/>
              </a:lnSpc>
              <a:spcBef>
                <a:spcPts val="940"/>
              </a:spcBef>
              <a:spcAft>
                <a:spcPts val="0"/>
              </a:spcAft>
              <a:buSzPts val="1360"/>
              <a:buNone/>
            </a:pPr>
            <a:endParaRPr sz="17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4"/>
          <p:cNvSpPr txBox="1">
            <a:spLocks noGrp="1"/>
          </p:cNvSpPr>
          <p:nvPr>
            <p:ph type="title"/>
          </p:nvPr>
        </p:nvSpPr>
        <p:spPr>
          <a:xfrm>
            <a:off x="581662" y="257164"/>
            <a:ext cx="11083347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rgbClr val="09304A"/>
              </a:buClr>
              <a:buSzPts val="3600"/>
              <a:buFont typeface="Century Gothic"/>
              <a:buNone/>
            </a:pPr>
            <a:r>
              <a:rPr lang="uk-UA" b="1" i="1" dirty="0">
                <a:solidFill>
                  <a:srgbClr val="09304A"/>
                </a:solidFill>
              </a:rPr>
              <a:t>               </a:t>
            </a:r>
            <a:r>
              <a:rPr lang="uk-UA" b="1" i="1" dirty="0" smtClean="0">
                <a:solidFill>
                  <a:srgbClr val="09304A"/>
                </a:solidFill>
              </a:rPr>
              <a:t> Викладання нового матеріалу</a:t>
            </a:r>
            <a:br>
              <a:rPr lang="uk-UA" b="1" i="1" dirty="0" smtClean="0">
                <a:solidFill>
                  <a:srgbClr val="09304A"/>
                </a:solidFill>
              </a:rPr>
            </a:br>
            <a:r>
              <a:rPr lang="uk-UA" b="1" i="1" dirty="0" smtClean="0">
                <a:solidFill>
                  <a:srgbClr val="09304A"/>
                </a:solidFill>
              </a:rPr>
              <a:t>                         ЯК </a:t>
            </a:r>
            <a:r>
              <a:rPr lang="uk-UA" b="1" i="1" dirty="0">
                <a:solidFill>
                  <a:srgbClr val="09304A"/>
                </a:solidFill>
              </a:rPr>
              <a:t>ЦЕ ВІДБУВАЄТЬСЯ?</a:t>
            </a:r>
            <a:endParaRPr b="1" i="1">
              <a:solidFill>
                <a:srgbClr val="09304A"/>
              </a:solidFill>
            </a:endParaRPr>
          </a:p>
        </p:txBody>
      </p:sp>
      <p:pic>
        <p:nvPicPr>
          <p:cNvPr id="159" name="Google Shape;15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38282" y="2500306"/>
            <a:ext cx="8815774" cy="4357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5"/>
          <p:cNvSpPr/>
          <p:nvPr/>
        </p:nvSpPr>
        <p:spPr>
          <a:xfrm>
            <a:off x="2325450" y="176347"/>
            <a:ext cx="8237151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8000" b="1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Будова турбіни</a:t>
            </a:r>
            <a:endParaRPr sz="8000" b="1" i="0" u="none" strike="noStrike" cap="none">
              <a:solidFill>
                <a:schemeClr val="accen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65" name="Google Shape;165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5136" y="1700614"/>
            <a:ext cx="10284907" cy="47978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6"/>
          <p:cNvSpPr txBox="1">
            <a:spLocks noGrp="1"/>
          </p:cNvSpPr>
          <p:nvPr>
            <p:ph type="title"/>
          </p:nvPr>
        </p:nvSpPr>
        <p:spPr>
          <a:xfrm>
            <a:off x="346459" y="225626"/>
            <a:ext cx="10535723" cy="3234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40"/>
              <a:buFont typeface="Century Gothic"/>
              <a:buNone/>
            </a:pPr>
            <a:r>
              <a:rPr lang="uk-UA" sz="3240" b="1">
                <a:solidFill>
                  <a:schemeClr val="dk1"/>
                </a:solidFill>
              </a:rPr>
              <a:t>ПЕРЕВАГИ </a:t>
            </a:r>
            <a:r>
              <a:rPr lang="uk-UA" sz="3240"/>
              <a:t/>
            </a:r>
            <a:br>
              <a:rPr lang="uk-UA" sz="3240"/>
            </a:br>
            <a:r>
              <a:rPr lang="uk-UA" sz="2520">
                <a:solidFill>
                  <a:schemeClr val="dk1"/>
                </a:solidFill>
              </a:rPr>
              <a:t>В РЕЗУЛЬТАТІ ТУРБОДВИГУН СТАЄ ПОТУЖНІШИМ ВІД АТМОСФЕРНИХ АНАЛОГІВ НА 20-30% І БІЛЬШЕ (ЗАЛЕЖИТЬ ВІД СТУПЕНЯ НАДУВУ). </a:t>
            </a:r>
            <a:br>
              <a:rPr lang="uk-UA" sz="2520">
                <a:solidFill>
                  <a:schemeClr val="dk1"/>
                </a:solidFill>
              </a:rPr>
            </a:br>
            <a:r>
              <a:rPr lang="uk-UA" sz="2520">
                <a:solidFill>
                  <a:schemeClr val="dk1"/>
                </a:solidFill>
              </a:rPr>
              <a:t>ТУРБОВАНИЙ ДВИГУН ЗДАТНИЙ ЗАБЕЗПЕЧИТИ КРАЩІ ПОКАЗНИКИ КРУТНОГО МОМЕНТУ, А ТАКОЖ Є БІЛЬШ ЕКОЛОГІЧНИМ РІШЕННЯМ, ТАК ЯК ПАЛИВО ЗГОРАЄ В ЦИЛІНДРАХ БІЛЬШ ПОВНОЦІННО.</a:t>
            </a:r>
            <a:endParaRPr/>
          </a:p>
        </p:txBody>
      </p:sp>
      <p:sp>
        <p:nvSpPr>
          <p:cNvPr id="171" name="Google Shape;171;p6"/>
          <p:cNvSpPr txBox="1">
            <a:spLocks noGrp="1"/>
          </p:cNvSpPr>
          <p:nvPr>
            <p:ph type="body" idx="1"/>
          </p:nvPr>
        </p:nvSpPr>
        <p:spPr>
          <a:xfrm>
            <a:off x="601361" y="3665836"/>
            <a:ext cx="7397580" cy="2850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SzPts val="2560"/>
              <a:buChar char="▶"/>
            </a:pPr>
            <a:r>
              <a:rPr lang="uk-UA" sz="3200">
                <a:solidFill>
                  <a:schemeClr val="dk1"/>
                </a:solidFill>
              </a:rPr>
              <a:t>Компактність і вага;</a:t>
            </a:r>
            <a:endParaRPr/>
          </a:p>
          <a:p>
            <a:pPr marL="285750" lvl="0" indent="-285750" algn="l" rtl="0">
              <a:spcBef>
                <a:spcPts val="1240"/>
              </a:spcBef>
              <a:spcAft>
                <a:spcPts val="0"/>
              </a:spcAft>
              <a:buSzPts val="2560"/>
              <a:buChar char="▶"/>
            </a:pPr>
            <a:r>
              <a:rPr lang="uk-UA" sz="3200">
                <a:solidFill>
                  <a:schemeClr val="dk1"/>
                </a:solidFill>
              </a:rPr>
              <a:t>Екологічність;</a:t>
            </a:r>
            <a:endParaRPr/>
          </a:p>
          <a:p>
            <a:pPr marL="285750" lvl="0" indent="-285750" algn="l" rtl="0">
              <a:spcBef>
                <a:spcPts val="1240"/>
              </a:spcBef>
              <a:spcAft>
                <a:spcPts val="0"/>
              </a:spcAft>
              <a:buSzPts val="2560"/>
              <a:buChar char="▶"/>
            </a:pPr>
            <a:r>
              <a:rPr lang="uk-UA" sz="3200">
                <a:solidFill>
                  <a:schemeClr val="dk1"/>
                </a:solidFill>
              </a:rPr>
              <a:t>Менша витрата пального;</a:t>
            </a:r>
            <a:endParaRPr/>
          </a:p>
          <a:p>
            <a:pPr marL="285750" lvl="0" indent="-285750" algn="l" rtl="0">
              <a:spcBef>
                <a:spcPts val="1240"/>
              </a:spcBef>
              <a:spcAft>
                <a:spcPts val="0"/>
              </a:spcAft>
              <a:buSzPts val="2560"/>
              <a:buChar char="▶"/>
            </a:pPr>
            <a:r>
              <a:rPr lang="uk-UA" sz="3200">
                <a:solidFill>
                  <a:schemeClr val="dk1"/>
                </a:solidFill>
              </a:rPr>
              <a:t>Високий показник крутного моменту;</a:t>
            </a:r>
            <a:endParaRPr sz="3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7"/>
          <p:cNvSpPr txBox="1">
            <a:spLocks noGrp="1"/>
          </p:cNvSpPr>
          <p:nvPr>
            <p:ph type="title"/>
          </p:nvPr>
        </p:nvSpPr>
        <p:spPr>
          <a:xfrm>
            <a:off x="296562" y="156520"/>
            <a:ext cx="7364627" cy="6565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uk-UA">
                <a:solidFill>
                  <a:srgbClr val="262626"/>
                </a:solidFill>
              </a:rPr>
              <a:t>ОСНОВНІ НЕДОЛІКИ ТУРБІНИ:</a:t>
            </a:r>
            <a:br>
              <a:rPr lang="uk-UA">
                <a:solidFill>
                  <a:srgbClr val="262626"/>
                </a:solidFill>
              </a:rPr>
            </a:br>
            <a:r>
              <a:rPr lang="uk-UA" sz="1800">
                <a:solidFill>
                  <a:srgbClr val="262626"/>
                </a:solidFill>
              </a:rPr>
              <a:t>- ШВИДКІСТЬ ОБЕРТАННЯ ТУРБІНИ МОЖЕ ДОСЯГАТИ 200 000 ОБОРОТІВ В ХВИЛИНУ.</a:t>
            </a:r>
            <a:br>
              <a:rPr lang="uk-UA" sz="1800">
                <a:solidFill>
                  <a:srgbClr val="262626"/>
                </a:solidFill>
              </a:rPr>
            </a:br>
            <a:r>
              <a:rPr lang="uk-UA" sz="1800">
                <a:solidFill>
                  <a:srgbClr val="262626"/>
                </a:solidFill>
              </a:rPr>
              <a:t>- ТЕМПЕРАТУРА РОЗПЕЧЕНИХ ГАЗІВ ДОСЯГАЄ 1 000 ° C, ВНАСЛІДОК ЦЬОГО ВИНИКАЄ ПРОБЛЕМА  ПОЛЯГАЄ В ТОМУ ЩО ЗРОБИТИ ТУРБОНАДДУВ, ЯКИЙ ЗМОЖЕ ВИТРИМАТИ ТАКІ НЕ СЛАБКІ НАВАНТАЖЕННЯ ТРИВАЛИЙ ЧАС, ЦЕ ДУЖЕ ДОРОГО І НЕПРОСТО</a:t>
            </a:r>
            <a:r>
              <a:rPr lang="uk-UA" sz="2200">
                <a:solidFill>
                  <a:srgbClr val="262626"/>
                </a:solidFill>
              </a:rPr>
              <a:t>.</a:t>
            </a:r>
            <a:br>
              <a:rPr lang="uk-UA" sz="2200">
                <a:solidFill>
                  <a:srgbClr val="262626"/>
                </a:solidFill>
              </a:rPr>
            </a:br>
            <a:r>
              <a:rPr lang="uk-UA" sz="2200" b="1">
                <a:solidFill>
                  <a:srgbClr val="FF0000"/>
                </a:solidFill>
              </a:rPr>
              <a:t>ТУРБОЯМА</a:t>
            </a:r>
            <a:r>
              <a:rPr lang="uk-UA" sz="2200">
                <a:solidFill>
                  <a:srgbClr val="262626"/>
                </a:solidFill>
              </a:rPr>
              <a:t/>
            </a:r>
            <a:br>
              <a:rPr lang="uk-UA" sz="2200">
                <a:solidFill>
                  <a:srgbClr val="262626"/>
                </a:solidFill>
              </a:rPr>
            </a:br>
            <a:r>
              <a:rPr lang="uk-UA" sz="1800">
                <a:solidFill>
                  <a:srgbClr val="262626"/>
                </a:solidFill>
              </a:rPr>
              <a:t>НА МАЛИХ ОБЕРТАХ АБО ВІДРАЗУ ПІСЛЯ РІЗКОГО ЗБІЛЬШЕННЯ ГАЗУ ТИСК ДУЖЕ МАЛИЙ І МАЙЖЕ ЗБІГАЄТЬСЯ З АТМОСФЕРНИМ ТИСКОМ, ЧЕРЕЗ ЩО ШВИДКІСТЬ ОБЕРТАННЯ КРИЛЬЧАТКИ НЕ ДОСТАТНЯ ДЛЯ НАГНІТАННЯ ПОТРІБНОГО ОБСЯГУ ПОВІТРЯ В ЦИЛІНДР. ТОМУ ВИНИКАЄ ДЕФІЦИТ У ГОРЮЧІЙ СУМІШІ ПОВІТРЯ І ЯК НАСЛІДОК ЙОГО СКЛАДОВОЇ КИСНЮ. ЩО ЗНИЖУЄ ЗАГАЛЬНУ НАСИЧЕНІСТЬ ГОРЮЧОЇ СУМІШІ ВСЕРЕДИНІ ЦИЛІНДРА. ЯК НАСЛІДОК, ПАЛИВО ЗГОРАЄ НЕ ПОВНІСТЮ, ДАЛІ ПОТРАПЛЯЮЧИ В КОРПУС ТУРБІНИ (ГАРЯЧУ ЧАСТИНУ РАВЛИКА) ПРОДОВЖУЄ ГОРІННЯ, ТИМ САМИМ ВИКЛИКАЮЧИ ПОЯВУ НАГАРУ І ПОГІРШЕННЯ ККД ТУРБОКОМПРЕСОРА.</a:t>
            </a:r>
            <a:endParaRPr sz="1800">
              <a:solidFill>
                <a:srgbClr val="262626"/>
              </a:solidFill>
            </a:endParaRPr>
          </a:p>
        </p:txBody>
      </p:sp>
      <p:pic>
        <p:nvPicPr>
          <p:cNvPr id="177" name="Google Shape;177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78811" y="1367722"/>
            <a:ext cx="4415481" cy="36385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8"/>
          <p:cNvSpPr txBox="1">
            <a:spLocks noGrp="1"/>
          </p:cNvSpPr>
          <p:nvPr>
            <p:ph type="title"/>
          </p:nvPr>
        </p:nvSpPr>
        <p:spPr>
          <a:xfrm>
            <a:off x="733639" y="178943"/>
            <a:ext cx="10247399" cy="1056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C7F0FA"/>
              </a:buClr>
              <a:buSzPts val="3600"/>
              <a:buFont typeface="Century Gothic"/>
              <a:buNone/>
            </a:pPr>
            <a:r>
              <a:rPr lang="uk-UA" b="1" cap="none">
                <a:solidFill>
                  <a:srgbClr val="C7F0FA"/>
                </a:solidFill>
              </a:rPr>
              <a:t>Методи вирішення проблеми турбоями:</a:t>
            </a:r>
            <a:endParaRPr b="1" cap="none">
              <a:solidFill>
                <a:srgbClr val="C7F0FA"/>
              </a:solidFill>
            </a:endParaRPr>
          </a:p>
        </p:txBody>
      </p:sp>
      <p:sp>
        <p:nvSpPr>
          <p:cNvPr id="183" name="Google Shape;183;p8"/>
          <p:cNvSpPr txBox="1">
            <a:spLocks noGrp="1"/>
          </p:cNvSpPr>
          <p:nvPr>
            <p:ph type="body" idx="1"/>
          </p:nvPr>
        </p:nvSpPr>
        <p:spPr>
          <a:xfrm>
            <a:off x="403889" y="1219201"/>
            <a:ext cx="6745409" cy="5231026"/>
          </a:xfrm>
          <a:prstGeom prst="rect">
            <a:avLst/>
          </a:prstGeom>
          <a:solidFill>
            <a:srgbClr val="C2E1F6"/>
          </a:solidFill>
          <a:ln w="15875" cap="rnd" cmpd="sng">
            <a:solidFill>
              <a:srgbClr val="04426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85750" lvl="0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80"/>
              <a:buChar char="▶"/>
            </a:pPr>
            <a:r>
              <a:rPr lang="uk-UA" sz="18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Бітурбо (biturbo) - система турбонаддуву, що складається з двох послідовно включених в роботу турбін. У такій системі застосовують 2 турбіни, одна маленького розміру, інша більшого, зроблено це тому, що маленька турбіна розкручується значно швидше, і вступає в роботу першою, потім, при досягненні більш високих обертів мотора, розкручується друга, велика турбіна, і додає значно більший повітряний потік. Таким чином насамперед мінімізується затримка, утворюється досить рівна розгінна характеристика автомобіля без ривка, властивого великим турбін, і досягається можливість використовувати великі турбіни на двигунах що встановлюються не тільки в автомобілях призначених для їзди по гоночних трасах, а й по міських дорогах. Система бі-турбо є дуже дорога, і за цим їх установка, як правило в серійному виробництві, проводиться на автомобілі високого класу.</a:t>
            </a:r>
            <a:endParaRPr sz="1850"/>
          </a:p>
        </p:txBody>
      </p:sp>
      <p:pic>
        <p:nvPicPr>
          <p:cNvPr id="184" name="Google Shape;184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49298" y="1219201"/>
            <a:ext cx="4953232" cy="4117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9"/>
          <p:cNvSpPr txBox="1">
            <a:spLocks noGrp="1"/>
          </p:cNvSpPr>
          <p:nvPr>
            <p:ph type="title"/>
          </p:nvPr>
        </p:nvSpPr>
        <p:spPr>
          <a:xfrm>
            <a:off x="914399" y="321289"/>
            <a:ext cx="6244282" cy="290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Gothic"/>
              <a:buNone/>
            </a:pPr>
            <a:r>
              <a:rPr lang="uk-UA" sz="1800">
                <a:solidFill>
                  <a:schemeClr val="dk1"/>
                </a:solidFill>
              </a:rPr>
              <a:t>                         ТВІН-ТУРБО (TWIN TURBO)</a:t>
            </a:r>
            <a:br>
              <a:rPr lang="uk-UA" sz="1800">
                <a:solidFill>
                  <a:schemeClr val="dk1"/>
                </a:solidFill>
              </a:rPr>
            </a:br>
            <a:r>
              <a:rPr lang="uk-UA" sz="1800">
                <a:solidFill>
                  <a:schemeClr val="dk1"/>
                </a:solidFill>
              </a:rPr>
              <a:t>НА РЯДНИХ ДВИГУНАХ НАЙЧАСТІШЕ ВИКОРИС-ТОВУЄТЬСЯ ОДИНОЧНИЙ ТУРБОКОМПРЕСОР </a:t>
            </a:r>
            <a:br>
              <a:rPr lang="uk-UA" sz="1800">
                <a:solidFill>
                  <a:schemeClr val="dk1"/>
                </a:solidFill>
              </a:rPr>
            </a:br>
            <a:r>
              <a:rPr lang="uk-UA" sz="1800">
                <a:solidFill>
                  <a:schemeClr val="dk1"/>
                </a:solidFill>
              </a:rPr>
              <a:t>TWIN-SCROLL (ПАРА ТУРБІН) З ПОДВІЙНИМ РОБОЧИМ АПАРАТОМ. </a:t>
            </a:r>
            <a:br>
              <a:rPr lang="uk-UA" sz="1800">
                <a:solidFill>
                  <a:schemeClr val="dk1"/>
                </a:solidFill>
              </a:rPr>
            </a:br>
            <a:r>
              <a:rPr lang="uk-UA" sz="1800">
                <a:solidFill>
                  <a:schemeClr val="dk1"/>
                </a:solidFill>
              </a:rPr>
              <a:t>КОЖНА З ТУРБІН НАПОВНЮЄТЬСЯ ВИХЛОПНИМИ ГАЗАМИ ВІД РІЗНИХ ГРУП ЦИЛІНДРІВ. АЛЕ ПРИ ЦЬОМУ ОБИДВІ ПОДАЮТЬ ГАЗИ НА ОДНУ ТУРБІНУ, ЕФЕКТИВНО РОЗКРУЧУЮЧИ ЇЇ І НА МАЛИХ, І НА ВЕЛИКИХ ОБОРОТАХ.</a:t>
            </a:r>
            <a:endParaRPr/>
          </a:p>
        </p:txBody>
      </p:sp>
      <p:sp>
        <p:nvSpPr>
          <p:cNvPr id="190" name="Google Shape;190;p9"/>
          <p:cNvSpPr txBox="1">
            <a:spLocks noGrp="1"/>
          </p:cNvSpPr>
          <p:nvPr>
            <p:ph type="body" idx="1"/>
          </p:nvPr>
        </p:nvSpPr>
        <p:spPr>
          <a:xfrm>
            <a:off x="626075" y="3684372"/>
            <a:ext cx="6863367" cy="2362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SzPts val="1920"/>
              <a:buChar char="▶"/>
            </a:pPr>
            <a:r>
              <a:rPr lang="uk-UA" sz="2400">
                <a:solidFill>
                  <a:schemeClr val="dk1"/>
                </a:solidFill>
              </a:rPr>
              <a:t>Турбіна twin-scroll що має подвійного «равлика» турбіни – один ефективно працює на високих оборотах двигуна, другий - на низьких.</a:t>
            </a:r>
            <a:endParaRPr sz="2400">
              <a:solidFill>
                <a:schemeClr val="dk1"/>
              </a:solidFill>
            </a:endParaRPr>
          </a:p>
        </p:txBody>
      </p:sp>
      <p:pic>
        <p:nvPicPr>
          <p:cNvPr id="191" name="Google Shape;191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54199" y="208263"/>
            <a:ext cx="4433154" cy="3128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65486" y="3336324"/>
            <a:ext cx="4158860" cy="3347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0"/>
          <p:cNvSpPr txBox="1">
            <a:spLocks noGrp="1"/>
          </p:cNvSpPr>
          <p:nvPr>
            <p:ph type="title"/>
          </p:nvPr>
        </p:nvSpPr>
        <p:spPr>
          <a:xfrm>
            <a:off x="1803711" y="428080"/>
            <a:ext cx="8534400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Century Gothic"/>
              <a:buNone/>
            </a:pPr>
            <a:r>
              <a:rPr lang="uk-UA" sz="4800" b="1">
                <a:solidFill>
                  <a:schemeClr val="accent1"/>
                </a:solidFill>
              </a:rPr>
              <a:t>ТУРБОКОМПАУНД SCANIA</a:t>
            </a:r>
            <a:endParaRPr/>
          </a:p>
        </p:txBody>
      </p:sp>
      <p:sp>
        <p:nvSpPr>
          <p:cNvPr id="198" name="Google Shape;198;p10"/>
          <p:cNvSpPr txBox="1">
            <a:spLocks noGrp="1"/>
          </p:cNvSpPr>
          <p:nvPr>
            <p:ph type="body" idx="1"/>
          </p:nvPr>
        </p:nvSpPr>
        <p:spPr>
          <a:xfrm>
            <a:off x="478564" y="2198406"/>
            <a:ext cx="11639371" cy="4595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SzPts val="2240"/>
              <a:buChar char="▶"/>
            </a:pPr>
            <a:r>
              <a:rPr lang="uk-UA" sz="2800">
                <a:solidFill>
                  <a:schemeClr val="dk1"/>
                </a:solidFill>
              </a:rPr>
              <a:t>Ці дані говорять про те, що енергія вихлопних газів ще досить велика. І першими її стали використовувати розробники Scania для поліпшення характеристик дизеля DTS 11 01. Інженери Scania домоглися дивного результату - завдяки отриманій практично без додаткових витрат потужності, двигун став працювати м'якше і продемонстрував чудову пристосованість до різних режимів руху.</a:t>
            </a:r>
            <a:endParaRPr/>
          </a:p>
          <a:p>
            <a:pPr marL="285750" lvl="0" indent="-285750" algn="l" rtl="0">
              <a:spcBef>
                <a:spcPts val="1160"/>
              </a:spcBef>
              <a:spcAft>
                <a:spcPts val="0"/>
              </a:spcAft>
              <a:buSzPts val="2240"/>
              <a:buChar char="▶"/>
            </a:pPr>
            <a:r>
              <a:rPr lang="uk-UA" sz="2800">
                <a:solidFill>
                  <a:schemeClr val="dk1"/>
                </a:solidFill>
              </a:rPr>
              <a:t>Досягнуті результати виявилися вражаючими - турбокомпаунд дав надбавку до потужності двигунів Scania приблизно 40 кінських сил.</a:t>
            </a:r>
            <a:endParaRPr sz="2800">
              <a:solidFill>
                <a:schemeClr val="dk1"/>
              </a:solidFill>
            </a:endParaRPr>
          </a:p>
          <a:p>
            <a:pPr marL="285750" lvl="0" indent="-143510" algn="l" rtl="0">
              <a:spcBef>
                <a:spcPts val="1160"/>
              </a:spcBef>
              <a:spcAft>
                <a:spcPts val="0"/>
              </a:spcAft>
              <a:buSzPts val="2240"/>
              <a:buNone/>
            </a:pPr>
            <a:endParaRPr sz="2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1"/>
          <p:cNvSpPr txBox="1">
            <a:spLocks noGrp="1"/>
          </p:cNvSpPr>
          <p:nvPr>
            <p:ph type="title"/>
          </p:nvPr>
        </p:nvSpPr>
        <p:spPr>
          <a:xfrm>
            <a:off x="1275169" y="315775"/>
            <a:ext cx="9648203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117BF6"/>
              </a:buClr>
              <a:buSzPts val="3240"/>
              <a:buFont typeface="Century Gothic"/>
              <a:buNone/>
            </a:pPr>
            <a:r>
              <a:rPr lang="uk-UA" sz="3240" b="1" cap="none">
                <a:solidFill>
                  <a:srgbClr val="117BF6"/>
                </a:solidFill>
              </a:rPr>
              <a:t>Аналог турбонаддуву - приводний нагнітач - жорстко пов'язаний з двигуном і витрачає на свою роботу частина його потужності.</a:t>
            </a:r>
            <a:endParaRPr sz="3240" b="1" cap="none">
              <a:solidFill>
                <a:srgbClr val="117BF6"/>
              </a:solidFill>
            </a:endParaRPr>
          </a:p>
        </p:txBody>
      </p:sp>
      <p:pic>
        <p:nvPicPr>
          <p:cNvPr id="204" name="Google Shape;204;p1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599767" y="2129931"/>
            <a:ext cx="6115866" cy="3943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2"/>
          <p:cNvSpPr txBox="1">
            <a:spLocks noGrp="1"/>
          </p:cNvSpPr>
          <p:nvPr>
            <p:ph type="ctrTitle"/>
          </p:nvPr>
        </p:nvSpPr>
        <p:spPr>
          <a:xfrm>
            <a:off x="530388" y="104686"/>
            <a:ext cx="11194442" cy="10233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400"/>
              <a:buFont typeface="Century Gothic"/>
              <a:buNone/>
            </a:pPr>
            <a:r>
              <a:rPr lang="uk-UA" sz="5400" b="1" i="1">
                <a:solidFill>
                  <a:srgbClr val="0070C0"/>
                </a:solidFill>
              </a:rPr>
              <a:t>ЯК ПРАЦЮЄ ТУРБОКОМПАУНД?</a:t>
            </a:r>
            <a:endParaRPr sz="5400" b="1" i="1">
              <a:solidFill>
                <a:srgbClr val="0070C0"/>
              </a:solidFill>
            </a:endParaRPr>
          </a:p>
        </p:txBody>
      </p:sp>
      <p:sp>
        <p:nvSpPr>
          <p:cNvPr id="210" name="Google Shape;210;p12"/>
          <p:cNvSpPr txBox="1">
            <a:spLocks noGrp="1"/>
          </p:cNvSpPr>
          <p:nvPr>
            <p:ph type="subTitle" idx="1"/>
          </p:nvPr>
        </p:nvSpPr>
        <p:spPr>
          <a:xfrm>
            <a:off x="189796" y="1414636"/>
            <a:ext cx="7005976" cy="4701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628"/>
              <a:buNone/>
            </a:pPr>
            <a:r>
              <a:rPr lang="uk-UA" sz="2035">
                <a:solidFill>
                  <a:schemeClr val="dk1"/>
                </a:solidFill>
              </a:rPr>
              <a:t>Після проходження турбокомпресора, як уже зазначалося, вихлопні гази залишаються гарячими і володіють достатнім запасом енергії. Тому на шляху руху відпрацьованих газів з'являється додатковий пристрій - турбокомпаунд, використовує збережену енергію. Як це відбувається, дозволяє зрозуміти малюнок.</a:t>
            </a:r>
            <a:endParaRPr/>
          </a:p>
          <a:p>
            <a:pPr marL="0" lvl="0" indent="0" algn="just" rtl="0">
              <a:lnSpc>
                <a:spcPct val="90000"/>
              </a:lnSpc>
              <a:spcBef>
                <a:spcPts val="1007"/>
              </a:spcBef>
              <a:spcAft>
                <a:spcPts val="0"/>
              </a:spcAft>
              <a:buSzPts val="1628"/>
              <a:buNone/>
            </a:pPr>
            <a:r>
              <a:rPr lang="uk-UA" sz="2035">
                <a:solidFill>
                  <a:schemeClr val="dk1"/>
                </a:solidFill>
              </a:rPr>
              <a:t>Вихлопні гази надходять в турбокомпаунд і розкручують турбіну, що входить до його складу, до п'ятдесяти п'яти тисяч оборотів. Потужність, що розвивається через знижувальну передачу і спеціальну муфту надходить на маховик. Після того, як вихлопні гази пройдуть турбокомпаунд, їх температура знижується ще на сто градусів, після чого вони надходять у вихлопну систему.</a:t>
            </a:r>
            <a:endParaRPr sz="2035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988"/>
              </a:spcBef>
              <a:spcAft>
                <a:spcPts val="0"/>
              </a:spcAft>
              <a:buSzPts val="1554"/>
              <a:buNone/>
            </a:pPr>
            <a:endParaRPr sz="1942"/>
          </a:p>
        </p:txBody>
      </p:sp>
      <p:pic>
        <p:nvPicPr>
          <p:cNvPr id="211" name="Google Shape;211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95772" y="1228854"/>
            <a:ext cx="4811070" cy="5073492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2"/>
          <p:cNvSpPr/>
          <p:nvPr/>
        </p:nvSpPr>
        <p:spPr>
          <a:xfrm>
            <a:off x="7195772" y="1228854"/>
            <a:ext cx="2375568" cy="1753627"/>
          </a:xfrm>
          <a:prstGeom prst="rect">
            <a:avLst/>
          </a:prstGeom>
          <a:solidFill>
            <a:srgbClr val="F2F2F2"/>
          </a:solidFill>
          <a:ln w="15875" cap="rnd" cmpd="sng">
            <a:solidFill>
              <a:srgbClr val="F2F2F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Принцип роботи турбокомпаунда</a:t>
            </a:r>
            <a:endParaRPr sz="18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3"/>
          <p:cNvSpPr txBox="1">
            <a:spLocks noGrp="1"/>
          </p:cNvSpPr>
          <p:nvPr>
            <p:ph type="title"/>
          </p:nvPr>
        </p:nvSpPr>
        <p:spPr>
          <a:xfrm>
            <a:off x="1718253" y="308438"/>
            <a:ext cx="9297276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entury Gothic"/>
              <a:buNone/>
            </a:pPr>
            <a:r>
              <a:rPr lang="uk-UA" sz="4400" b="1">
                <a:solidFill>
                  <a:schemeClr val="dk1"/>
                </a:solidFill>
              </a:rPr>
              <a:t>ЩО Ж ВИХОДИТЬ В РЕЗУЛЬТАТІ?</a:t>
            </a:r>
            <a:endParaRPr sz="4400" b="1">
              <a:solidFill>
                <a:schemeClr val="dk1"/>
              </a:solidFill>
            </a:endParaRPr>
          </a:p>
        </p:txBody>
      </p:sp>
      <p:sp>
        <p:nvSpPr>
          <p:cNvPr id="218" name="Google Shape;218;p13"/>
          <p:cNvSpPr txBox="1">
            <a:spLocks noGrp="1"/>
          </p:cNvSpPr>
          <p:nvPr>
            <p:ph type="body" idx="1"/>
          </p:nvPr>
        </p:nvSpPr>
        <p:spPr>
          <a:xfrm>
            <a:off x="282011" y="1711295"/>
            <a:ext cx="11690647" cy="4535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uk-UA" sz="2800" b="1">
                <a:solidFill>
                  <a:srgbClr val="002060"/>
                </a:solidFill>
              </a:rPr>
              <a:t>ПЕРЕВАГИ: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SzPts val="2080"/>
              <a:buNone/>
            </a:pPr>
            <a:r>
              <a:rPr lang="uk-UA" sz="2600">
                <a:solidFill>
                  <a:schemeClr val="dk1"/>
                </a:solidFill>
              </a:rPr>
              <a:t>•	підвищити ККД і знизити витрату палива;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SzPts val="2080"/>
              <a:buNone/>
            </a:pPr>
            <a:r>
              <a:rPr lang="uk-UA" sz="2600">
                <a:solidFill>
                  <a:schemeClr val="dk1"/>
                </a:solidFill>
              </a:rPr>
              <a:t>•	згладити вплив пульсацій навантаження завдяки використанню       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SzPts val="2080"/>
              <a:buNone/>
            </a:pPr>
            <a:r>
              <a:rPr lang="uk-UA" sz="2600">
                <a:solidFill>
                  <a:schemeClr val="dk1"/>
                </a:solidFill>
              </a:rPr>
              <a:t>     додаткової потужності;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SzPts val="2080"/>
              <a:buNone/>
            </a:pPr>
            <a:r>
              <a:rPr lang="uk-UA" sz="2600">
                <a:solidFill>
                  <a:schemeClr val="dk1"/>
                </a:solidFill>
              </a:rPr>
              <a:t>•	підвищити надійність і довговічність поршневої групи.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160"/>
              </a:spcBef>
              <a:spcAft>
                <a:spcPts val="0"/>
              </a:spcAft>
              <a:buSzPts val="2240"/>
              <a:buNone/>
            </a:pPr>
            <a:r>
              <a:rPr lang="uk-UA" sz="2800" b="1">
                <a:solidFill>
                  <a:srgbClr val="002060"/>
                </a:solidFill>
              </a:rPr>
              <a:t>НЕДОЛІКИ: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160"/>
              </a:spcBef>
              <a:spcAft>
                <a:spcPts val="0"/>
              </a:spcAft>
              <a:buSzPts val="2240"/>
              <a:buNone/>
            </a:pPr>
            <a:r>
              <a:rPr lang="uk-UA" sz="2800">
                <a:solidFill>
                  <a:schemeClr val="dk1"/>
                </a:solidFill>
              </a:rPr>
              <a:t>•    ускладнення конструкції і обслуговування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160"/>
              </a:spcBef>
              <a:spcAft>
                <a:spcPts val="0"/>
              </a:spcAft>
              <a:buSzPts val="2240"/>
              <a:buNone/>
            </a:pPr>
            <a:r>
              <a:rPr lang="uk-UA" sz="2800">
                <a:solidFill>
                  <a:schemeClr val="dk1"/>
                </a:solidFill>
              </a:rPr>
              <a:t>•    збільшення вартості</a:t>
            </a:r>
            <a:endParaRPr/>
          </a:p>
          <a:p>
            <a:pPr marL="285750" lvl="0" indent="-1841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4"/>
          <p:cNvSpPr txBox="1">
            <a:spLocks noGrp="1"/>
          </p:cNvSpPr>
          <p:nvPr>
            <p:ph type="body" idx="1"/>
          </p:nvPr>
        </p:nvSpPr>
        <p:spPr>
          <a:xfrm>
            <a:off x="324740" y="2634241"/>
            <a:ext cx="11602340" cy="3615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uk-UA" sz="4000" b="1" dirty="0" err="1">
                <a:solidFill>
                  <a:srgbClr val="FFC000"/>
                </a:solidFill>
              </a:rPr>
              <a:t>Турбокомпаунд</a:t>
            </a:r>
            <a:r>
              <a:rPr lang="uk-UA" sz="4000" b="1" dirty="0">
                <a:solidFill>
                  <a:srgbClr val="FFC000"/>
                </a:solidFill>
              </a:rPr>
              <a:t> можна вважати одним з варіантів поліпшення характеристик дизеля за рахунок його прихованих можливостей. Це показує, що завдяки правильному підходу їх можна використовувати для поліпшення ДВС.</a:t>
            </a:r>
            <a:endParaRPr sz="4000" b="1">
              <a:solidFill>
                <a:srgbClr val="FFC000"/>
              </a:solidFill>
            </a:endParaRPr>
          </a:p>
        </p:txBody>
      </p:sp>
      <p:sp>
        <p:nvSpPr>
          <p:cNvPr id="224" name="Google Shape;224;p14"/>
          <p:cNvSpPr/>
          <p:nvPr/>
        </p:nvSpPr>
        <p:spPr>
          <a:xfrm>
            <a:off x="2171230" y="668032"/>
            <a:ext cx="7457530" cy="1107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6600" b="1" i="0" u="none" strike="noStrike" cap="none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Висновок !</a:t>
            </a:r>
            <a:endParaRPr sz="6600" b="1" i="0" u="none" strike="noStrike" cap="none">
              <a:solidFill>
                <a:schemeClr val="accent1">
                  <a:lumMod val="60000"/>
                  <a:lumOff val="40000"/>
                </a:schemeClr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16" y="571480"/>
            <a:ext cx="10215634" cy="5286412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>
                <a:solidFill>
                  <a:schemeClr val="tx1"/>
                </a:solidFill>
              </a:rPr>
              <a:t> </a:t>
            </a:r>
            <a:r>
              <a:rPr lang="ru-RU" sz="3100" b="1" dirty="0" smtClean="0">
                <a:solidFill>
                  <a:schemeClr val="tx1"/>
                </a:solidFill>
              </a:rPr>
              <a:t> </a:t>
            </a:r>
            <a:r>
              <a:rPr lang="ru-RU" sz="4400" b="1" dirty="0" err="1" smtClean="0">
                <a:solidFill>
                  <a:schemeClr val="accent6">
                    <a:lumMod val="50000"/>
                  </a:schemeClr>
                </a:solidFill>
              </a:rPr>
              <a:t>Повідомлення</a:t>
            </a: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400" b="1" dirty="0" err="1" smtClean="0">
                <a:solidFill>
                  <a:schemeClr val="accent6">
                    <a:lumMod val="50000"/>
                  </a:schemeClr>
                </a:solidFill>
              </a:rPr>
              <a:t>домашнього</a:t>
            </a: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400" b="1" dirty="0" err="1" smtClean="0">
                <a:solidFill>
                  <a:schemeClr val="accent6">
                    <a:lumMod val="50000"/>
                  </a:schemeClr>
                </a:solidFill>
              </a:rPr>
              <a:t>завдання</a:t>
            </a: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</a:rPr>
              <a:t> .</a:t>
            </a:r>
            <a:r>
              <a:rPr lang="ru-RU" sz="3100" dirty="0" smtClean="0">
                <a:solidFill>
                  <a:schemeClr val="tx1"/>
                </a:solidFill>
              </a:rPr>
              <a:t/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        </a:t>
            </a:r>
            <a:r>
              <a:rPr lang="ru-RU" sz="2200" dirty="0" smtClean="0">
                <a:solidFill>
                  <a:schemeClr val="tx1"/>
                </a:solidFill>
              </a:rPr>
              <a:t>(</a:t>
            </a:r>
            <a:r>
              <a:rPr lang="ru-RU" sz="2200" dirty="0" smtClean="0">
                <a:solidFill>
                  <a:schemeClr val="tx1"/>
                </a:solidFill>
              </a:rPr>
              <a:t>Даю </a:t>
            </a:r>
            <a:r>
              <a:rPr lang="ru-RU" sz="2200" dirty="0" err="1" smtClean="0">
                <a:solidFill>
                  <a:schemeClr val="tx1"/>
                </a:solidFill>
              </a:rPr>
              <a:t>настанову</a:t>
            </a:r>
            <a:r>
              <a:rPr lang="ru-RU" sz="2200" dirty="0" smtClean="0">
                <a:solidFill>
                  <a:schemeClr val="tx1"/>
                </a:solidFill>
              </a:rPr>
              <a:t> та </a:t>
            </a:r>
            <a:r>
              <a:rPr lang="ru-RU" sz="2200" dirty="0" err="1" smtClean="0">
                <a:solidFill>
                  <a:schemeClr val="tx1"/>
                </a:solidFill>
              </a:rPr>
              <a:t>інструкції</a:t>
            </a:r>
            <a:r>
              <a:rPr lang="ru-RU" sz="2200" dirty="0" smtClean="0">
                <a:solidFill>
                  <a:schemeClr val="tx1"/>
                </a:solidFill>
              </a:rPr>
              <a:t> для </a:t>
            </a:r>
            <a:r>
              <a:rPr lang="ru-RU" sz="2200" dirty="0" err="1" smtClean="0">
                <a:solidFill>
                  <a:schemeClr val="tx1"/>
                </a:solidFill>
              </a:rPr>
              <a:t>виконання</a:t>
            </a:r>
            <a:r>
              <a:rPr lang="ru-RU" sz="2200" dirty="0" smtClean="0">
                <a:solidFill>
                  <a:schemeClr val="tx1"/>
                </a:solidFill>
              </a:rPr>
              <a:t> </a:t>
            </a:r>
            <a:r>
              <a:rPr lang="ru-RU" sz="2200" dirty="0" err="1" smtClean="0">
                <a:solidFill>
                  <a:schemeClr val="tx1"/>
                </a:solidFill>
              </a:rPr>
              <a:t>домашнього</a:t>
            </a:r>
            <a:r>
              <a:rPr lang="ru-RU" sz="2200" dirty="0" smtClean="0">
                <a:solidFill>
                  <a:schemeClr val="tx1"/>
                </a:solidFill>
              </a:rPr>
              <a:t> </a:t>
            </a:r>
            <a:r>
              <a:rPr lang="ru-RU" sz="2200" dirty="0" err="1" smtClean="0">
                <a:solidFill>
                  <a:schemeClr val="tx1"/>
                </a:solidFill>
              </a:rPr>
              <a:t>завдання</a:t>
            </a:r>
            <a:r>
              <a:rPr lang="ru-RU" sz="2200" dirty="0" smtClean="0">
                <a:solidFill>
                  <a:schemeClr val="tx1"/>
                </a:solidFill>
              </a:rPr>
              <a:t>.)</a:t>
            </a:r>
            <a:r>
              <a:rPr lang="ru-RU" sz="3100" dirty="0" smtClean="0">
                <a:solidFill>
                  <a:schemeClr val="tx1"/>
                </a:solidFill>
              </a:rPr>
              <a:t/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/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b="1" dirty="0" err="1" smtClean="0">
                <a:solidFill>
                  <a:schemeClr val="tx1"/>
                </a:solidFill>
              </a:rPr>
              <a:t>Прочитати</a:t>
            </a:r>
            <a:r>
              <a:rPr lang="ru-RU" sz="3100" b="1" dirty="0" smtClean="0">
                <a:solidFill>
                  <a:schemeClr val="tx1"/>
                </a:solidFill>
              </a:rPr>
              <a:t>:</a:t>
            </a:r>
            <a:r>
              <a:rPr lang="uk-UA" sz="3100" dirty="0" smtClean="0">
                <a:solidFill>
                  <a:schemeClr val="tx1"/>
                </a:solidFill>
              </a:rPr>
              <a:t> О.П.</a:t>
            </a:r>
            <a:r>
              <a:rPr lang="uk-UA" sz="3100" dirty="0" err="1" smtClean="0">
                <a:solidFill>
                  <a:schemeClr val="tx1"/>
                </a:solidFill>
              </a:rPr>
              <a:t>Строков</a:t>
            </a:r>
            <a:r>
              <a:rPr lang="uk-UA" sz="3100" dirty="0" smtClean="0">
                <a:solidFill>
                  <a:schemeClr val="tx1"/>
                </a:solidFill>
              </a:rPr>
              <a:t>, М.Г. Макаренко «Основи будови та експлуатації автопоїздів</a:t>
            </a:r>
            <a:r>
              <a:rPr lang="uk-UA" sz="3100" smtClean="0">
                <a:solidFill>
                  <a:schemeClr val="tx1"/>
                </a:solidFill>
              </a:rPr>
              <a:t>» </a:t>
            </a:r>
            <a:r>
              <a:rPr lang="uk-UA" sz="3100" smtClean="0">
                <a:solidFill>
                  <a:schemeClr val="tx1"/>
                </a:solidFill>
              </a:rPr>
              <a:t> </a:t>
            </a:r>
            <a:r>
              <a:rPr lang="uk-UA" sz="3100" dirty="0" smtClean="0">
                <a:solidFill>
                  <a:schemeClr val="tx1"/>
                </a:solidFill>
              </a:rPr>
              <a:t>8.3 ст. 86-114.</a:t>
            </a:r>
            <a:r>
              <a:rPr lang="ru-RU" sz="3100" dirty="0" smtClean="0">
                <a:solidFill>
                  <a:schemeClr val="tx1"/>
                </a:solidFill>
              </a:rPr>
              <a:t/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b="1" dirty="0" smtClean="0">
                <a:solidFill>
                  <a:schemeClr val="tx1"/>
                </a:solidFill>
              </a:rPr>
              <a:t>2.     </a:t>
            </a:r>
            <a:r>
              <a:rPr lang="ru-RU" sz="3100" b="1" dirty="0" err="1" smtClean="0">
                <a:solidFill>
                  <a:schemeClr val="tx1"/>
                </a:solidFill>
              </a:rPr>
              <a:t>Скласти</a:t>
            </a:r>
            <a:r>
              <a:rPr lang="ru-RU" sz="3100" b="1" dirty="0" smtClean="0">
                <a:solidFill>
                  <a:schemeClr val="tx1"/>
                </a:solidFill>
              </a:rPr>
              <a:t> </a:t>
            </a:r>
            <a:r>
              <a:rPr lang="ru-RU" sz="3100" b="1" dirty="0" err="1" smtClean="0">
                <a:solidFill>
                  <a:schemeClr val="tx1"/>
                </a:solidFill>
              </a:rPr>
              <a:t>схеми</a:t>
            </a:r>
            <a:r>
              <a:rPr lang="ru-RU" sz="3100" b="1" dirty="0" smtClean="0">
                <a:solidFill>
                  <a:schemeClr val="tx1"/>
                </a:solidFill>
              </a:rPr>
              <a:t>:</a:t>
            </a:r>
            <a:r>
              <a:rPr lang="ru-RU" sz="3100" dirty="0" smtClean="0">
                <a:solidFill>
                  <a:schemeClr val="tx1"/>
                </a:solidFill>
              </a:rPr>
              <a:t/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–         </a:t>
            </a:r>
            <a:r>
              <a:rPr lang="ru-RU" sz="3100" dirty="0" err="1" smtClean="0">
                <a:solidFill>
                  <a:schemeClr val="tx1"/>
                </a:solidFill>
              </a:rPr>
              <a:t>руху</a:t>
            </a:r>
            <a:r>
              <a:rPr lang="ru-RU" sz="3100" dirty="0" smtClean="0">
                <a:solidFill>
                  <a:schemeClr val="tx1"/>
                </a:solidFill>
              </a:rPr>
              <a:t> </a:t>
            </a:r>
            <a:r>
              <a:rPr lang="ru-RU" sz="3100" dirty="0" err="1" smtClean="0">
                <a:solidFill>
                  <a:schemeClr val="tx1"/>
                </a:solidFill>
              </a:rPr>
              <a:t>палива</a:t>
            </a:r>
            <a:r>
              <a:rPr lang="ru-RU" sz="3100" dirty="0" smtClean="0">
                <a:solidFill>
                  <a:schemeClr val="tx1"/>
                </a:solidFill>
              </a:rPr>
              <a:t> у </a:t>
            </a:r>
            <a:r>
              <a:rPr lang="ru-RU" sz="3100" dirty="0" err="1" smtClean="0">
                <a:solidFill>
                  <a:schemeClr val="tx1"/>
                </a:solidFill>
              </a:rPr>
              <a:t>системі</a:t>
            </a:r>
            <a:r>
              <a:rPr lang="ru-RU" sz="3100" dirty="0" smtClean="0">
                <a:solidFill>
                  <a:schemeClr val="tx1"/>
                </a:solidFill>
              </a:rPr>
              <a:t> </a:t>
            </a:r>
            <a:r>
              <a:rPr lang="ru-RU" sz="3100" dirty="0" err="1" smtClean="0">
                <a:solidFill>
                  <a:schemeClr val="tx1"/>
                </a:solidFill>
              </a:rPr>
              <a:t>живлення</a:t>
            </a:r>
            <a:r>
              <a:rPr lang="ru-RU" sz="3100" dirty="0" smtClean="0">
                <a:solidFill>
                  <a:schemeClr val="tx1"/>
                </a:solidFill>
              </a:rPr>
              <a:t> дизельного </a:t>
            </a:r>
            <a:r>
              <a:rPr lang="ru-RU" sz="3100" dirty="0" err="1" smtClean="0">
                <a:solidFill>
                  <a:schemeClr val="tx1"/>
                </a:solidFill>
              </a:rPr>
              <a:t>двигуна</a:t>
            </a:r>
            <a:r>
              <a:rPr lang="ru-RU" sz="3100" dirty="0" smtClean="0">
                <a:solidFill>
                  <a:schemeClr val="tx1"/>
                </a:solidFill>
              </a:rPr>
              <a:t>;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–         </a:t>
            </a:r>
            <a:r>
              <a:rPr lang="ru-RU" sz="3100" dirty="0" err="1" smtClean="0">
                <a:solidFill>
                  <a:schemeClr val="tx1"/>
                </a:solidFill>
              </a:rPr>
              <a:t>подачі</a:t>
            </a:r>
            <a:r>
              <a:rPr lang="ru-RU" sz="3100" dirty="0" smtClean="0">
                <a:solidFill>
                  <a:schemeClr val="tx1"/>
                </a:solidFill>
              </a:rPr>
              <a:t> </a:t>
            </a:r>
            <a:r>
              <a:rPr lang="ru-RU" sz="3100" dirty="0" err="1" smtClean="0">
                <a:solidFill>
                  <a:schemeClr val="tx1"/>
                </a:solidFill>
              </a:rPr>
              <a:t>повітря</a:t>
            </a:r>
            <a:r>
              <a:rPr lang="ru-RU" sz="3100" dirty="0" smtClean="0">
                <a:solidFill>
                  <a:schemeClr val="tx1"/>
                </a:solidFill>
              </a:rPr>
              <a:t> у систему </a:t>
            </a:r>
            <a:r>
              <a:rPr lang="ru-RU" sz="3100" dirty="0" err="1" smtClean="0">
                <a:solidFill>
                  <a:schemeClr val="tx1"/>
                </a:solidFill>
              </a:rPr>
              <a:t>живлення</a:t>
            </a:r>
            <a:r>
              <a:rPr lang="ru-RU" sz="3100" dirty="0" smtClean="0">
                <a:solidFill>
                  <a:schemeClr val="tx1"/>
                </a:solidFill>
              </a:rPr>
              <a:t>;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–         </a:t>
            </a:r>
            <a:r>
              <a:rPr lang="ru-RU" sz="3100" dirty="0" err="1" smtClean="0">
                <a:solidFill>
                  <a:schemeClr val="tx1"/>
                </a:solidFill>
              </a:rPr>
              <a:t>вилучення</a:t>
            </a:r>
            <a:r>
              <a:rPr lang="ru-RU" sz="3100" dirty="0" smtClean="0">
                <a:solidFill>
                  <a:schemeClr val="tx1"/>
                </a:solidFill>
              </a:rPr>
              <a:t> </a:t>
            </a:r>
            <a:r>
              <a:rPr lang="ru-RU" sz="3100" dirty="0" err="1" smtClean="0">
                <a:solidFill>
                  <a:schemeClr val="tx1"/>
                </a:solidFill>
              </a:rPr>
              <a:t>відпрацьованих</a:t>
            </a:r>
            <a:r>
              <a:rPr lang="ru-RU" sz="3100" dirty="0" smtClean="0">
                <a:solidFill>
                  <a:schemeClr val="tx1"/>
                </a:solidFill>
              </a:rPr>
              <a:t> </a:t>
            </a:r>
            <a:r>
              <a:rPr lang="ru-RU" sz="3100" dirty="0" err="1" smtClean="0">
                <a:solidFill>
                  <a:schemeClr val="tx1"/>
                </a:solidFill>
              </a:rPr>
              <a:t>газів</a:t>
            </a:r>
            <a:r>
              <a:rPr lang="ru-RU" sz="3100" dirty="0" smtClean="0">
                <a:solidFill>
                  <a:schemeClr val="tx1"/>
                </a:solidFill>
              </a:rPr>
              <a:t>.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5"/>
          <p:cNvSpPr txBox="1">
            <a:spLocks noGrp="1"/>
          </p:cNvSpPr>
          <p:nvPr>
            <p:ph type="title"/>
          </p:nvPr>
        </p:nvSpPr>
        <p:spPr>
          <a:xfrm>
            <a:off x="1666430" y="2171422"/>
            <a:ext cx="9987734" cy="1507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22C4ED"/>
              </a:buClr>
              <a:buSzPts val="8000"/>
              <a:buFont typeface="Century Gothic"/>
              <a:buNone/>
            </a:pPr>
            <a:r>
              <a:rPr lang="uk-UA" sz="8000" b="1" cap="none">
                <a:solidFill>
                  <a:srgbClr val="22C4ED"/>
                </a:solidFill>
              </a:rPr>
              <a:t>Дякую за увагу!!!</a:t>
            </a:r>
            <a:endParaRPr sz="8000" b="1" cap="none">
              <a:solidFill>
                <a:srgbClr val="22C4ED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rgbClr val="000000"/>
      </a:dk1>
      <a:lt1>
        <a:srgbClr val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538</Words>
  <PresentationFormat>Произвольный</PresentationFormat>
  <Paragraphs>49</Paragraphs>
  <Slides>17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Noto Sans Symbols</vt:lpstr>
      <vt:lpstr>Сектор</vt:lpstr>
      <vt:lpstr>Підготував: викладач спеціальних дисциплін відділення механізації та транспорту  Хомич Петро Васильович </vt:lpstr>
      <vt:lpstr>МЕТА УРОКУ</vt:lpstr>
      <vt:lpstr>       Повторення пройденого матеріалу ТРОХИ ПРО РОБОТУ ДВЗ РОБОТА ДВЗ ЗАСНОВАНА НА ЗГОРЯННІ ПАЛИВА В ЦИЛІНДРАХ ДВИГУНА. ЕФЕКТИВНІСТЬ ЦЬОГО ПРОЦЕСУ ОЦІНЮЄТЬСЯ ПО-РІЗНОМУ - ВІД ТРИДЦЯТИ ДО СОРОКА П'ЯТИ ВІДСОТКІВ ТЕПЛОВОЇ ЕНЕРГІЇ ПЕРЕТВОРЮЄТЬСЯ В МЕХАНІЧНУ. ЩЕ ДО ДВАДЦЯТИ П'ЯТИ ВІДСОТКІВ ЙДЕ НА ТЕПЛОВІ ВТРАТИ, НАГРІВАННЯ ДВИГУНА. І ПРИБЛИЗНО СОРОК ВІДСОТКІВ ЕНЕРГІЇ БЕЗПОВОРОТНО ВТРАЧАЄТЬСЯ РАЗОМ З ВИХЛОПНИМИ ГАЗАМИ. ЧАСТИНУ ВТРАТ ВДАЄТЬСЯ ЗМЕНШИТИ! І В ЦЬОМУ ПРОЦЕСІ БЕРЕ УЧАСТЬ ТУРБОНАДДУВ ТА ТУРБОКОМПАУНД.</vt:lpstr>
      <vt:lpstr>ЯК ВІДБУВАЄТЬСЯ ВИКОРИСТАННЯ ЕНЕРГІЇ ВІДПРАЦЬОВАНИХ ГАЗІВ?</vt:lpstr>
      <vt:lpstr>                Викладання нового матеріалу                          ЯК ЦЕ ВІДБУВАЄТЬСЯ?</vt:lpstr>
      <vt:lpstr>Слайд 6</vt:lpstr>
      <vt:lpstr>ПЕРЕВАГИ  В РЕЗУЛЬТАТІ ТУРБОДВИГУН СТАЄ ПОТУЖНІШИМ ВІД АТМОСФЕРНИХ АНАЛОГІВ НА 20-30% І БІЛЬШЕ (ЗАЛЕЖИТЬ ВІД СТУПЕНЯ НАДУВУ).  ТУРБОВАНИЙ ДВИГУН ЗДАТНИЙ ЗАБЕЗПЕЧИТИ КРАЩІ ПОКАЗНИКИ КРУТНОГО МОМЕНТУ, А ТАКОЖ Є БІЛЬШ ЕКОЛОГІЧНИМ РІШЕННЯМ, ТАК ЯК ПАЛИВО ЗГОРАЄ В ЦИЛІНДРАХ БІЛЬШ ПОВНОЦІННО.</vt:lpstr>
      <vt:lpstr>ОСНОВНІ НЕДОЛІКИ ТУРБІНИ: - ШВИДКІСТЬ ОБЕРТАННЯ ТУРБІНИ МОЖЕ ДОСЯГАТИ 200 000 ОБОРОТІВ В ХВИЛИНУ. - ТЕМПЕРАТУРА РОЗПЕЧЕНИХ ГАЗІВ ДОСЯГАЄ 1 000 ° C, ВНАСЛІДОК ЦЬОГО ВИНИКАЄ ПРОБЛЕМА  ПОЛЯГАЄ В ТОМУ ЩО ЗРОБИТИ ТУРБОНАДДУВ, ЯКИЙ ЗМОЖЕ ВИТРИМАТИ ТАКІ НЕ СЛАБКІ НАВАНТАЖЕННЯ ТРИВАЛИЙ ЧАС, ЦЕ ДУЖЕ ДОРОГО І НЕПРОСТО. ТУРБОЯМА НА МАЛИХ ОБЕРТАХ АБО ВІДРАЗУ ПІСЛЯ РІЗКОГО ЗБІЛЬШЕННЯ ГАЗУ ТИСК ДУЖЕ МАЛИЙ І МАЙЖЕ ЗБІГАЄТЬСЯ З АТМОСФЕРНИМ ТИСКОМ, ЧЕРЕЗ ЩО ШВИДКІСТЬ ОБЕРТАННЯ КРИЛЬЧАТКИ НЕ ДОСТАТНЯ ДЛЯ НАГНІТАННЯ ПОТРІБНОГО ОБСЯГУ ПОВІТРЯ В ЦИЛІНДР. ТОМУ ВИНИКАЄ ДЕФІЦИТ У ГОРЮЧІЙ СУМІШІ ПОВІТРЯ І ЯК НАСЛІДОК ЙОГО СКЛАДОВОЇ КИСНЮ. ЩО ЗНИЖУЄ ЗАГАЛЬНУ НАСИЧЕНІСТЬ ГОРЮЧОЇ СУМІШІ ВСЕРЕДИНІ ЦИЛІНДРА. ЯК НАСЛІДОК, ПАЛИВО ЗГОРАЄ НЕ ПОВНІСТЮ, ДАЛІ ПОТРАПЛЯЮЧИ В КОРПУС ТУРБІНИ (ГАРЯЧУ ЧАСТИНУ РАВЛИКА) ПРОДОВЖУЄ ГОРІННЯ, ТИМ САМИМ ВИКЛИКАЮЧИ ПОЯВУ НАГАРУ І ПОГІРШЕННЯ ККД ТУРБОКОМПРЕСОРА.</vt:lpstr>
      <vt:lpstr>Методи вирішення проблеми турбоями:</vt:lpstr>
      <vt:lpstr>                         ТВІН-ТУРБО (TWIN TURBO) НА РЯДНИХ ДВИГУНАХ НАЙЧАСТІШЕ ВИКОРИС-ТОВУЄТЬСЯ ОДИНОЧНИЙ ТУРБОКОМПРЕСОР  TWIN-SCROLL (ПАРА ТУРБІН) З ПОДВІЙНИМ РОБОЧИМ АПАРАТОМ.  КОЖНА З ТУРБІН НАПОВНЮЄТЬСЯ ВИХЛОПНИМИ ГАЗАМИ ВІД РІЗНИХ ГРУП ЦИЛІНДРІВ. АЛЕ ПРИ ЦЬОМУ ОБИДВІ ПОДАЮТЬ ГАЗИ НА ОДНУ ТУРБІНУ, ЕФЕКТИВНО РОЗКРУЧУЮЧИ ЇЇ І НА МАЛИХ, І НА ВЕЛИКИХ ОБОРОТАХ.</vt:lpstr>
      <vt:lpstr>ТУРБОКОМПАУНД SCANIA</vt:lpstr>
      <vt:lpstr>Аналог турбонаддуву - приводний нагнітач - жорстко пов'язаний з двигуном і витрачає на свою роботу частина його потужності.</vt:lpstr>
      <vt:lpstr>ЯК ПРАЦЮЄ ТУРБОКОМПАУНД?</vt:lpstr>
      <vt:lpstr>ЩО Ж ВИХОДИТЬ В РЕЗУЛЬТАТІ?</vt:lpstr>
      <vt:lpstr>Слайд 15</vt:lpstr>
      <vt:lpstr>            Повідомлення домашнього завдання .         (Даю настанову та інструкції для виконання домашнього завдання.)  Прочитати: О.П.Строков, М.Г. Макаренко «Основи будови та експлуатації автопоїздів»  8.3 ст. 86-114. 2.     Скласти схеми: –         руху палива у системі живлення дизельного двигуна; –         подачі повітря у систему живлення; –         вилучення відпрацьованих газів. </vt:lpstr>
      <vt:lpstr>Дякую за увагу!!!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ЖИВЛЕННЯ ДИЗЕЛЯ</dc:title>
  <dc:creator>Пользователь Windows</dc:creator>
  <cp:lastModifiedBy>www</cp:lastModifiedBy>
  <cp:revision>8</cp:revision>
  <dcterms:created xsi:type="dcterms:W3CDTF">2020-02-11T19:34:05Z</dcterms:created>
  <dcterms:modified xsi:type="dcterms:W3CDTF">2022-10-19T08:13:46Z</dcterms:modified>
</cp:coreProperties>
</file>