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Arimo" panose="020B0604020202020204" charset="0"/>
      <p:regular r:id="rId13"/>
    </p:embeddedFont>
    <p:embeddedFont>
      <p:font typeface="Outfit Extra Bold" panose="020B0604020202020204" charset="0"/>
      <p:regular r:id="rId14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52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7269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656755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Складання та оформлення довідково-інформаційної документації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83203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Ця презентація допоможе вам зрозуміти основи складання та оформлення різних типів довідково-інформаційної документації, які використовуються в сучасному управлінні.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19279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397846" y="6858030"/>
            <a:ext cx="2658904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uk-UA" sz="2200" b="1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Майстер в/н - </a:t>
            </a:r>
            <a:r>
              <a:rPr lang="en-US" sz="2200" b="1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Анна </a:t>
            </a:r>
            <a:r>
              <a:rPr lang="en-US" sz="2200" b="1" dirty="0">
                <a:solidFill>
                  <a:srgbClr val="2A2742"/>
                </a:solidFill>
                <a:latin typeface="Arimo Bold" pitchFamily="34" charset="0"/>
                <a:ea typeface="Arimo Bold" pitchFamily="34" charset="-122"/>
                <a:cs typeface="Arimo Bold" pitchFamily="34" charset="-120"/>
              </a:rPr>
              <a:t>Менделюк</a:t>
            </a:r>
            <a:endParaRPr lang="en-US" sz="22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4BA61FD-A6CE-A604-54F5-48D578B9C391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22609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Загальна характеристика довідково-інформаційних документів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0714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Визначення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88287"/>
            <a:ext cx="624470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Довідково-інформаційні документи - це офіційні папери, які містять інформацію про факти, події, результати діяльності або інше. Вони використовуються для передачі інформації, оформлення певних дій, фіксування фактів тощо.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380714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Приклади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388287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Довідки, протоколи, службові записки, акти, службові листи.</a:t>
            </a:r>
            <a:endParaRPr lang="en-US" sz="175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6987C9E-2AB6-AAC5-EBA6-679E95C2EF0E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66962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Службові записки: правила складання та оформлення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35149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Змістові елементи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93264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Адресат, автор, дата, тема, текст, підпис.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435149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Особливості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93264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Короткий, точний текст, використання стандартного шаблону, зазначення необхідних додатків.</a:t>
            </a:r>
            <a:endParaRPr lang="en-US" sz="175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AADA218-1C72-C9A0-62B3-CB21D3C0D2FA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4172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Довідки: види та вимоги до оформлення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199448"/>
            <a:ext cx="3664863" cy="2039422"/>
          </a:xfrm>
          <a:prstGeom prst="roundRect">
            <a:avLst>
              <a:gd name="adj" fmla="val 4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343388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Інформаційна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924300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Містить фактичну інформацію про події, осіб, об'єкти.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3199448"/>
            <a:ext cx="3664863" cy="2039422"/>
          </a:xfrm>
          <a:prstGeom prst="roundRect">
            <a:avLst>
              <a:gd name="adj" fmla="val 4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3433882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Довідка-характеристика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4278630"/>
            <a:ext cx="319599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Містить оцінку особистих якостей людини.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465683"/>
            <a:ext cx="7556421" cy="1322189"/>
          </a:xfrm>
          <a:prstGeom prst="roundRect">
            <a:avLst>
              <a:gd name="adj" fmla="val 7205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5700117"/>
            <a:ext cx="293096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Довідка про доходи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190536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Містить інформацію про доходи особи.</a:t>
            </a:r>
            <a:endParaRPr lang="en-US" sz="175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BDF86DD-391F-B065-4B35-5737A0A56715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66962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Протоколи та витяги з протоколів: особливості складання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35149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Протокол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93264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Документ, який фіксує результати засідання, зборів, нарад.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435149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Витяг з протоколу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93264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Частина протоколу, яка виділяється для окремого використання. Наприклад, витяг про прийняття рішення.</a:t>
            </a:r>
            <a:endParaRPr lang="en-US" sz="175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90D0D88-F54B-FC1E-F717-F1689489F780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8570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Службові листи: структура та реквізити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264342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34372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Шапка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3927634"/>
            <a:ext cx="360807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Назва організації, адресат, дата.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2643426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1" y="34372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Текст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28421" y="3927634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Звернення, основний текст, підпис.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0" y="5333881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80190" y="612767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Підпис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6280190" y="6618089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Посада, ПІБ, підпис відповідальної особи.</a:t>
            </a:r>
            <a:endParaRPr lang="en-US" sz="175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8A0E86B-4721-CDE1-AB2D-A8461456969C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5930" y="609600"/>
            <a:ext cx="11238428" cy="692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Акти: вимоги до змісту та оформлення</a:t>
            </a:r>
            <a:endParaRPr lang="en-US" sz="4350" dirty="0"/>
          </a:p>
        </p:txBody>
      </p:sp>
      <p:sp>
        <p:nvSpPr>
          <p:cNvPr id="3" name="Shape 1"/>
          <p:cNvSpPr/>
          <p:nvPr/>
        </p:nvSpPr>
        <p:spPr>
          <a:xfrm>
            <a:off x="7299960" y="1745694"/>
            <a:ext cx="30480" cy="5874901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4" name="Shape 2"/>
          <p:cNvSpPr/>
          <p:nvPr/>
        </p:nvSpPr>
        <p:spPr>
          <a:xfrm>
            <a:off x="6320373" y="2229088"/>
            <a:ext cx="775930" cy="30480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5" name="Shape 3"/>
          <p:cNvSpPr/>
          <p:nvPr/>
        </p:nvSpPr>
        <p:spPr>
          <a:xfrm>
            <a:off x="7065824" y="1995011"/>
            <a:ext cx="498753" cy="498753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250370" y="2078117"/>
            <a:ext cx="129659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775930" y="1967389"/>
            <a:ext cx="5319951" cy="35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Назва акта.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7534096" y="3337560"/>
            <a:ext cx="775930" cy="30480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9" name="Shape 7"/>
          <p:cNvSpPr/>
          <p:nvPr/>
        </p:nvSpPr>
        <p:spPr>
          <a:xfrm>
            <a:off x="7065824" y="3103483"/>
            <a:ext cx="498753" cy="498753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219414" y="3186589"/>
            <a:ext cx="191572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8534519" y="3075861"/>
            <a:ext cx="5319951" cy="35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Дата та місце складання.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6320373" y="4335185"/>
            <a:ext cx="775930" cy="30480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13" name="Shape 11"/>
          <p:cNvSpPr/>
          <p:nvPr/>
        </p:nvSpPr>
        <p:spPr>
          <a:xfrm>
            <a:off x="7065824" y="4101108"/>
            <a:ext cx="498753" cy="498753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220605" y="4184213"/>
            <a:ext cx="189190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600" dirty="0"/>
          </a:p>
        </p:txBody>
      </p:sp>
      <p:sp>
        <p:nvSpPr>
          <p:cNvPr id="15" name="Text 13"/>
          <p:cNvSpPr/>
          <p:nvPr/>
        </p:nvSpPr>
        <p:spPr>
          <a:xfrm>
            <a:off x="775930" y="4073485"/>
            <a:ext cx="5319951" cy="35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Склад комісії (ПІБ, посади).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7534096" y="5332809"/>
            <a:ext cx="775930" cy="30480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17" name="Shape 15"/>
          <p:cNvSpPr/>
          <p:nvPr/>
        </p:nvSpPr>
        <p:spPr>
          <a:xfrm>
            <a:off x="7065824" y="5098733"/>
            <a:ext cx="498753" cy="498753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213223" y="5181838"/>
            <a:ext cx="203835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8534519" y="5071110"/>
            <a:ext cx="5319951" cy="35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Опис об'єкта, процесу, фактів, які фіксуються.</a:t>
            </a:r>
            <a:endParaRPr lang="en-US" sz="1700" dirty="0"/>
          </a:p>
        </p:txBody>
      </p:sp>
      <p:sp>
        <p:nvSpPr>
          <p:cNvPr id="20" name="Shape 18"/>
          <p:cNvSpPr/>
          <p:nvPr/>
        </p:nvSpPr>
        <p:spPr>
          <a:xfrm>
            <a:off x="6320373" y="6330434"/>
            <a:ext cx="775930" cy="30480"/>
          </a:xfrm>
          <a:prstGeom prst="roundRect">
            <a:avLst>
              <a:gd name="adj" fmla="val 305487"/>
            </a:avLst>
          </a:prstGeom>
          <a:solidFill>
            <a:srgbClr val="BDB8DF"/>
          </a:solidFill>
          <a:ln/>
        </p:spPr>
      </p:sp>
      <p:sp>
        <p:nvSpPr>
          <p:cNvPr id="21" name="Shape 19"/>
          <p:cNvSpPr/>
          <p:nvPr/>
        </p:nvSpPr>
        <p:spPr>
          <a:xfrm>
            <a:off x="7065824" y="6096357"/>
            <a:ext cx="498753" cy="498753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220724" y="6179463"/>
            <a:ext cx="188833" cy="3325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5</a:t>
            </a:r>
            <a:endParaRPr lang="en-US" sz="2600" dirty="0"/>
          </a:p>
        </p:txBody>
      </p:sp>
      <p:sp>
        <p:nvSpPr>
          <p:cNvPr id="23" name="Text 21"/>
          <p:cNvSpPr/>
          <p:nvPr/>
        </p:nvSpPr>
        <p:spPr>
          <a:xfrm>
            <a:off x="775930" y="6068735"/>
            <a:ext cx="5319951" cy="354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Висновок комісії, підписи.</a:t>
            </a:r>
            <a:endParaRPr lang="en-US" sz="1700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367A31E4-A7A5-14BC-36C9-1A2D91D37EE9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87743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Значення довідково-інформаційної документації в управлінні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430" y="2858929"/>
            <a:ext cx="1614011" cy="80795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9071" y="3123248"/>
            <a:ext cx="11060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088255" y="3085743"/>
            <a:ext cx="336589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Ефективне управління</a:t>
            </a:r>
            <a:endParaRPr lang="en-US" sz="2200" dirty="0"/>
          </a:p>
        </p:txBody>
      </p:sp>
      <p:sp>
        <p:nvSpPr>
          <p:cNvPr id="6" name="Shape 3"/>
          <p:cNvSpPr/>
          <p:nvPr/>
        </p:nvSpPr>
        <p:spPr>
          <a:xfrm>
            <a:off x="4918115" y="3679984"/>
            <a:ext cx="8861822" cy="15240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424" y="3723561"/>
            <a:ext cx="3228022" cy="80795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972758" y="3900726"/>
            <a:ext cx="163235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5895261" y="3950375"/>
            <a:ext cx="28832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Організація роботи</a:t>
            </a:r>
            <a:endParaRPr lang="en-US" sz="2200" dirty="0"/>
          </a:p>
        </p:txBody>
      </p:sp>
      <p:sp>
        <p:nvSpPr>
          <p:cNvPr id="10" name="Shape 6"/>
          <p:cNvSpPr/>
          <p:nvPr/>
        </p:nvSpPr>
        <p:spPr>
          <a:xfrm>
            <a:off x="5725120" y="4544616"/>
            <a:ext cx="8054816" cy="15240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3418" y="4588193"/>
            <a:ext cx="4842034" cy="80795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973711" y="4765358"/>
            <a:ext cx="16133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6702266" y="4815007"/>
            <a:ext cx="371201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Оформлення документів</a:t>
            </a:r>
            <a:endParaRPr lang="en-US" sz="2200" dirty="0"/>
          </a:p>
        </p:txBody>
      </p:sp>
      <p:sp>
        <p:nvSpPr>
          <p:cNvPr id="14" name="Shape 9"/>
          <p:cNvSpPr/>
          <p:nvPr/>
        </p:nvSpPr>
        <p:spPr>
          <a:xfrm>
            <a:off x="6532126" y="5409248"/>
            <a:ext cx="7247811" cy="15240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294" y="5452824"/>
            <a:ext cx="6456164" cy="80795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3967401" y="5629989"/>
            <a:ext cx="173712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1"/>
          <p:cNvSpPr/>
          <p:nvPr/>
        </p:nvSpPr>
        <p:spPr>
          <a:xfrm>
            <a:off x="7509272" y="5679638"/>
            <a:ext cx="33810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Складання документів</a:t>
            </a:r>
            <a:endParaRPr lang="en-US" sz="2200" dirty="0"/>
          </a:p>
        </p:txBody>
      </p:sp>
      <p:sp>
        <p:nvSpPr>
          <p:cNvPr id="18" name="Text 12"/>
          <p:cNvSpPr/>
          <p:nvPr/>
        </p:nvSpPr>
        <p:spPr>
          <a:xfrm>
            <a:off x="793790" y="6515933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Довідково-інформаційна документація є важливим інструментом для ефективного управління, забезпечуючи збереження інформації, її доступність, а також допомагаючи в організації та контролі робочих процесів.</a:t>
            </a:r>
            <a:endParaRPr lang="en-US" sz="175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BA2A3B5-7520-BA4A-3003-A5C910619D6B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3416" y="826294"/>
            <a:ext cx="7817168" cy="17770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Специфіка оформлення інформаційно-довідкових документів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3416" y="2982397"/>
            <a:ext cx="3766423" cy="625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4900" dirty="0"/>
          </a:p>
        </p:txBody>
      </p:sp>
      <p:sp>
        <p:nvSpPr>
          <p:cNvPr id="5" name="Text 2"/>
          <p:cNvSpPr/>
          <p:nvPr/>
        </p:nvSpPr>
        <p:spPr>
          <a:xfrm>
            <a:off x="1361956" y="3844766"/>
            <a:ext cx="2369344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Форма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3416" y="4254579"/>
            <a:ext cx="3766423" cy="606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Стандартні шаблони, затверджені відповідними нормативними документами.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4714161" y="2982397"/>
            <a:ext cx="3766423" cy="625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4900" dirty="0"/>
          </a:p>
        </p:txBody>
      </p:sp>
      <p:sp>
        <p:nvSpPr>
          <p:cNvPr id="8" name="Text 5"/>
          <p:cNvSpPr/>
          <p:nvPr/>
        </p:nvSpPr>
        <p:spPr>
          <a:xfrm>
            <a:off x="5412700" y="3844766"/>
            <a:ext cx="2369344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Стиль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714161" y="4254579"/>
            <a:ext cx="3766423" cy="606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Офіційний, точний, лаконічний, без зайвих емоцій.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2688788" y="5524500"/>
            <a:ext cx="3766423" cy="6254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900"/>
              </a:lnSpc>
              <a:buNone/>
            </a:pPr>
            <a:r>
              <a:rPr lang="en-US" sz="49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4900" dirty="0"/>
          </a:p>
        </p:txBody>
      </p:sp>
      <p:sp>
        <p:nvSpPr>
          <p:cNvPr id="11" name="Text 8"/>
          <p:cNvSpPr/>
          <p:nvPr/>
        </p:nvSpPr>
        <p:spPr>
          <a:xfrm>
            <a:off x="3387328" y="6386870"/>
            <a:ext cx="2369344" cy="2961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Зміст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2688788" y="6796683"/>
            <a:ext cx="3766423" cy="606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Фактичні дані, без суб'єктивних думок, зрозуміло і чітко викладена інформація.</a:t>
            </a:r>
            <a:endParaRPr lang="en-US" sz="145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3C7CFA5-1F1C-F4E2-CDC5-34030319CD91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622578"/>
            <a:ext cx="13045678" cy="1414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Поширені помилки при складанні довідково-інформаційної документації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2361" y="2490311"/>
            <a:ext cx="2174200" cy="1304449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6319" y="2916079"/>
            <a:ext cx="110371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192899" y="2716649"/>
            <a:ext cx="3337441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Неточність інформації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3192899" y="3206115"/>
            <a:ext cx="5164217" cy="362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Неправильне відображення фактів, неповні дані.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3079671" y="3779520"/>
            <a:ext cx="10645259" cy="15240"/>
          </a:xfrm>
          <a:prstGeom prst="roundRect">
            <a:avLst>
              <a:gd name="adj" fmla="val 623958"/>
            </a:avLst>
          </a:prstGeom>
          <a:solidFill>
            <a:srgbClr val="BDB8DF"/>
          </a:solidFill>
          <a:ln/>
        </p:spPr>
      </p:sp>
      <p:sp>
        <p:nvSpPr>
          <p:cNvPr id="8" name="Shape 6"/>
          <p:cNvSpPr/>
          <p:nvPr/>
        </p:nvSpPr>
        <p:spPr>
          <a:xfrm>
            <a:off x="792361" y="3907869"/>
            <a:ext cx="4348520" cy="1304449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6319" y="4333637"/>
            <a:ext cx="162997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5367218" y="4134207"/>
            <a:ext cx="4635460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Порушення вимог оформлення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367218" y="4623673"/>
            <a:ext cx="6524149" cy="362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Неправильне розташування реквізитів, нестандартні шрифти.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5253990" y="5197078"/>
            <a:ext cx="8470940" cy="15240"/>
          </a:xfrm>
          <a:prstGeom prst="roundRect">
            <a:avLst>
              <a:gd name="adj" fmla="val 623958"/>
            </a:avLst>
          </a:prstGeom>
          <a:solidFill>
            <a:srgbClr val="BDB8DF"/>
          </a:solidFill>
          <a:ln/>
        </p:spPr>
      </p:sp>
      <p:sp>
        <p:nvSpPr>
          <p:cNvPr id="13" name="Shape 11"/>
          <p:cNvSpPr/>
          <p:nvPr/>
        </p:nvSpPr>
        <p:spPr>
          <a:xfrm>
            <a:off x="792361" y="5325428"/>
            <a:ext cx="6522839" cy="1304449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26319" y="5751195"/>
            <a:ext cx="160973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541538" y="5551765"/>
            <a:ext cx="3153608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Граматичні помилки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541538" y="6041231"/>
            <a:ext cx="5531882" cy="362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Неправильне вживання слів, орфографічні помилки.</a:t>
            </a:r>
            <a:endParaRPr lang="en-US" sz="1750" dirty="0"/>
          </a:p>
        </p:txBody>
      </p:sp>
      <p:sp>
        <p:nvSpPr>
          <p:cNvPr id="17" name="Text 15"/>
          <p:cNvSpPr/>
          <p:nvPr/>
        </p:nvSpPr>
        <p:spPr>
          <a:xfrm>
            <a:off x="792361" y="6884551"/>
            <a:ext cx="13045678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Уникайте поширених помилок, щоб ваша довідково-інформаційна документація була зрозумілою, точною та візуально привабливою.</a:t>
            </a:r>
            <a:endParaRPr lang="en-US" sz="1750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3D58CF6-3988-9A2D-9E35-B5A2AFA8CDAF}"/>
              </a:ext>
            </a:extLst>
          </p:cNvPr>
          <p:cNvSpPr/>
          <p:nvPr/>
        </p:nvSpPr>
        <p:spPr>
          <a:xfrm>
            <a:off x="12678032" y="7698259"/>
            <a:ext cx="1865871" cy="4448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412</Words>
  <Application>Microsoft Office PowerPoint</Application>
  <PresentationFormat>Произвольный</PresentationFormat>
  <Paragraphs>84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Outfit Extra Bold</vt:lpstr>
      <vt:lpstr>Arimo Bold</vt:lpstr>
      <vt:lpstr>Arial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Анна Менделюк</cp:lastModifiedBy>
  <cp:revision>2</cp:revision>
  <dcterms:created xsi:type="dcterms:W3CDTF">2025-01-22T12:32:29Z</dcterms:created>
  <dcterms:modified xsi:type="dcterms:W3CDTF">2025-01-22T13:27:55Z</dcterms:modified>
</cp:coreProperties>
</file>