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notesMasterIdLst>
    <p:notesMasterId r:id="rId21"/>
  </p:notesMasterIdLst>
  <p:sldIdLst>
    <p:sldId id="256" r:id="rId2"/>
    <p:sldId id="398" r:id="rId3"/>
    <p:sldId id="340" r:id="rId4"/>
    <p:sldId id="380" r:id="rId5"/>
    <p:sldId id="372" r:id="rId6"/>
    <p:sldId id="397" r:id="rId7"/>
    <p:sldId id="381" r:id="rId8"/>
    <p:sldId id="369" r:id="rId9"/>
    <p:sldId id="384" r:id="rId10"/>
    <p:sldId id="385" r:id="rId11"/>
    <p:sldId id="370" r:id="rId12"/>
    <p:sldId id="368" r:id="rId13"/>
    <p:sldId id="394" r:id="rId14"/>
    <p:sldId id="386" r:id="rId15"/>
    <p:sldId id="391" r:id="rId16"/>
    <p:sldId id="390" r:id="rId17"/>
    <p:sldId id="371" r:id="rId18"/>
    <p:sldId id="359" r:id="rId19"/>
    <p:sldId id="399" r:id="rId20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6600FF"/>
    <a:srgbClr val="009900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463" autoAdjust="0"/>
    <p:restoredTop sz="94660"/>
  </p:normalViewPr>
  <p:slideViewPr>
    <p:cSldViewPr>
      <p:cViewPr varScale="1">
        <p:scale>
          <a:sx n="102" d="100"/>
          <a:sy n="102" d="100"/>
        </p:scale>
        <p:origin x="1812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69E8ED0-DF5D-4D38-A4B8-999EC7646C0E}" type="datetimeFigureOut">
              <a:rPr lang="ru-RU" smtClean="0"/>
              <a:pPr/>
              <a:t>03.02.2022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827AC60-24BB-46A1-94D8-82BDB83C40F4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412344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827AC60-24BB-46A1-94D8-82BDB83C40F4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85ACA-C7CE-4A6D-972F-4A54CC19961E}" type="datetimeFigureOut">
              <a:rPr lang="ru-RU" smtClean="0"/>
              <a:pPr/>
              <a:t>03.02.2022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72525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85ACA-C7CE-4A6D-972F-4A54CC19961E}" type="datetimeFigureOut">
              <a:rPr lang="ru-RU" smtClean="0"/>
              <a:pPr/>
              <a:t>03.02.2022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07682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85ACA-C7CE-4A6D-972F-4A54CC19961E}" type="datetimeFigureOut">
              <a:rPr lang="ru-RU" smtClean="0"/>
              <a:pPr/>
              <a:t>03.02.2022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3789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85ACA-C7CE-4A6D-972F-4A54CC19961E}" type="datetimeFigureOut">
              <a:rPr lang="ru-RU" smtClean="0"/>
              <a:pPr/>
              <a:t>03.02.2022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03337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85ACA-C7CE-4A6D-972F-4A54CC19961E}" type="datetimeFigureOut">
              <a:rPr lang="ru-RU" smtClean="0"/>
              <a:pPr/>
              <a:t>03.02.2022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10854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85ACA-C7CE-4A6D-972F-4A54CC19961E}" type="datetimeFigureOut">
              <a:rPr lang="ru-RU" smtClean="0"/>
              <a:pPr/>
              <a:t>03.02.2022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1566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85ACA-C7CE-4A6D-972F-4A54CC19961E}" type="datetimeFigureOut">
              <a:rPr lang="ru-RU" smtClean="0"/>
              <a:pPr/>
              <a:t>03.02.2022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85701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85ACA-C7CE-4A6D-972F-4A54CC19961E}" type="datetimeFigureOut">
              <a:rPr lang="ru-RU" smtClean="0"/>
              <a:pPr/>
              <a:t>03.02.2022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6244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85ACA-C7CE-4A6D-972F-4A54CC19961E}" type="datetimeFigureOut">
              <a:rPr lang="ru-RU" smtClean="0"/>
              <a:pPr/>
              <a:t>03.02.2022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44997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85ACA-C7CE-4A6D-972F-4A54CC19961E}" type="datetimeFigureOut">
              <a:rPr lang="ru-RU" smtClean="0"/>
              <a:pPr/>
              <a:t>03.02.2022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5524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85ACA-C7CE-4A6D-972F-4A54CC19961E}" type="datetimeFigureOut">
              <a:rPr lang="ru-RU" smtClean="0"/>
              <a:pPr/>
              <a:t>03.02.2022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4535598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85ACA-C7CE-4A6D-972F-4A54CC19961E}" type="datetimeFigureOut">
              <a:rPr lang="ru-RU" smtClean="0"/>
              <a:pPr/>
              <a:t>03.02.2022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55415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85ACA-C7CE-4A6D-972F-4A54CC19961E}" type="datetimeFigureOut">
              <a:rPr lang="ru-RU" smtClean="0"/>
              <a:pPr/>
              <a:t>03.02.2022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327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85ACA-C7CE-4A6D-972F-4A54CC19961E}" type="datetimeFigureOut">
              <a:rPr lang="ru-RU" smtClean="0"/>
              <a:pPr/>
              <a:t>03.02.2022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41628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85ACA-C7CE-4A6D-972F-4A54CC19961E}" type="datetimeFigureOut">
              <a:rPr lang="ru-RU" smtClean="0"/>
              <a:pPr/>
              <a:t>03.02.2022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6274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C85ACA-C7CE-4A6D-972F-4A54CC19961E}" type="datetimeFigureOut">
              <a:rPr lang="ru-RU" smtClean="0"/>
              <a:pPr/>
              <a:t>03.02.2022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61214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C85ACA-C7CE-4A6D-972F-4A54CC19961E}" type="datetimeFigureOut">
              <a:rPr lang="ru-RU" smtClean="0"/>
              <a:pPr/>
              <a:t>03.02.2022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44A5666E-B4FE-4784-8373-1EF8FEDAD345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21208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../../&#1069;&#1051;&#1045;&#1050;&#1058;&#1056;&#1054;&#1041;&#1045;&#1047;&#1054;&#1055;&#1040;&#1057;&#1053;&#1054;C&#1058;&#1068;%20&#1042;&#1048;&#1044;&#1045;&#1054;/&#1055;&#1077;&#1088;&#1077;&#1085;&#1086;&#1089;&#1085;&#1086;&#1077;%20&#1079;&#1072;&#1079;&#1077;&#1084;&#1083;&#1077;&#1085;&#1080;&#1077;/1.5%20&#1084;&#1080;&#1085;.%20&#1059;&#1089;&#1090;&#1072;&#1085;&#1086;&#1074;&#1082;&#1072;%20&#1087;&#1077;&#1088;&#1077;&#1085;&#1086;&#1089;&#1085;&#1086;&#1075;&#1086;%20&#1079;&#1072;&#1079;&#1077;&#1084;&#1083;&#1077;&#1085;&#1080;&#1103;..mp4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hyperlink" Target="../../&#1069;&#1051;&#1045;&#1050;&#1058;&#1056;&#1054;&#1041;&#1045;&#1047;&#1054;&#1055;&#1040;&#1057;&#1053;&#1054;C&#1058;&#1068;%20&#1042;&#1048;&#1044;&#1045;&#1054;/&#1055;&#1077;&#1088;&#1077;&#1085;&#1086;&#1089;&#1085;&#1086;&#1077;%20&#1079;&#1072;&#1079;&#1077;&#1084;&#1083;&#1077;&#1085;&#1080;&#1077;/1%20&#1084;&#1080;&#1085;.%20&#1057;&#1085;&#1103;&#1090;&#1080;&#1077;%20&#1087;&#1077;&#1088;&#1077;&#1085;&#1086;&#1089;&#1085;&#1086;&#1075;&#1086;%20&#1079;&#1072;&#1079;&#1077;&#1084;&#1083;&#1077;&#1085;&#1080;&#1103;.mp4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85729"/>
            <a:ext cx="7772400" cy="1643073"/>
          </a:xfrm>
        </p:spPr>
        <p:txBody>
          <a:bodyPr>
            <a:normAutofit fontScale="90000"/>
          </a:bodyPr>
          <a:lstStyle/>
          <a:p>
            <a:r>
              <a:rPr lang="uk-UA" b="1" dirty="0" smtClean="0">
                <a:ln>
                  <a:solidFill>
                    <a:schemeClr val="tx1"/>
                  </a:solidFill>
                </a:ln>
                <a:solidFill>
                  <a:srgbClr val="FF0000"/>
                </a:solidFill>
              </a:rPr>
              <a:t>Переносне заземлення</a:t>
            </a:r>
            <a:endParaRPr lang="uk-UA" dirty="0">
              <a:ln>
                <a:solidFill>
                  <a:schemeClr val="tx1"/>
                </a:solidFill>
              </a:ln>
              <a:solidFill>
                <a:srgbClr val="FF000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86" y="2357430"/>
            <a:ext cx="8781913" cy="3786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65866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&amp;Pcy;&amp;iecy;&amp;rcy;&amp;iecy;&amp;ncy;&amp;ocy;&amp;scy;&amp;ncy;&amp;iecy; &amp;zcy;&amp;acy;&amp;zcy;&amp;iecy;&amp;mcy;&amp;lcy;&amp;iecy;&amp;ncy;&amp;ncy;&amp;yacy;"/>
          <p:cNvPicPr/>
          <p:nvPr/>
        </p:nvPicPr>
        <p:blipFill>
          <a:blip r:embed="rId2">
            <a:lum contrast="20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8229600" cy="1417638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Arial Black" panose="020B0A04020102020204" pitchFamily="34" charset="0"/>
                <a:cs typeface="Times New Roman" pitchFamily="18" charset="0"/>
              </a:rPr>
              <a:t>Визначення переносного заземлення </a:t>
            </a:r>
            <a:r>
              <a:rPr lang="uk-UA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uk-UA" sz="4000" b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uk-UA" sz="4000" b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000" b="1" dirty="0" smtClean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2348880"/>
            <a:ext cx="9144000" cy="4365104"/>
          </a:xfrm>
        </p:spPr>
        <p:txBody>
          <a:bodyPr>
            <a:noAutofit/>
          </a:bodyPr>
          <a:lstStyle/>
          <a:p>
            <a:r>
              <a:rPr lang="uk-UA" sz="3600" b="1" dirty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Переносне заземлення – це пристрій, що використовується при роботах на відключених струмопровідних частинах електроустановок, що захищає від ураження електричним струмом на даній ділянці. 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000108"/>
          </a:xfrm>
        </p:spPr>
        <p:txBody>
          <a:bodyPr>
            <a:normAutofit/>
          </a:bodyPr>
          <a:lstStyle/>
          <a:p>
            <a:r>
              <a:rPr lang="uk-UA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Призначення</a:t>
            </a:r>
            <a:r>
              <a:rPr lang="ru-RU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переносного </a:t>
            </a:r>
            <a:r>
              <a:rPr lang="uk-UA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заземлення</a:t>
            </a:r>
            <a:endParaRPr lang="uk-UA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2844" y="1000108"/>
            <a:ext cx="8786874" cy="5126055"/>
          </a:xfrm>
        </p:spPr>
        <p:txBody>
          <a:bodyPr>
            <a:normAutofit/>
          </a:bodyPr>
          <a:lstStyle/>
          <a:p>
            <a:r>
              <a:rPr lang="uk-UA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для захисту людей, що працюють на відключених струмопровідних частинах електрообладнання, від помилково поданої або наведеної напруги</a:t>
            </a:r>
            <a:endParaRPr lang="uk-UA" sz="3600" b="1" dirty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</a:endParaRPr>
          </a:p>
        </p:txBody>
      </p:sp>
      <p:pic>
        <p:nvPicPr>
          <p:cNvPr id="5" name="Содержимое 5" descr="&amp;Kcy;&amp;acy;&amp;rcy;&amp;tcy;&amp;icy;&amp;ncy;&amp;kcy;&amp;icy; &amp;pcy;&amp;ocy; &amp;zcy;&amp;acy;&amp;pcy;&amp;rcy;&amp;ocy;&amp;scy;&amp;ucy; &amp;pcy;&amp;iecy;&amp;rcy;&amp;iecy;&amp;ncy;&amp;ocy;&amp;scy;&amp;ncy;&amp;ycy;&amp;iecy; &amp;zcy;&amp;acy;&amp;zcy;&amp;iecy;&amp;mcy;&amp;lcy;&amp;iecy;&amp;ncy;&amp;icy;&amp;yacy;"/>
          <p:cNvPicPr>
            <a:picLocks/>
          </p:cNvPicPr>
          <p:nvPr/>
        </p:nvPicPr>
        <p:blipFill rotWithShape="1">
          <a:blip r:embed="rId2"/>
          <a:srcRect t="12600"/>
          <a:stretch/>
        </p:blipFill>
        <p:spPr bwMode="auto">
          <a:xfrm>
            <a:off x="3857652" y="3645024"/>
            <a:ext cx="5072066" cy="2996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9552" y="3726057"/>
            <a:ext cx="2834886" cy="2834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13837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43000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Улаштування переносних заземлень</a:t>
            </a:r>
            <a:endParaRPr lang="ru-RU" sz="4000" b="1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&amp;Kcy;&amp;acy;&amp;rcy;&amp;tcy;&amp;icy;&amp;ncy;&amp;kcy;&amp;icy; &amp;pcy;&amp;ocy; &amp;zcy;&amp;acy;&amp;pcy;&amp;rcy;&amp;ocy;&amp;scy;&amp;ucy; &amp;pcy;&amp;iecy;&amp;rcy;&amp;iecy;&amp;ncy;&amp;ocy;&amp;scy;&amp;ncy;&amp;ocy;&amp;iecy; &amp;zcy;&amp;acy;&amp;zcy;&amp;iecy;&amp;mcy;&amp;lcy;&amp;iecy;&amp;ncy;&amp;icy;&amp;iecy;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98" y="1285860"/>
            <a:ext cx="3071802" cy="4375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5"/>
          <p:cNvSpPr/>
          <p:nvPr/>
        </p:nvSpPr>
        <p:spPr>
          <a:xfrm>
            <a:off x="395536" y="1312896"/>
            <a:ext cx="6357982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1 - затискачі для приєднання до дротів, що заземлюються</a:t>
            </a:r>
          </a:p>
          <a:p>
            <a:r>
              <a:rPr lang="uk-UA" sz="32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</a:rPr>
              <a:t>2 - наконечник або струбцина для під'єднанню до заземлювача</a:t>
            </a:r>
          </a:p>
          <a:p>
            <a:r>
              <a:rPr lang="uk-UA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3, 4 - заземлюючий провідник для заземлення та </a:t>
            </a:r>
            <a:r>
              <a:rPr lang="uk-UA" sz="32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закорочування</a:t>
            </a:r>
            <a:r>
              <a:rPr lang="uk-UA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 між собою фаз</a:t>
            </a:r>
          </a:p>
          <a:p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05825"/>
            <a:ext cx="5436096" cy="41044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52"/>
            <a:ext cx="8229600" cy="1143000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Штангове заземлення</a:t>
            </a:r>
            <a:endParaRPr lang="uk-UA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220072" y="1600200"/>
            <a:ext cx="3923928" cy="4525963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1 – </a:t>
            </a:r>
            <a:r>
              <a:rPr lang="uk-UA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фазні затискачі</a:t>
            </a:r>
          </a:p>
          <a:p>
            <a:r>
              <a:rPr lang="ru-RU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6600FF"/>
                </a:solidFill>
              </a:rPr>
              <a:t>2 -  штанги</a:t>
            </a:r>
            <a:r>
              <a:rPr lang="ru-RU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 </a:t>
            </a:r>
            <a:endParaRPr lang="en-US" sz="2400" b="1" dirty="0" smtClean="0">
              <a:ln>
                <a:solidFill>
                  <a:sysClr val="windowText" lastClr="000000"/>
                </a:solidFill>
              </a:ln>
              <a:solidFill>
                <a:srgbClr val="00B0F0"/>
              </a:solidFill>
            </a:endParaRPr>
          </a:p>
          <a:p>
            <a:r>
              <a:rPr lang="ru-RU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</a:rPr>
              <a:t>3 – </a:t>
            </a:r>
            <a:r>
              <a:rPr lang="uk-UA" sz="2400" b="1" dirty="0" err="1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</a:rPr>
              <a:t>закорочуючий</a:t>
            </a:r>
            <a:r>
              <a:rPr lang="uk-UA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FFC000"/>
                </a:solidFill>
              </a:rPr>
              <a:t> провід</a:t>
            </a:r>
          </a:p>
          <a:p>
            <a:r>
              <a:rPr lang="uk-UA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92D050"/>
                </a:solidFill>
              </a:rPr>
              <a:t> 4 – заземлюючий провід </a:t>
            </a:r>
          </a:p>
          <a:p>
            <a:r>
              <a:rPr lang="ru-RU" sz="2400" b="1" dirty="0" smtClean="0">
                <a:ln>
                  <a:solidFill>
                    <a:sysClr val="windowText" lastClr="000000"/>
                  </a:solidFill>
                </a:ln>
                <a:solidFill>
                  <a:srgbClr val="002060"/>
                </a:solidFill>
              </a:rPr>
              <a:t>5 – струбцина </a:t>
            </a:r>
            <a:endParaRPr lang="ru-RU" sz="2400" b="1" dirty="0">
              <a:ln>
                <a:solidFill>
                  <a:sysClr val="windowText" lastClr="000000"/>
                </a:solidFill>
              </a:ln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1411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4114800" cy="1143000"/>
          </a:xfrm>
        </p:spPr>
        <p:txBody>
          <a:bodyPr/>
          <a:lstStyle/>
          <a:p>
            <a:endParaRPr lang="ru-RU" dirty="0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29156" cy="6767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1785926"/>
            <a:ext cx="3929090" cy="3929091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142984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Захисна дія переносних заземлень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14422"/>
            <a:ext cx="6143636" cy="5643578"/>
          </a:xfrm>
        </p:spPr>
        <p:txBody>
          <a:bodyPr>
            <a:normAutofit/>
          </a:bodyPr>
          <a:lstStyle/>
          <a:p>
            <a:r>
              <a:rPr lang="uk-UA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Захисна дія переносних заземлень полягає в тому, що вони не дозволяють з'явитися далі місця їх встановлення напрузі небезпечної для персоналу величини</a:t>
            </a:r>
          </a:p>
          <a:p>
            <a:endParaRPr lang="ru-RU" dirty="0"/>
          </a:p>
        </p:txBody>
      </p:sp>
      <p:pic>
        <p:nvPicPr>
          <p:cNvPr id="33794" name="Picture 2" descr="&amp;Pcy;&amp;ocy;&amp;khcy;&amp;ocy;&amp;zhcy;&amp;iecy;&amp;iecy; &amp;icy;&amp;zcy;&amp;ocy;&amp;bcy;&amp;rcy;&amp;acy;&amp;zhcy;&amp;iecy;&amp;ncy;&amp;icy;&amp;iecy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86" y="1714488"/>
            <a:ext cx="3071814" cy="4321018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Вимоги до переносних заземлень</a:t>
            </a: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0" y="785794"/>
            <a:ext cx="8858280" cy="5340369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10000"/>
              </a:lnSpc>
            </a:pPr>
            <a:r>
              <a:rPr lang="uk-UA" sz="3000" b="1" dirty="0" smtClean="0">
                <a:ln>
                  <a:solidFill>
                    <a:sysClr val="windowText" lastClr="000000"/>
                  </a:solidFill>
                </a:ln>
                <a:solidFill>
                  <a:srgbClr val="6600FF"/>
                </a:solidFill>
              </a:rPr>
              <a:t>Основна вимога до переносних заземлень –</a:t>
            </a:r>
          </a:p>
          <a:p>
            <a:pPr>
              <a:lnSpc>
                <a:spcPct val="110000"/>
              </a:lnSpc>
              <a:buNone/>
            </a:pPr>
            <a:r>
              <a:rPr lang="uk-UA" sz="3000" b="1" dirty="0" smtClean="0">
                <a:ln>
                  <a:solidFill>
                    <a:sysClr val="windowText" lastClr="000000"/>
                  </a:solidFill>
                </a:ln>
                <a:solidFill>
                  <a:srgbClr val="6600FF"/>
                </a:solidFill>
              </a:rPr>
              <a:t>   їх </a:t>
            </a:r>
            <a:r>
              <a:rPr lang="uk-UA" sz="30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6600FF"/>
                </a:solidFill>
              </a:rPr>
              <a:t>термічна</a:t>
            </a:r>
            <a:r>
              <a:rPr lang="uk-UA" sz="3000" b="1" dirty="0" smtClean="0">
                <a:ln>
                  <a:solidFill>
                    <a:sysClr val="windowText" lastClr="000000"/>
                  </a:solidFill>
                </a:ln>
                <a:solidFill>
                  <a:srgbClr val="6600FF"/>
                </a:solidFill>
              </a:rPr>
              <a:t> й </a:t>
            </a:r>
            <a:r>
              <a:rPr lang="uk-UA" sz="30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6600FF"/>
                </a:solidFill>
              </a:rPr>
              <a:t>динамічна</a:t>
            </a:r>
            <a:r>
              <a:rPr lang="uk-UA" sz="3000" b="1" dirty="0" smtClean="0">
                <a:ln>
                  <a:solidFill>
                    <a:sysClr val="windowText" lastClr="000000"/>
                  </a:solidFill>
                </a:ln>
                <a:solidFill>
                  <a:srgbClr val="6600FF"/>
                </a:solidFill>
              </a:rPr>
              <a:t> стійкість до струмів короткого замкнення</a:t>
            </a:r>
          </a:p>
          <a:p>
            <a:pPr>
              <a:lnSpc>
                <a:spcPct val="110000"/>
              </a:lnSpc>
            </a:pPr>
            <a:r>
              <a:rPr lang="uk-UA" sz="30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 </a:t>
            </a:r>
            <a:r>
              <a:rPr lang="uk-UA" sz="30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Затискачі, якими провідники закріплюються на струмопровідних частинах мають бути такими, щоб </a:t>
            </a:r>
            <a:r>
              <a:rPr lang="uk-UA" sz="30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динамічні</a:t>
            </a:r>
            <a:r>
              <a:rPr lang="uk-UA" sz="30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 зусилля від струмів </a:t>
            </a:r>
            <a:r>
              <a:rPr lang="uk-UA" sz="3000" b="1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КЗ</a:t>
            </a:r>
            <a:r>
              <a:rPr lang="uk-UA" sz="30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 не зірвали їх</a:t>
            </a:r>
          </a:p>
          <a:p>
            <a:pPr>
              <a:lnSpc>
                <a:spcPct val="110000"/>
              </a:lnSpc>
            </a:pPr>
            <a:r>
              <a:rPr lang="uk-UA" sz="3000" b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Крім того, затискачі повинні забезпечувати надійний контакт, щоб при </a:t>
            </a:r>
            <a:r>
              <a:rPr lang="uk-UA" sz="3000" b="1" dirty="0" err="1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КЗ</a:t>
            </a:r>
            <a:r>
              <a:rPr lang="uk-UA" sz="3000" b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 витримали </a:t>
            </a:r>
            <a:r>
              <a:rPr lang="uk-UA" sz="30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термічні</a:t>
            </a:r>
            <a:r>
              <a:rPr lang="uk-UA" sz="3000" b="1" dirty="0" smtClean="0">
                <a:ln>
                  <a:solidFill>
                    <a:sysClr val="windowText" lastClr="000000"/>
                  </a:solidFill>
                </a:ln>
                <a:solidFill>
                  <a:srgbClr val="C00000"/>
                </a:solidFill>
              </a:rPr>
              <a:t> зусилля й не обгоріли</a:t>
            </a:r>
            <a:endParaRPr lang="ru-RU" sz="3000" b="1" dirty="0" smtClean="0">
              <a:ln>
                <a:solidFill>
                  <a:sysClr val="windowText" lastClr="000000"/>
                </a:solidFill>
              </a:ln>
              <a:solidFill>
                <a:srgbClr val="C00000"/>
              </a:solidFill>
            </a:endParaRPr>
          </a:p>
          <a:p>
            <a:pPr>
              <a:buNone/>
            </a:pPr>
            <a:endParaRPr lang="ru-RU" sz="32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uk-UA" sz="3000" b="1" dirty="0" smtClean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</a:endParaRPr>
          </a:p>
          <a:p>
            <a:pPr>
              <a:buNone/>
            </a:pPr>
            <a:r>
              <a:rPr lang="uk-UA" sz="30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 </a:t>
            </a:r>
            <a:endParaRPr lang="ru-RU" sz="3000" b="1" dirty="0" smtClean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</a:endParaRPr>
          </a:p>
          <a:p>
            <a:pPr>
              <a:buNone/>
            </a:pPr>
            <a:endParaRPr lang="ru-RU" sz="4200" b="1" dirty="0" smtClean="0">
              <a:ln>
                <a:solidFill>
                  <a:sysClr val="windowText" lastClr="000000"/>
                </a:solidFill>
              </a:ln>
              <a:solidFill>
                <a:srgbClr val="6600FF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2"/>
          </p:nvPr>
        </p:nvSpPr>
        <p:spPr>
          <a:xfrm>
            <a:off x="4648200" y="4143380"/>
            <a:ext cx="4038600" cy="1982783"/>
          </a:xfrm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en-US" dirty="0" smtClean="0"/>
              <a:t> </a:t>
            </a:r>
            <a:endParaRPr lang="ru-RU" dirty="0"/>
          </a:p>
        </p:txBody>
      </p:sp>
      <p:pic>
        <p:nvPicPr>
          <p:cNvPr id="7" name="Рисунок 6" descr="Зажим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62" y="4572008"/>
            <a:ext cx="1857388" cy="228599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29255" y="4214819"/>
            <a:ext cx="3048095" cy="26431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6230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Вимоги до переносних заземлень</a:t>
            </a:r>
            <a:endParaRPr lang="ru-RU" sz="4000" b="1" dirty="0" smtClean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9144000" cy="3543312"/>
          </a:xfrm>
        </p:spPr>
        <p:txBody>
          <a:bodyPr>
            <a:normAutofit fontScale="92500" lnSpcReduction="20000"/>
          </a:bodyPr>
          <a:lstStyle/>
          <a:p>
            <a:r>
              <a:rPr lang="uk-UA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При протіканні струмів </a:t>
            </a:r>
            <a:r>
              <a:rPr lang="uk-UA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КЗ</a:t>
            </a:r>
            <a:r>
              <a:rPr lang="uk-UA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 </a:t>
            </a:r>
            <a:r>
              <a:rPr lang="uk-UA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закорочуючі</a:t>
            </a:r>
            <a:r>
              <a:rPr lang="uk-UA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 провідники сильно нагріваються. Тому вони мають бути термічно стійкими, щоби залишатися цілими на протязі часу відключення релейним захистом </a:t>
            </a:r>
            <a:r>
              <a:rPr lang="uk-UA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закорочуваної</a:t>
            </a:r>
            <a:r>
              <a:rPr lang="uk-UA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 дільниці. Необхідно мати на увазі, що мідь плавиться при температурі</a:t>
            </a:r>
            <a:r>
              <a:rPr lang="ru-RU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 1083° С.</a:t>
            </a:r>
          </a:p>
          <a:p>
            <a:endParaRPr lang="ru-RU" sz="3700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7620" y="4857760"/>
            <a:ext cx="5024446" cy="20002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4624"/>
            <a:ext cx="8676455" cy="1885776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Вимоги до мінімального перерізу провідників переносних заземлень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600200"/>
            <a:ext cx="5500694" cy="5257800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uk-UA" sz="33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   </a:t>
            </a:r>
            <a:r>
              <a:rPr lang="uk-UA" sz="33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Мінімальний переріз за умовами механічної міцності приймається:</a:t>
            </a:r>
          </a:p>
          <a:p>
            <a:r>
              <a:rPr lang="uk-UA" sz="33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25 мм</a:t>
            </a:r>
            <a:r>
              <a:rPr lang="ru-RU" sz="3300" b="1" baseline="30000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2</a:t>
            </a:r>
            <a:r>
              <a:rPr lang="ru-RU" sz="33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 – для установок </a:t>
            </a:r>
            <a:r>
              <a:rPr lang="uk-UA" sz="33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вище</a:t>
            </a:r>
            <a:r>
              <a:rPr lang="ru-RU" sz="33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 1000 В</a:t>
            </a:r>
          </a:p>
          <a:p>
            <a:r>
              <a:rPr lang="ru-RU" sz="33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16 мм</a:t>
            </a:r>
            <a:r>
              <a:rPr lang="ru-RU" sz="3300" b="1" baseline="30000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2</a:t>
            </a:r>
            <a:r>
              <a:rPr lang="ru-RU" sz="33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 – для установок </a:t>
            </a:r>
            <a:r>
              <a:rPr lang="uk-UA" sz="33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нижче</a:t>
            </a:r>
            <a:r>
              <a:rPr lang="ru-RU" sz="33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 1000 В</a:t>
            </a:r>
          </a:p>
          <a:p>
            <a:pPr algn="ctr">
              <a:buNone/>
            </a:pPr>
            <a:r>
              <a:rPr lang="uk-UA" sz="3300" b="1" i="1" dirty="0" smtClean="0">
                <a:ln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Менше цих перерізів дроти не можна використовувати!</a:t>
            </a:r>
            <a:endParaRPr lang="ru-RU" sz="3300" b="1" i="1" dirty="0" smtClean="0">
              <a:ln>
                <a:solidFill>
                  <a:sysClr val="windowText" lastClr="000000"/>
                </a:solidFill>
              </a:ln>
              <a:solidFill>
                <a:srgbClr val="00B0F0"/>
              </a:solidFill>
            </a:endParaRPr>
          </a:p>
          <a:p>
            <a:endParaRPr lang="ru-RU" dirty="0"/>
          </a:p>
        </p:txBody>
      </p:sp>
      <p:pic>
        <p:nvPicPr>
          <p:cNvPr id="4" name="Рисунок 3" descr="&amp;Pcy;&amp;ocy;&amp;khcy;&amp;ocy;&amp;zhcy;&amp;iecy;&amp;iecy; &amp;icy;&amp;zcy;&amp;ocy;&amp;bcy;&amp;rcy;&amp;acy;&amp;zhcy;&amp;iecy;&amp;ncy;&amp;icy;&amp;iecy;"/>
          <p:cNvPicPr/>
          <p:nvPr/>
        </p:nvPicPr>
        <p:blipFill>
          <a:blip r:embed="rId2"/>
          <a:srcRect b="28045"/>
          <a:stretch>
            <a:fillRect/>
          </a:stretch>
        </p:blipFill>
        <p:spPr bwMode="auto">
          <a:xfrm>
            <a:off x="5519098" y="2357430"/>
            <a:ext cx="3624902" cy="34665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0"/>
            <a:ext cx="8229600" cy="1143000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Правила встановлення переносних заземлень</a:t>
            </a:r>
            <a:r>
              <a:rPr lang="ru-RU" sz="4000" dirty="0" smtClean="0"/>
              <a:t/>
            </a:r>
            <a:br>
              <a:rPr lang="ru-RU" sz="4000" dirty="0" smtClean="0"/>
            </a:b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214422"/>
            <a:ext cx="5357818" cy="5357850"/>
          </a:xfrm>
        </p:spPr>
        <p:txBody>
          <a:bodyPr>
            <a:normAutofit fontScale="92500"/>
          </a:bodyPr>
          <a:lstStyle/>
          <a:p>
            <a:r>
              <a:rPr lang="uk-UA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Переносні заземлення встановлюються на всіх струмопровідних частинах зі всіх боків, з яких може бути подана напруга на відімкнуту для проведення ремонтних робіт ділянку</a:t>
            </a:r>
            <a:endParaRPr lang="ru-RU" sz="3600" b="1" dirty="0" smtClean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" name="Рисунок 3" descr="&amp;Pcy;&amp;ocy;&amp;khcy;&amp;ocy;&amp;zhcy;&amp;iecy;&amp;iecy; &amp;icy;&amp;zcy;&amp;ocy;&amp;bcy;&amp;rcy;&amp;acy;&amp;zhcy;&amp;iecy;&amp;ncy;&amp;icy;&amp;iecy;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1357298"/>
            <a:ext cx="4000496" cy="52149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624505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-1"/>
            <a:ext cx="8748464" cy="1343953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Встановлення</a:t>
            </a:r>
            <a:r>
              <a:rPr lang="ru-RU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переносного </a:t>
            </a:r>
            <a:r>
              <a:rPr lang="uk-UA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заземлення</a:t>
            </a:r>
            <a:endParaRPr lang="uk-UA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 descr="&amp;Kcy;&amp;acy;&amp;rcy;&amp;tcy;&amp;icy;&amp;ncy;&amp;kcy;&amp;icy; &amp;pcy;&amp;ocy; &amp;zcy;&amp;acy;&amp;pcy;&amp;rcy;&amp;ocy;&amp;scy;&amp;ucy; &amp;pcy;&amp;iecy;&amp;rcy;&amp;iecy;&amp;ncy;&amp;ocy;&amp;scy;&amp;ncy;&amp;ocy;&amp;iecy; &amp;zcy;&amp;acy;&amp;zcy;&amp;iecy;&amp;mcy;&amp;lcy;&amp;iecy;&amp;ncy;&amp;icy;&amp;iecy;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343952"/>
            <a:ext cx="8715436" cy="5514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4753488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Правила встановлення переносних заземлень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268760"/>
            <a:ext cx="9144000" cy="5160636"/>
          </a:xfrm>
        </p:spPr>
        <p:txBody>
          <a:bodyPr/>
          <a:lstStyle/>
          <a:p>
            <a:pPr>
              <a:buNone/>
            </a:pPr>
            <a:r>
              <a:rPr lang="uk-UA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   Встановлення заземлення виконується ізолюючою штангою, що складає одно ціле з заземленням, або для почергового оперування з затискачами усіх фаз</a:t>
            </a:r>
            <a:endParaRPr lang="ru-RU" sz="3600" b="1" dirty="0" smtClean="0">
              <a:ln>
                <a:solidFill>
                  <a:sysClr val="windowText" lastClr="000000"/>
                </a:solidFill>
              </a:ln>
              <a:solidFill>
                <a:srgbClr val="00B050"/>
              </a:solidFill>
            </a:endParaRPr>
          </a:p>
          <a:p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  <p:pic>
        <p:nvPicPr>
          <p:cNvPr id="5" name="Рисунок 4" descr="&amp;Kcy;&amp;acy;&amp;rcy;&amp;tcy;&amp;icy;&amp;ncy;&amp;kcy;&amp;icy; &amp;pcy;&amp;ocy; &amp;zcy;&amp;acy;&amp;pcy;&amp;rcy;&amp;ocy;&amp;scy;&amp;ucy; &amp;pcy;&amp;iecy;&amp;rcy;&amp;iecy;&amp;ncy;&amp;ocy;&amp;scy;&amp;ncy;&amp;ocy;&amp;iecy; &amp;zcy;&amp;acy;&amp;zcy;&amp;iecy;&amp;mcy;&amp;lcy;&amp;iecy;&amp;ncy;&amp;icy;&amp;iecy;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3857628"/>
            <a:ext cx="3500462" cy="28575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Рисунок 5" descr="&amp;Kcy;&amp;acy;&amp;rcy;&amp;tcy;&amp;icy;&amp;ncy;&amp;kcy;&amp;icy; &amp;pcy;&amp;ocy; &amp;zcy;&amp;acy;&amp;pcy;&amp;rcy;&amp;ocy;&amp;scy;&amp;ucy; &amp;pcy;&amp;iecy;&amp;rcy;&amp;iecy;&amp;ncy;&amp;ocy;&amp;scy;&amp;ncy;&amp;ocy;&amp;iecy; &amp;zcy;&amp;acy;&amp;zcy;&amp;iecy;&amp;mcy;&amp;lcy;&amp;iecy;&amp;ncy;&amp;icy;&amp;iecy;"/>
          <p:cNvPicPr/>
          <p:nvPr/>
        </p:nvPicPr>
        <p:blipFill>
          <a:blip r:embed="rId3"/>
          <a:srcRect t="19445" b="24999"/>
          <a:stretch>
            <a:fillRect/>
          </a:stretch>
        </p:blipFill>
        <p:spPr bwMode="auto">
          <a:xfrm>
            <a:off x="4572000" y="3786190"/>
            <a:ext cx="4357718" cy="2928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0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Порядок встановлення переносних заземлень</a:t>
            </a:r>
            <a:endParaRPr lang="ru-RU" sz="40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504" y="1340768"/>
            <a:ext cx="9036496" cy="5517232"/>
          </a:xfrm>
        </p:spPr>
        <p:txBody>
          <a:bodyPr>
            <a:normAutofit fontScale="92500" lnSpcReduction="20000"/>
          </a:bodyPr>
          <a:lstStyle/>
          <a:p>
            <a:r>
              <a:rPr lang="uk-UA" sz="38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1 - </a:t>
            </a:r>
            <a:r>
              <a:rPr lang="uk-UA" sz="3800" b="1" dirty="0" smtClean="0">
                <a:ln>
                  <a:solidFill>
                    <a:sysClr val="windowText" lastClr="000000"/>
                  </a:solidFill>
                </a:ln>
                <a:solidFill>
                  <a:srgbClr val="00B050"/>
                </a:solidFill>
              </a:rPr>
              <a:t>з’єднання заземлюючого провідника з заземлювачем</a:t>
            </a:r>
          </a:p>
          <a:p>
            <a:r>
              <a:rPr lang="uk-UA" sz="38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</a:rPr>
              <a:t>2 – перевірка відсутності напруги на струмопровідних частинах</a:t>
            </a:r>
          </a:p>
          <a:p>
            <a:r>
              <a:rPr lang="uk-UA" sz="3800" b="1" dirty="0" smtClean="0">
                <a:ln>
                  <a:solidFill>
                    <a:sysClr val="windowText" lastClr="000000"/>
                  </a:solidFill>
                </a:ln>
                <a:solidFill>
                  <a:schemeClr val="accent2">
                    <a:lumMod val="75000"/>
                  </a:schemeClr>
                </a:solidFill>
              </a:rPr>
              <a:t>3 – накладання затискачів ПЗ почергово на струмопровідні частини всіх фаз й закріплення їх за допомогою штанги. Якщо штанга не пристосована для закріплення затискачів, закріплення може бути виконано вручну в діелектричних рукавицях</a:t>
            </a:r>
            <a:endParaRPr lang="ru-RU" sz="3800" b="1" dirty="0" smtClean="0">
              <a:ln>
                <a:solidFill>
                  <a:sysClr val="windowText" lastClr="000000"/>
                </a:solidFill>
              </a:ln>
              <a:solidFill>
                <a:schemeClr val="accent2">
                  <a:lumMod val="75000"/>
                </a:schemeClr>
              </a:solidFill>
            </a:endParaRPr>
          </a:p>
          <a:p>
            <a:endParaRPr lang="ru-RU" dirty="0"/>
          </a:p>
        </p:txBody>
      </p:sp>
      <p:sp>
        <p:nvSpPr>
          <p:cNvPr id="4" name="Овал 3">
            <a:hlinkClick r:id="rId2" action="ppaction://hlinkfile"/>
          </p:cNvPr>
          <p:cNvSpPr/>
          <p:nvPr/>
        </p:nvSpPr>
        <p:spPr>
          <a:xfrm>
            <a:off x="5643570" y="6072206"/>
            <a:ext cx="1143008" cy="571504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607900" cy="1143000"/>
          </a:xfrm>
        </p:spPr>
        <p:txBody>
          <a:bodyPr>
            <a:noAutofit/>
          </a:bodyPr>
          <a:lstStyle/>
          <a:p>
            <a:r>
              <a:rPr lang="uk-UA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Правила безпеки при встановленні переносних заземлень</a:t>
            </a:r>
          </a:p>
        </p:txBody>
      </p:sp>
      <p:pic>
        <p:nvPicPr>
          <p:cNvPr id="5" name="Рисунок 4" descr="&amp;Kcy;&amp;acy;&amp;rcy;&amp;tcy;&amp;icy;&amp;ncy;&amp;kcy;&amp;icy; &amp;pcy;&amp;ocy; &amp;zcy;&amp;acy;&amp;pcy;&amp;rcy;&amp;ocy;&amp;scy;&amp;ucy; &amp;pcy;&amp;iecy;&amp;rcy;&amp;iecy;&amp;ncy;&amp;ocy;&amp;scy;&amp;ncy;&amp;ycy;&amp;iecy; &amp;zcy;&amp;acy;&amp;zcy;&amp;iecy;&amp;mcy;&amp;lcy;&amp;iecy;&amp;ncy;&amp;icy;&amp;yacy;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87824" y="3284984"/>
            <a:ext cx="4929222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0" y="1412776"/>
            <a:ext cx="9144000" cy="4713387"/>
          </a:xfrm>
        </p:spPr>
        <p:txBody>
          <a:bodyPr>
            <a:normAutofit/>
          </a:bodyPr>
          <a:lstStyle/>
          <a:p>
            <a:r>
              <a:rPr lang="uk-UA" sz="3300" b="1" dirty="0">
                <a:ln>
                  <a:solidFill>
                    <a:sysClr val="windowText" lastClr="000000"/>
                  </a:solidFill>
                </a:ln>
                <a:solidFill>
                  <a:srgbClr val="009900"/>
                </a:solidFill>
              </a:rPr>
              <a:t>Всі операції по встановленні та зняттю переносних заземлень виконуються в діелектричних рукавицях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7994849" cy="1320800"/>
          </a:xfrm>
        </p:spPr>
        <p:txBody>
          <a:bodyPr>
            <a:normAutofit fontScale="90000"/>
          </a:bodyPr>
          <a:lstStyle/>
          <a:p>
            <a:r>
              <a:rPr lang="uk-UA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Правила безпеки при встановленні переносних заземлень</a:t>
            </a:r>
            <a:endParaRPr lang="ru-RU" sz="4000" dirty="0"/>
          </a:p>
        </p:txBody>
      </p:sp>
      <p:pic>
        <p:nvPicPr>
          <p:cNvPr id="4" name="Объект 3"/>
          <p:cNvPicPr>
            <a:picLocks noChangeAspect="1"/>
          </p:cNvPicPr>
          <p:nvPr/>
        </p:nvPicPr>
        <p:blipFill rotWithShape="1">
          <a:blip r:embed="rId2"/>
          <a:srcRect t="8235" r="20784" b="7980"/>
          <a:stretch/>
        </p:blipFill>
        <p:spPr>
          <a:xfrm>
            <a:off x="6403946" y="3604152"/>
            <a:ext cx="2740054" cy="3253848"/>
          </a:xfrm>
          <a:prstGeom prst="rect">
            <a:avLst/>
          </a:prstGeom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2132856"/>
            <a:ext cx="6347714" cy="3880773"/>
          </a:xfrm>
        </p:spPr>
        <p:txBody>
          <a:bodyPr>
            <a:normAutofit fontScale="92500"/>
          </a:bodyPr>
          <a:lstStyle/>
          <a:p>
            <a:r>
              <a:rPr lang="uk-UA" sz="3600" b="1" dirty="0" smtClean="0">
                <a:ln>
                  <a:solidFill>
                    <a:sysClr val="windowText" lastClr="000000"/>
                  </a:solidFill>
                </a:ln>
                <a:solidFill>
                  <a:srgbClr val="009900"/>
                </a:solidFill>
              </a:rPr>
              <a:t>При встановленні заземлень в розподільчому пристрої операції слід виконувати  з підлоги, з  землі,  з драбини, але не підніматися на поки що не заземлене обладнання</a:t>
            </a:r>
            <a:endParaRPr lang="en-US" sz="3600" b="1" dirty="0" smtClean="0">
              <a:ln>
                <a:solidFill>
                  <a:sysClr val="windowText" lastClr="000000"/>
                </a:solidFill>
              </a:ln>
              <a:solidFill>
                <a:srgbClr val="009900"/>
              </a:solidFill>
            </a:endParaRPr>
          </a:p>
          <a:p>
            <a:pPr>
              <a:buNone/>
            </a:pPr>
            <a:endParaRPr lang="ru-RU" dirty="0" smtClean="0">
              <a:solidFill>
                <a:srgbClr val="0099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0"/>
            <a:ext cx="8229600" cy="1196752"/>
          </a:xfrm>
        </p:spPr>
        <p:txBody>
          <a:bodyPr>
            <a:normAutofit fontScale="90000"/>
          </a:bodyPr>
          <a:lstStyle/>
          <a:p>
            <a:r>
              <a:rPr lang="uk-UA" sz="44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Порядок </a:t>
            </a:r>
            <a:r>
              <a:rPr lang="uk-UA" sz="4400" b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зняття переносних заземлень</a:t>
            </a:r>
            <a:r>
              <a:rPr lang="ru-RU" sz="4400" b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4400" b="1" dirty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4400" b="1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Рисунок 3" descr="&amp;Kcy;&amp;acy;&amp;rcy;&amp;tcy;&amp;icy;&amp;ncy;&amp;kcy;&amp;icy; &amp;pcy;&amp;ocy; &amp;zcy;&amp;acy;&amp;pcy;&amp;rcy;&amp;ocy;&amp;scy;&amp;ucy; &amp;pcy;&amp;iecy;&amp;rcy;&amp;iecy;&amp;ncy;&amp;ocy;&amp;scy;&amp;ncy;&amp;ycy;&amp;iecy; &amp;zcy;&amp;acy;&amp;zcy;&amp;iecy;&amp;mcy;&amp;lcy;&amp;iecy;&amp;ncy;&amp;icy;&amp;yacy;">
            <a:hlinkClick r:id="rId2" action="ppaction://hlinkfile"/>
          </p:cNvPr>
          <p:cNvPicPr/>
          <p:nvPr/>
        </p:nvPicPr>
        <p:blipFill rotWithShape="1">
          <a:blip r:embed="rId3"/>
          <a:srcRect r="51843"/>
          <a:stretch/>
        </p:blipFill>
        <p:spPr bwMode="auto">
          <a:xfrm>
            <a:off x="6588224" y="2708920"/>
            <a:ext cx="2442572" cy="4000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1556792"/>
            <a:ext cx="6588224" cy="5054617"/>
          </a:xfrm>
        </p:spPr>
        <p:txBody>
          <a:bodyPr>
            <a:normAutofit/>
          </a:bodyPr>
          <a:lstStyle/>
          <a:p>
            <a:r>
              <a:rPr lang="uk-UA" sz="3300" b="1" dirty="0">
                <a:ln>
                  <a:solidFill>
                    <a:sysClr val="windowText" lastClr="000000"/>
                  </a:solidFill>
                </a:ln>
                <a:solidFill>
                  <a:srgbClr val="009900"/>
                </a:solidFill>
              </a:rPr>
              <a:t>При знятті заземлень спочатку знімають затискачі зі струмопровідних частин, потім від'єднують від заземлювача</a:t>
            </a:r>
          </a:p>
          <a:p>
            <a:endParaRPr lang="ru-RU" sz="3300" b="1" dirty="0">
              <a:ln>
                <a:solidFill>
                  <a:sysClr val="windowText" lastClr="000000"/>
                </a:solidFill>
              </a:ln>
              <a:solidFill>
                <a:srgbClr val="0099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56094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uk-UA" sz="4000" b="1" dirty="0" smtClean="0">
                <a:ln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</a:t>
            </a:r>
            <a:endParaRPr lang="ru-RU" sz="4000" b="1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764704"/>
            <a:ext cx="8066857" cy="5132643"/>
          </a:xfrm>
        </p:spPr>
        <p:txBody>
          <a:bodyPr>
            <a:noAutofit/>
          </a:bodyPr>
          <a:lstStyle/>
          <a:p>
            <a:r>
              <a:rPr lang="uk-UA" sz="2800" b="1" dirty="0">
                <a:ln w="19050">
                  <a:solidFill>
                    <a:sysClr val="windowText" lastClr="000000"/>
                  </a:solidFill>
                </a:ln>
                <a:solidFill>
                  <a:srgbClr val="6600FF"/>
                </a:solidFill>
              </a:rPr>
              <a:t>Кожне переносне заземлення повинне мати позначки: його номер та переріз заземлюючих провідників. Ці данні мають бути вибиті на бирці, що закріплена на заземленні або на струбцині (наконечнику)</a:t>
            </a:r>
            <a:endParaRPr lang="ru-RU" sz="2800" b="1" dirty="0">
              <a:ln w="19050">
                <a:solidFill>
                  <a:sysClr val="windowText" lastClr="000000"/>
                </a:solidFill>
              </a:ln>
              <a:solidFill>
                <a:srgbClr val="6600FF"/>
              </a:solidFill>
            </a:endParaRPr>
          </a:p>
          <a:p>
            <a:r>
              <a:rPr lang="uk-UA" sz="2800" b="1" dirty="0">
                <a:ln w="19050">
                  <a:solidFill>
                    <a:sysClr val="windowText" lastClr="000000"/>
                  </a:solidFill>
                </a:ln>
                <a:solidFill>
                  <a:srgbClr val="FFC000"/>
                </a:solidFill>
              </a:rPr>
              <a:t>Місця для під'єднання заземлень повинні мати вільний і безпечний доступ.</a:t>
            </a:r>
            <a:endParaRPr lang="ru-RU" sz="2800" b="1" dirty="0">
              <a:ln w="19050">
                <a:solidFill>
                  <a:sysClr val="windowText" lastClr="000000"/>
                </a:solidFill>
              </a:ln>
              <a:solidFill>
                <a:srgbClr val="FFC000"/>
              </a:solidFill>
            </a:endParaRPr>
          </a:p>
          <a:p>
            <a:r>
              <a:rPr lang="uk-UA" sz="2800" b="1" dirty="0">
                <a:ln w="19050">
                  <a:solidFill>
                    <a:sysClr val="windowText" lastClr="000000"/>
                  </a:solidFill>
                </a:ln>
                <a:solidFill>
                  <a:srgbClr val="00B0F0"/>
                </a:solidFill>
              </a:rPr>
              <a:t>При руйнуванні контактних з'єднань, розплавленні їх, обриві більш 10% жил, переносні заземлення повинні бути вилучені з використання!</a:t>
            </a:r>
            <a:endParaRPr lang="ru-RU" sz="2800" b="1" dirty="0">
              <a:ln w="19050">
                <a:solidFill>
                  <a:sysClr val="windowText" lastClr="000000"/>
                </a:solidFill>
              </a:ln>
              <a:solidFill>
                <a:srgbClr val="00B0F0"/>
              </a:solidFill>
            </a:endParaRPr>
          </a:p>
          <a:p>
            <a:endParaRPr lang="ru-RU" sz="2800" b="1" dirty="0">
              <a:ln w="19050">
                <a:solidFill>
                  <a:sysClr val="windowText" lastClr="000000"/>
                </a:solidFill>
              </a:ln>
              <a:solidFill>
                <a:srgbClr val="00B0F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2637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397" y="-297"/>
            <a:ext cx="9144793" cy="6858594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573148" y="1699096"/>
            <a:ext cx="7997702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Переносне заземлення</a:t>
            </a:r>
          </a:p>
          <a:p>
            <a:pPr algn="ctr"/>
            <a:r>
              <a:rPr lang="uk-UA" sz="5400" b="1" dirty="0" smtClean="0">
                <a:ln w="12700">
                  <a:solidFill>
                    <a:schemeClr val="tx1"/>
                  </a:solidFill>
                  <a:prstDash val="solid"/>
                </a:ln>
                <a:solidFill>
                  <a:schemeClr val="accent2">
                    <a:lumMod val="60000"/>
                    <a:lumOff val="40000"/>
                  </a:schemeClr>
                </a:solidFill>
              </a:rPr>
              <a:t> захищає життя!</a:t>
            </a:r>
            <a:endParaRPr lang="ru-RU" sz="5400" b="1" dirty="0">
              <a:ln w="12700">
                <a:solidFill>
                  <a:schemeClr val="tx1"/>
                </a:solidFill>
                <a:prstDash val="solid"/>
              </a:ln>
              <a:solidFill>
                <a:schemeClr val="accent2">
                  <a:lumMod val="60000"/>
                  <a:lumOff val="4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0204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1863</TotalTime>
  <Words>536</Words>
  <Application>Microsoft Office PowerPoint</Application>
  <PresentationFormat>Экран (4:3)</PresentationFormat>
  <Paragraphs>56</Paragraphs>
  <Slides>19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6" baseType="lpstr">
      <vt:lpstr>Arial</vt:lpstr>
      <vt:lpstr>Arial Black</vt:lpstr>
      <vt:lpstr>Calibri</vt:lpstr>
      <vt:lpstr>Times New Roman</vt:lpstr>
      <vt:lpstr>Trebuchet MS</vt:lpstr>
      <vt:lpstr>Wingdings 3</vt:lpstr>
      <vt:lpstr>Аспект</vt:lpstr>
      <vt:lpstr>Переносне заземлення</vt:lpstr>
      <vt:lpstr>Визначення переносного заземлення   </vt:lpstr>
      <vt:lpstr>Призначення переносного заземлення</vt:lpstr>
      <vt:lpstr>Улаштування переносних заземлень</vt:lpstr>
      <vt:lpstr>Штангове заземлення</vt:lpstr>
      <vt:lpstr>Презентация PowerPoint</vt:lpstr>
      <vt:lpstr>Захисна дія переносних заземлень</vt:lpstr>
      <vt:lpstr>Вимоги до переносних заземлень </vt:lpstr>
      <vt:lpstr>Вимоги до переносних заземлень</vt:lpstr>
      <vt:lpstr>Вимоги до мінімального перерізу провідників переносних заземлень</vt:lpstr>
      <vt:lpstr>Правила встановлення переносних заземлень </vt:lpstr>
      <vt:lpstr>Встановлення переносного заземлення</vt:lpstr>
      <vt:lpstr>Правила встановлення переносних заземлень</vt:lpstr>
      <vt:lpstr>Порядок встановлення переносних заземлень</vt:lpstr>
      <vt:lpstr>Правила безпеки при встановленні переносних заземлень</vt:lpstr>
      <vt:lpstr>Правила безпеки при встановленні переносних заземлень</vt:lpstr>
      <vt:lpstr>Порядок зняття переносних заземлень </vt:lpstr>
      <vt:lpstr>  </vt:lpstr>
      <vt:lpstr>Презентация PowerPoint</vt:lpstr>
    </vt:vector>
  </TitlesOfParts>
  <Company>Curnos™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PC</dc:creator>
  <cp:lastModifiedBy>kab18</cp:lastModifiedBy>
  <cp:revision>215</cp:revision>
  <dcterms:created xsi:type="dcterms:W3CDTF">2016-11-20T04:40:47Z</dcterms:created>
  <dcterms:modified xsi:type="dcterms:W3CDTF">2022-02-03T08:55:36Z</dcterms:modified>
</cp:coreProperties>
</file>